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72" r:id="rId1"/>
  </p:sldMasterIdLst>
  <p:sldIdLst>
    <p:sldId id="256" r:id="rId2"/>
    <p:sldId id="257" r:id="rId3"/>
    <p:sldId id="258" r:id="rId4"/>
    <p:sldId id="259" r:id="rId5"/>
    <p:sldId id="262" r:id="rId6"/>
    <p:sldId id="261" r:id="rId7"/>
    <p:sldId id="322" r:id="rId8"/>
    <p:sldId id="323" r:id="rId9"/>
    <p:sldId id="324" r:id="rId10"/>
    <p:sldId id="325" r:id="rId11"/>
    <p:sldId id="303" r:id="rId12"/>
    <p:sldId id="304" r:id="rId13"/>
    <p:sldId id="305" r:id="rId14"/>
    <p:sldId id="306" r:id="rId15"/>
    <p:sldId id="267" r:id="rId16"/>
    <p:sldId id="307" r:id="rId17"/>
    <p:sldId id="268" r:id="rId18"/>
    <p:sldId id="308" r:id="rId19"/>
    <p:sldId id="266" r:id="rId20"/>
    <p:sldId id="269" r:id="rId21"/>
    <p:sldId id="309" r:id="rId22"/>
    <p:sldId id="310" r:id="rId23"/>
    <p:sldId id="311" r:id="rId24"/>
    <p:sldId id="326" r:id="rId25"/>
    <p:sldId id="312" r:id="rId26"/>
    <p:sldId id="292" r:id="rId27"/>
    <p:sldId id="275" r:id="rId28"/>
    <p:sldId id="314" r:id="rId29"/>
    <p:sldId id="315" r:id="rId30"/>
    <p:sldId id="316" r:id="rId31"/>
    <p:sldId id="317" r:id="rId32"/>
    <p:sldId id="277" r:id="rId33"/>
    <p:sldId id="278" r:id="rId34"/>
    <p:sldId id="280" r:id="rId35"/>
    <p:sldId id="283" r:id="rId36"/>
    <p:sldId id="282" r:id="rId37"/>
    <p:sldId id="284" r:id="rId38"/>
    <p:sldId id="285" r:id="rId39"/>
    <p:sldId id="286" r:id="rId40"/>
    <p:sldId id="287" r:id="rId41"/>
    <p:sldId id="295" r:id="rId42"/>
    <p:sldId id="288" r:id="rId43"/>
    <p:sldId id="293" r:id="rId44"/>
    <p:sldId id="294" r:id="rId45"/>
    <p:sldId id="338" r:id="rId46"/>
    <p:sldId id="339" r:id="rId47"/>
    <p:sldId id="340" r:id="rId48"/>
    <p:sldId id="341" r:id="rId49"/>
    <p:sldId id="299" r:id="rId50"/>
    <p:sldId id="320" r:id="rId51"/>
    <p:sldId id="321" r:id="rId52"/>
    <p:sldId id="296" r:id="rId53"/>
    <p:sldId id="297" r:id="rId54"/>
  </p:sldIdLst>
  <p:sldSz cx="12192000" cy="6858000"/>
  <p:notesSz cx="6781800" cy="9926638"/>
  <p:custDataLst>
    <p:tags r:id="rId55"/>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A171"/>
    <a:srgbClr val="5D7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18" d="100"/>
          <a:sy n="118" d="100"/>
        </p:scale>
        <p:origin x="27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slide" Target="slides/slide31.xml" /><Relationship Id="rId33" Type="http://schemas.openxmlformats.org/officeDocument/2006/relationships/slide" Target="slides/slide32.xml" /><Relationship Id="rId34" Type="http://schemas.openxmlformats.org/officeDocument/2006/relationships/slide" Target="slides/slide33.xml" /><Relationship Id="rId35" Type="http://schemas.openxmlformats.org/officeDocument/2006/relationships/slide" Target="slides/slide34.xml" /><Relationship Id="rId36" Type="http://schemas.openxmlformats.org/officeDocument/2006/relationships/slide" Target="slides/slide35.xml" /><Relationship Id="rId37" Type="http://schemas.openxmlformats.org/officeDocument/2006/relationships/slide" Target="slides/slide36.xml" /><Relationship Id="rId38" Type="http://schemas.openxmlformats.org/officeDocument/2006/relationships/slide" Target="slides/slide37.xml" /><Relationship Id="rId39" Type="http://schemas.openxmlformats.org/officeDocument/2006/relationships/slide" Target="slides/slide38.xml" /><Relationship Id="rId4" Type="http://schemas.openxmlformats.org/officeDocument/2006/relationships/slide" Target="slides/slide3.xml" /><Relationship Id="rId40" Type="http://schemas.openxmlformats.org/officeDocument/2006/relationships/slide" Target="slides/slide39.xml" /><Relationship Id="rId41" Type="http://schemas.openxmlformats.org/officeDocument/2006/relationships/slide" Target="slides/slide40.xml" /><Relationship Id="rId42" Type="http://schemas.openxmlformats.org/officeDocument/2006/relationships/slide" Target="slides/slide41.xml" /><Relationship Id="rId43" Type="http://schemas.openxmlformats.org/officeDocument/2006/relationships/slide" Target="slides/slide42.xml" /><Relationship Id="rId44" Type="http://schemas.openxmlformats.org/officeDocument/2006/relationships/slide" Target="slides/slide43.xml" /><Relationship Id="rId45" Type="http://schemas.openxmlformats.org/officeDocument/2006/relationships/slide" Target="slides/slide44.xml" /><Relationship Id="rId46" Type="http://schemas.openxmlformats.org/officeDocument/2006/relationships/slide" Target="slides/slide45.xml" /><Relationship Id="rId47" Type="http://schemas.openxmlformats.org/officeDocument/2006/relationships/slide" Target="slides/slide46.xml" /><Relationship Id="rId48" Type="http://schemas.openxmlformats.org/officeDocument/2006/relationships/slide" Target="slides/slide47.xml" /><Relationship Id="rId49" Type="http://schemas.openxmlformats.org/officeDocument/2006/relationships/slide" Target="slides/slide48.xml" /><Relationship Id="rId5" Type="http://schemas.openxmlformats.org/officeDocument/2006/relationships/slide" Target="slides/slide4.xml" /><Relationship Id="rId50" Type="http://schemas.openxmlformats.org/officeDocument/2006/relationships/slide" Target="slides/slide49.xml" /><Relationship Id="rId51" Type="http://schemas.openxmlformats.org/officeDocument/2006/relationships/slide" Target="slides/slide50.xml" /><Relationship Id="rId52" Type="http://schemas.openxmlformats.org/officeDocument/2006/relationships/slide" Target="slides/slide51.xml" /><Relationship Id="rId53" Type="http://schemas.openxmlformats.org/officeDocument/2006/relationships/slide" Target="slides/slide52.xml" /><Relationship Id="rId54" Type="http://schemas.openxmlformats.org/officeDocument/2006/relationships/slide" Target="slides/slide53.xml" /><Relationship Id="rId55" Type="http://schemas.openxmlformats.org/officeDocument/2006/relationships/tags" Target="tags/tag1.xml" /><Relationship Id="rId56" Type="http://schemas.openxmlformats.org/officeDocument/2006/relationships/presProps" Target="presProps.xml" /><Relationship Id="rId57" Type="http://schemas.openxmlformats.org/officeDocument/2006/relationships/viewProps" Target="viewProps.xml" /><Relationship Id="rId58" Type="http://schemas.openxmlformats.org/officeDocument/2006/relationships/theme" Target="theme/theme1.xml" /><Relationship Id="rId59" Type="http://schemas.openxmlformats.org/officeDocument/2006/relationships/tableStyles" Target="tableStyles.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 Id="rId2" Type="http://schemas.microsoft.com/office/2011/relationships/chartColorStyle" Target="colors1.xml" /><Relationship Id="rId3" Type="http://schemas.microsoft.com/office/2011/relationships/chartStyle" Target="style1.xml"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 Id="rId2" Type="http://schemas.microsoft.com/office/2011/relationships/chartColorStyle" Target="colors2.xml" /><Relationship Id="rId3" Type="http://schemas.microsoft.com/office/2011/relationships/chartStyle" Target="style2.xml"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88709898293018341"/>
          <c:y val="0.066055990755558014"/>
          <c:w val="0.59097117185592651"/>
          <c:h val="0.685766339302063"/>
        </c:manualLayout>
      </c:layout>
      <c:barChart>
        <c:barDir val="col"/>
        <c:grouping val="clustered"/>
        <c:varyColors val="0"/>
        <c:ser>
          <c:idx val="0"/>
          <c:order val="0"/>
          <c:tx>
            <c:strRef>
              <c:f>Лист1!$B$1</c:f>
              <c:strCache>
                <c:ptCount val="1"/>
                <c:pt idx="0">
                  <c:v>Устные обращения</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cat>
            <c:strRef>
              <c:f>Лист1!$A$2:$A$6</c:f>
              <c:strCache>
                <c:ptCount val="5"/>
                <c:pt idx="0">
                  <c:v>2017 год</c:v>
                </c:pt>
                <c:pt idx="1">
                  <c:v>2018 год</c:v>
                </c:pt>
                <c:pt idx="2">
                  <c:v>2019 год</c:v>
                </c:pt>
                <c:pt idx="3">
                  <c:v>2020 год</c:v>
                </c:pt>
                <c:pt idx="4">
                  <c:v>10 мес. 2021 года</c:v>
                </c:pt>
              </c:strCache>
            </c:strRef>
          </c:cat>
          <c:val>
            <c:numRef>
              <c:f>Лист1!$B$2:$B$6</c:f>
              <c:numCache>
                <c:formatCode>General</c:formatCode>
                <c:ptCount val="5"/>
                <c:pt idx="0">
                  <c:v>2332</c:v>
                </c:pt>
                <c:pt idx="1">
                  <c:v>2184</c:v>
                </c:pt>
                <c:pt idx="2">
                  <c:v>2410</c:v>
                </c:pt>
                <c:pt idx="3">
                  <c:v>2144</c:v>
                </c:pt>
                <c:pt idx="4">
                  <c:v>1015</c:v>
                </c:pt>
              </c:numCache>
            </c:numRef>
          </c:val>
          <c:extLst>
            <c:ext xmlns:c16="http://schemas.microsoft.com/office/drawing/2014/chart" uri="{C3380CC4-5D6E-409C-BE32-E72D297353CC}">
              <c16:uniqueId val="{00000000-BF38-4AFF-B5B7-B8CC90E5D5DE}"/>
            </c:ext>
          </c:extLst>
        </c:ser>
        <c:ser>
          <c:idx val="1"/>
          <c:order val="1"/>
          <c:tx>
            <c:strRef>
              <c:f>Лист1!$C$1</c:f>
              <c:strCache>
                <c:ptCount val="1"/>
                <c:pt idx="0">
                  <c:v>Письменные обращения</c:v>
                </c:pt>
              </c:strCache>
            </c:strRef>
          </c:tx>
          <c:spPr>
            <a:gradFill rotWithShape="1">
              <a:gsLst>
                <a:gs pos="0">
                  <a:schemeClr val="accent2">
                    <a:shade val="85000"/>
                    <a:satMod val="130000"/>
                  </a:schemeClr>
                </a:gs>
                <a:gs pos="34000">
                  <a:schemeClr val="accent2">
                    <a:shade val="87000"/>
                    <a:satMod val="125000"/>
                  </a:schemeClr>
                </a:gs>
                <a:gs pos="70000">
                  <a:schemeClr val="accent2">
                    <a:tint val="100000"/>
                    <a:shade val="90000"/>
                    <a:satMod val="130000"/>
                  </a:schemeClr>
                </a:gs>
                <a:gs pos="100000">
                  <a:schemeClr val="accent2">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cat>
            <c:strRef>
              <c:f>Лист1!$A$2:$A$6</c:f>
              <c:strCache>
                <c:ptCount val="5"/>
                <c:pt idx="0">
                  <c:v>2017 год</c:v>
                </c:pt>
                <c:pt idx="1">
                  <c:v>2018 год</c:v>
                </c:pt>
                <c:pt idx="2">
                  <c:v>2019 год</c:v>
                </c:pt>
                <c:pt idx="3">
                  <c:v>2020 год</c:v>
                </c:pt>
                <c:pt idx="4">
                  <c:v>10 мес. 2021 года</c:v>
                </c:pt>
              </c:strCache>
            </c:strRef>
          </c:cat>
          <c:val>
            <c:numRef>
              <c:f>Лист1!$C$2:$C$6</c:f>
              <c:numCache>
                <c:formatCode>General</c:formatCode>
                <c:ptCount val="5"/>
                <c:pt idx="0">
                  <c:v>1596</c:v>
                </c:pt>
                <c:pt idx="1">
                  <c:v>2248</c:v>
                </c:pt>
                <c:pt idx="2">
                  <c:v>2885</c:v>
                </c:pt>
                <c:pt idx="3">
                  <c:v>2482</c:v>
                </c:pt>
                <c:pt idx="4">
                  <c:v>2431</c:v>
                </c:pt>
              </c:numCache>
            </c:numRef>
          </c:val>
          <c:extLst>
            <c:ext xmlns:c16="http://schemas.microsoft.com/office/drawing/2014/chart" uri="{C3380CC4-5D6E-409C-BE32-E72D297353CC}">
              <c16:uniqueId val="{00000001-BF38-4AFF-B5B7-B8CC90E5D5DE}"/>
            </c:ext>
          </c:extLst>
        </c:ser>
        <c:ser>
          <c:idx val="2"/>
          <c:order val="2"/>
          <c:tx>
            <c:strRef>
              <c:f>Лист1!$D$1</c:f>
              <c:strCache>
                <c:ptCount val="1"/>
                <c:pt idx="0">
                  <c:v>Общее количество обращений в сфере защиты прав потребителей</c:v>
                </c:pt>
              </c:strCache>
            </c:strRef>
          </c:tx>
          <c:spPr>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c:spPr>
          <c:invertIfNegative val="0"/>
          <c:cat>
            <c:strRef>
              <c:f>Лист1!$A$2:$A$6</c:f>
              <c:strCache>
                <c:ptCount val="5"/>
                <c:pt idx="0">
                  <c:v>2017 год</c:v>
                </c:pt>
                <c:pt idx="1">
                  <c:v>2018 год</c:v>
                </c:pt>
                <c:pt idx="2">
                  <c:v>2019 год</c:v>
                </c:pt>
                <c:pt idx="3">
                  <c:v>2020 год</c:v>
                </c:pt>
                <c:pt idx="4">
                  <c:v>10 мес. 2021 года</c:v>
                </c:pt>
              </c:strCache>
            </c:strRef>
          </c:cat>
          <c:val>
            <c:numRef>
              <c:f>Лист1!$D$2:$D$6</c:f>
              <c:numCache>
                <c:formatCode>General</c:formatCode>
                <c:ptCount val="5"/>
                <c:pt idx="0">
                  <c:v>3928</c:v>
                </c:pt>
                <c:pt idx="1">
                  <c:v>4432</c:v>
                </c:pt>
                <c:pt idx="2">
                  <c:v>5295</c:v>
                </c:pt>
                <c:pt idx="3">
                  <c:v>4636</c:v>
                </c:pt>
                <c:pt idx="4">
                  <c:v>3446</c:v>
                </c:pt>
              </c:numCache>
            </c:numRef>
          </c:val>
          <c:extLst>
            <c:ext xmlns:c16="http://schemas.microsoft.com/office/drawing/2014/chart" uri="{C3380CC4-5D6E-409C-BE32-E72D297353CC}">
              <c16:uniqueId val="{00000002-BF38-4AFF-B5B7-B8CC90E5D5DE}"/>
            </c:ext>
          </c:extLst>
        </c:ser>
        <c:dLbls>
          <c:showLegendKey val="0"/>
          <c:showVal val="0"/>
          <c:showCatName val="0"/>
          <c:showSerName val="0"/>
          <c:showPercent val="0"/>
          <c:showBubbleSize val="0"/>
          <c:showLeaderLines val="0"/>
        </c:dLbls>
        <c:gapWidth val="100"/>
        <c:overlap val="-24"/>
        <c:axId val="857637776"/>
        <c:axId val="857639408"/>
      </c:barChart>
      <c:catAx>
        <c:axId val="857637776"/>
        <c:scaling>
          <c:orientation/>
        </c:scaling>
        <c:delete val="0"/>
        <c:axPos val="b"/>
        <c:numFmt formatCode="General" sourceLinked="0"/>
        <c:majorTickMark val="none"/>
        <c:minorTickMark val="none"/>
        <c:spPr>
          <a:noFill/>
          <a:ln w="9525" cap="flat" cmpd="sng" algn="ctr">
            <a:solidFill>
              <a:schemeClr val="tx2">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crossAx val="857639408"/>
        <c:crosses val="autoZero"/>
        <c:auto val="0"/>
        <c:lblAlgn val="ctr"/>
        <c:lblOffset/>
        <c:tickLblSkip val="1"/>
        <c:tickMarkSkip val="3"/>
        <c:noMultiLvlLbl val="0"/>
      </c:catAx>
      <c:valAx>
        <c:axId val="857639408"/>
        <c:scaling>
          <c:orientation/>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crossAx val="857637776"/>
        <c:crossesAt val="1"/>
        <c:crossBetween val="between"/>
      </c:valAx>
      <c:spPr>
        <a:noFill/>
        <a:ln>
          <a:noFill/>
        </a:ln>
        <a:effectLst/>
      </c:spPr>
    </c:plotArea>
    <c:legend>
      <c:legendPos val="b"/>
      <c:legendEntry>
        <c:idx val="1"/>
        <c:txPr>
          <a:bodyPr rot="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legendEntry>
      <c:overlay val="0"/>
      <c:spPr>
        <a:noFill/>
        <a:ln>
          <a:noFill/>
        </a:ln>
        <a:effectLst/>
      </c:spPr>
      <c:txPr>
        <a:bodyPr rot="0" spcFirstLastPara="1" vertOverflow="ellipsis" vert="horz" wrap="square" anchor="ctr" anchorCtr="1"/>
        <a:p>
          <a:pPr>
            <a:defRPr sz="1197" b="0" i="0" u="none" strike="noStrike" kern="1200" baseline="0" smtId="4294967295">
              <a:solidFill>
                <a:schemeClr val="tx2"/>
              </a:solidFill>
              <a:latin typeface="+mn-lt"/>
              <a:ea typeface="+mn-ea"/>
              <a:cs typeface="+mn-cs"/>
            </a:defRPr>
          </a:pPr>
          <a:endParaRPr sz="1197" b="0" i="0" u="none" strike="noStrike" kern="1200" baseline="0" smtId="4294967295">
            <a:solidFill>
              <a:schemeClr val="tx2"/>
            </a:solidFill>
            <a:latin typeface="+mn-lt"/>
            <a:ea typeface="+mn-ea"/>
            <a:cs typeface="+mn-cs"/>
          </a:endParaRPr>
        </a:p>
      </c:txPr>
    </c:legend>
    <c:plotVisOnly val="1"/>
    <c:dispBlanksAs val="gap"/>
    <c:showDLblsOverMax val="0"/>
  </c:chart>
  <c:spPr>
    <a:noFill/>
    <a:ln>
      <a:noFill/>
    </a:ln>
    <a:effectLst/>
  </c:spPr>
  <c:txPr>
    <a:bodyPr/>
    <a:p>
      <a:pPr>
        <a:defRPr/>
      </a:pPr>
      <a:endParaRPr lang="ru-RU"/>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025867495685815811"/>
          <c:y val="0.048090048134326935"/>
          <c:w val="0.63064569234848022"/>
          <c:h val="0.93124997615814209"/>
        </c:manualLayout>
      </c:layout>
      <c:pie3DChart>
        <c:varyColors val="1"/>
        <c:ser>
          <c:idx val="0"/>
          <c:order val="0"/>
          <c:tx>
            <c:strRef>
              <c:f>Лист1!$B$1</c:f>
              <c:strCache>
                <c:ptCount val="1"/>
                <c:pt idx="0">
                  <c:v>9 мес.2021</c:v>
                </c:pt>
              </c:strCache>
            </c:strRef>
          </c:tx>
          <c:explosion val="33"/>
          <c:dPt>
            <c:idx val="0"/>
            <c:invertIfNegative val="1"/>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A84-4416-B35D-4E78C886E060}"/>
              </c:ext>
            </c:extLst>
          </c:dPt>
          <c:dPt>
            <c:idx val="1"/>
            <c:invertIfNegative val="1"/>
            <c:spPr>
              <a:solidFill>
                <a:srgbClr val="FFFF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A84-4416-B35D-4E78C886E060}"/>
              </c:ext>
            </c:extLst>
          </c:dPt>
          <c:dPt>
            <c:idx val="2"/>
            <c:invertIfNegative val="1"/>
            <c:spPr>
              <a:solidFill>
                <a:srgbClr val="00B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3A84-4416-B35D-4E78C886E060}"/>
              </c:ext>
            </c:extLst>
          </c:dPt>
          <c:dPt>
            <c:idx val="3"/>
            <c:invertIfNegative val="1"/>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3A84-4416-B35D-4E78C886E060}"/>
              </c:ext>
            </c:extLst>
          </c:dPt>
          <c:dPt>
            <c:idx val="4"/>
            <c:invertIfNegative val="1"/>
            <c:spPr>
              <a:solidFill>
                <a:srgbClr val="00B0F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3A84-4416-B35D-4E78C886E060}"/>
              </c:ext>
            </c:extLst>
          </c:dPt>
          <c:dPt>
            <c:idx val="5"/>
            <c:invertIfNegative val="1"/>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3A84-4416-B35D-4E78C886E060}"/>
              </c:ext>
            </c:extLst>
          </c:dPt>
          <c:dPt>
            <c:idx val="6"/>
            <c:invertIfNegative val="1"/>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79D0-4CD8-A888-988C3822641D}"/>
              </c:ext>
            </c:extLst>
          </c:dPt>
          <c:dPt>
            <c:idx val="7"/>
            <c:invertIfNegative val="1"/>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79D0-4CD8-A888-988C3822641D}"/>
              </c:ext>
            </c:extLst>
          </c:dPt>
          <c:dLbls>
            <c:dLbl>
              <c:idx val="0"/>
              <c:dLblPos val="ctr"/>
              <c:showLegendKey val="0"/>
              <c:showVal val="0"/>
              <c:showCatName val="0"/>
              <c:showSerName val="0"/>
              <c:showPercent val="1"/>
              <c:showBubbleSize val="0"/>
              <c:extLst/>
            </c:dLbl>
            <c:dLbl>
              <c:idx val="1"/>
              <c:dLblPos val="ctr"/>
              <c:showLegendKey val="0"/>
              <c:showVal val="0"/>
              <c:showCatName val="0"/>
              <c:showSerName val="0"/>
              <c:showPercent val="1"/>
              <c:showBubbleSize val="0"/>
              <c:extLst/>
            </c:dLbl>
            <c:dLbl>
              <c:idx val="2"/>
              <c:dLblPos val="ctr"/>
              <c:showLegendKey val="0"/>
              <c:showVal val="0"/>
              <c:showCatName val="0"/>
              <c:showSerName val="0"/>
              <c:showPercent val="1"/>
              <c:showBubbleSize val="0"/>
              <c:extLst/>
            </c:dLbl>
            <c:dLbl>
              <c:idx val="3"/>
              <c:dLblPos val="ctr"/>
              <c:showLegendKey val="0"/>
              <c:showVal val="0"/>
              <c:showCatName val="0"/>
              <c:showSerName val="0"/>
              <c:showPercent val="1"/>
              <c:showBubbleSize val="0"/>
              <c:extLst/>
            </c:dLbl>
            <c:dLbl>
              <c:idx val="4"/>
              <c:dLblPos val="ctr"/>
              <c:showLegendKey val="0"/>
              <c:showVal val="0"/>
              <c:showCatName val="0"/>
              <c:showSerName val="0"/>
              <c:showPercent val="1"/>
              <c:showBubbleSize val="0"/>
              <c:extLst/>
            </c:dLbl>
            <c:dLbl>
              <c:idx val="5"/>
              <c:dLblPos val="ctr"/>
              <c:showLegendKey val="0"/>
              <c:showVal val="0"/>
              <c:showCatName val="0"/>
              <c:showSerName val="0"/>
              <c:showPercent val="1"/>
              <c:showBubbleSize val="0"/>
              <c:extLst/>
            </c:dLbl>
            <c:dLbl>
              <c:idx val="6"/>
              <c:dLblPos val="ctr"/>
              <c:showLegendKey val="0"/>
              <c:showVal val="0"/>
              <c:showCatName val="0"/>
              <c:showSerName val="0"/>
              <c:showPercent val="1"/>
              <c:showBubbleSize val="0"/>
              <c:extLst/>
            </c:dLbl>
            <c:dLbl>
              <c:idx val="7"/>
              <c:dLblPos val="ctr"/>
              <c:showLegendKey val="0"/>
              <c:showVal val="0"/>
              <c:showCatName val="0"/>
              <c:showSerName val="0"/>
              <c:showPercent val="1"/>
              <c:showBubbleSize val="0"/>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p>
                <a:pPr>
                  <a:defRPr sz="1330" b="1" i="0" u="none" strike="noStrike" kern="1200" baseline="0" smtId="4294967295">
                    <a:solidFill>
                      <a:schemeClr val="lt1"/>
                    </a:solidFill>
                    <a:latin typeface="+mn-lt"/>
                    <a:ea typeface="+mn-ea"/>
                    <a:cs typeface="+mn-cs"/>
                  </a:defRPr>
                </a:pPr>
                <a:endParaRPr sz="1330" b="1" i="0" u="none" strike="noStrike" kern="1200" baseline="0" smtId="4294967295">
                  <a:solidFill>
                    <a:schemeClr val="lt1"/>
                  </a:solidFill>
                  <a:latin typeface="+mn-lt"/>
                  <a:ea typeface="+mn-ea"/>
                  <a:cs typeface="+mn-cs"/>
                </a:endParaRP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dLbls>
          <c:cat>
            <c:strRef>
              <c:f>Лист1!$A$2:$A$9</c:f>
              <c:strCache>
                <c:ptCount val="8"/>
                <c:pt idx="0">
                  <c:v>Торговля</c:v>
                </c:pt>
                <c:pt idx="1">
                  <c:v>Долевое участие в строительстве</c:v>
                </c:pt>
                <c:pt idx="2">
                  <c:v>Финансовые услуги</c:v>
                </c:pt>
                <c:pt idx="3">
                  <c:v>Услуги ЖКХ</c:v>
                </c:pt>
                <c:pt idx="4">
                  <c:v>Туристские услуги</c:v>
                </c:pt>
                <c:pt idx="5">
                  <c:v>Медицинские услуги</c:v>
                </c:pt>
                <c:pt idx="6">
                  <c:v>Образовательные услуги</c:v>
                </c:pt>
                <c:pt idx="7">
                  <c:v>Культурно-развлекательные мероприятия</c:v>
                </c:pt>
              </c:strCache>
            </c:strRef>
          </c:cat>
          <c:val>
            <c:numRef>
              <c:f>Лист1!$B$2:$B$9</c:f>
              <c:numCache>
                <c:formatCode>General</c:formatCode>
                <c:ptCount val="8"/>
                <c:pt idx="0">
                  <c:v>11</c:v>
                </c:pt>
                <c:pt idx="1">
                  <c:v>1</c:v>
                </c:pt>
                <c:pt idx="2">
                  <c:v>4</c:v>
                </c:pt>
                <c:pt idx="3">
                  <c:v>1</c:v>
                </c:pt>
                <c:pt idx="4">
                  <c:v>2</c:v>
                </c:pt>
                <c:pt idx="5">
                  <c:v>1</c:v>
                </c:pt>
                <c:pt idx="6">
                  <c:v>1</c:v>
                </c:pt>
                <c:pt idx="7">
                  <c:v>1</c:v>
                </c:pt>
              </c:numCache>
            </c:numRef>
          </c:val>
          <c:extLst>
            <c:ext xmlns:c16="http://schemas.microsoft.com/office/drawing/2014/chart" uri="{C3380CC4-5D6E-409C-BE32-E72D297353CC}">
              <c16:uniqueId val="{0000000C-3A84-4416-B35D-4E78C886E060}"/>
            </c:ext>
          </c:extLst>
        </c:ser>
        <c:dLbls>
          <c:showLegendKey val="0"/>
          <c:showVal val="0"/>
          <c:showCatName val="0"/>
          <c:showSerName val="0"/>
          <c:showPercent val="0"/>
          <c:showBubbleSize val="0"/>
          <c:showLeaderLines val="0"/>
        </c:dLbls>
      </c:pie3DChart>
      <c:spPr>
        <a:solidFill>
          <a:schemeClr val="accent1">
            <a:lumMod val="40000"/>
            <a:lumOff val="60000"/>
          </a:schemeClr>
        </a:solidFill>
        <a:ln>
          <a:noFill/>
        </a:ln>
        <a:effectLst/>
      </c:spPr>
    </c:plotArea>
    <c:legend>
      <c:legendPos/>
      <c:layout>
        <c:manualLayout>
          <c:xMode val="edge"/>
          <c:yMode val="edge"/>
          <c:x val="0.65020555257797241"/>
          <c:y val="0.049135807901620865"/>
          <c:w val="0.34038811922073364"/>
          <c:h val="0.93200135231018066"/>
        </c:manualLayout>
      </c:layout>
      <c:overlay val="0"/>
      <c:spPr>
        <a:solidFill>
          <a:schemeClr val="lt1">
            <a:lumMod val="95000"/>
            <a:alpha val="39000"/>
          </a:schemeClr>
        </a:solidFill>
        <a:ln>
          <a:noFill/>
        </a:ln>
        <a:effectLst/>
      </c:spPr>
      <c:txPr>
        <a:bodyPr rot="0" spcFirstLastPara="1" vertOverflow="ellipsis" vert="horz" wrap="square" anchor="ctr" anchorCtr="1"/>
        <a:p>
          <a:pPr>
            <a:defRPr sz="1200" b="0" i="0" u="none" strike="noStrike" kern="1200" baseline="0" smtId="4294967295">
              <a:solidFill>
                <a:schemeClr val="dk1">
                  <a:lumMod val="75000"/>
                  <a:lumOff val="25000"/>
                </a:schemeClr>
              </a:solidFill>
              <a:latin typeface="Sylfaen" panose="010a0502050306030303" pitchFamily="18" charset="0"/>
              <a:ea typeface="+mn-ea"/>
              <a:cs typeface="+mn-cs"/>
            </a:defRPr>
          </a:pPr>
          <a:endParaRPr sz="1200" b="0" i="0" u="none" strike="noStrike" kern="1200" baseline="0" smtId="4294967295">
            <a:solidFill>
              <a:schemeClr val="dk1">
                <a:lumMod val="75000"/>
                <a:lumOff val="25000"/>
              </a:schemeClr>
            </a:solidFill>
            <a:latin typeface="Sylfaen" panose="010a0502050306030303" pitchFamily="18" charset="0"/>
            <a:ea typeface="+mn-ea"/>
            <a:cs typeface="+mn-cs"/>
          </a:endParaR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gradFill>
    <a:ln w="9525" cap="flat" cmpd="sng" algn="ctr">
      <a:solidFill>
        <a:schemeClr val="dk1">
          <a:lumMod val="25000"/>
          <a:lumOff val="75000"/>
        </a:schemeClr>
      </a:solidFill>
      <a:round/>
    </a:ln>
    <a:effectLst>
      <a:glow rad="254000">
        <a:schemeClr val="accent1">
          <a:lumMod val="40000"/>
          <a:lumOff val="60000"/>
          <a:alpha val="65000"/>
        </a:schemeClr>
      </a:glow>
      <a:softEdge rad="88900"/>
    </a:effectLst>
  </c:spPr>
  <c:txPr>
    <a:bodyPr/>
    <a:p>
      <a:pPr>
        <a:defRPr/>
      </a:pPr>
      <a:endParaRPr lang="ru-RU"/>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a="http://schemas.openxmlformats.org/drawingml/2006/main" xmlns:r="http://schemas.openxmlformats.org/officeDocument/2006/relationships" xmlns:cs="http://schemas.microsoft.com/office/drawing/2012/chartStyle"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a="http://schemas.openxmlformats.org/drawingml/2006/main" xmlns:dgm="http://schemas.openxmlformats.org/drawingml/2006/diagram"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dgm="http://schemas.openxmlformats.org/drawingml/2006/diagram">
  <dgm:ptLst>
    <dgm:pt modelId="{6277204F-809B-4E6C-9BB6-95BCE5A3232C}" type="doc">
      <dgm:prSet loTypeId="urn:microsoft.com/office/officeart/2005/8/layout/orgChart1" loCatId="hierarchy" qsTypeId="urn:microsoft.com/office/officeart/2005/8/quickstyle/3d2#1" qsCatId="3D" csTypeId="urn:microsoft.com/office/officeart/2005/8/colors/accent4_5" csCatId="accent4" phldr="1"/>
      <dgm:spPr/>
      <dgm:t>
        <a:bodyPr/>
        <a:lstStyle/>
        <a:p/>
      </dgm:t>
    </dgm:pt>
    <dgm:pt modelId="{69981E28-A566-496C-A27A-7199F8CEB47B}" type="parTrans" cxnId="{F57A2ED0-321D-4576-9773-E137C8A9C018}">
      <dgm:prSet/>
      <dgm:spPr/>
      <dgm:t>
        <a:bodyPr/>
        <a:lstStyle/>
        <a:p>
          <a:endParaRPr lang="ru-RU"/>
        </a:p>
      </dgm:t>
    </dgm:pt>
    <dgm:pt modelId="{02AB9E08-87C4-4EEF-949A-8F630671C34A}">
      <dgm:prSet custT="1">
        <dgm:style>
          <a:lnRef idx="0">
            <a:schemeClr val="accent4"/>
          </a:lnRef>
          <a:fillRef idx="3">
            <a:schemeClr val="accent4"/>
          </a:fillRef>
          <a:effectRef idx="3">
            <a:schemeClr val="accent4"/>
          </a:effectRef>
          <a:fontRef idx="minor">
            <a:schemeClr val="lt1"/>
          </a:fontRef>
        </dgm:style>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Потребитель</a:t>
          </a:r>
        </a:p>
      </dgm:t>
    </dgm:pt>
    <dgm:pt modelId="{1DFFDA88-0087-4E09-845D-2BF6CF8634ED}" type="parTrans" cxnId="{3C865E85-8A74-4FC6-9605-FFBCDC10A4AB}">
      <dgm:prSet/>
      <dgm:spPr>
        <a:ln>
          <a:solidFill>
            <a:schemeClr val="accent3">
              <a:lumMod val="50000"/>
            </a:schemeClr>
          </a:solidFill>
        </a:ln>
      </dgm:spPr>
      <dgm:t>
        <a:bodyPr/>
        <a:lstStyle/>
        <a:p>
          <a:endParaRPr lang="ru-RU"/>
        </a:p>
      </dgm:t>
    </dgm:pt>
    <dgm:pt modelId="{AA288B62-D254-4BFF-8F88-74A88A05D35A}">
      <dgm:prSet custT="1">
        <dgm:style>
          <a:lnRef idx="0">
            <a:schemeClr val="accent4"/>
          </a:lnRef>
          <a:fillRef idx="3">
            <a:schemeClr val="accent4"/>
          </a:fillRef>
          <a:effectRef idx="3">
            <a:schemeClr val="accent4"/>
          </a:effectRef>
          <a:fontRef idx="minor">
            <a:schemeClr val="lt1"/>
          </a:fontRef>
        </dgm:style>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Требования </a:t>
          </a:r>
        </a:p>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по качеству</a:t>
          </a:r>
        </a:p>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товара</a:t>
          </a:r>
        </a:p>
      </dgm:t>
    </dgm:pt>
    <dgm:pt modelId="{AFD516D9-0DC4-4C5F-BAF7-DCDD1761C8A2}" type="sibTrans" cxnId="{3C865E85-8A74-4FC6-9605-FFBCDC10A4AB}">
      <dgm:prSet/>
      <dgm:spPr/>
      <dgm:t>
        <a:bodyPr/>
        <a:lstStyle/>
        <a:p>
          <a:endParaRPr lang="ru-RU"/>
        </a:p>
      </dgm:t>
    </dgm:pt>
    <dgm:pt modelId="{C4C7CC6D-1B9F-4A5B-B069-B6150E0C73F9}" type="parTrans" cxnId="{ECABF046-733B-4988-894E-22416343943D}">
      <dgm:prSet/>
      <dgm:spPr>
        <a:ln>
          <a:solidFill>
            <a:schemeClr val="accent2">
              <a:lumMod val="50000"/>
            </a:schemeClr>
          </a:solidFill>
        </a:ln>
      </dgm:spPr>
      <dgm:t>
        <a:bodyPr/>
        <a:lstStyle/>
        <a:p>
          <a:endParaRPr lang="ru-RU">
            <a:solidFill>
              <a:schemeClr val="accent4">
                <a:lumMod val="50000"/>
              </a:schemeClr>
            </a:solidFill>
          </a:endParaRPr>
        </a:p>
      </dgm:t>
    </dgm:pt>
    <dgm:pt modelId="{7DF68324-B591-4D97-8EB3-15FA067701E1}">
      <dgm:prSet custT="1">
        <dgm:style>
          <a:lnRef idx="0">
            <a:schemeClr val="accent4"/>
          </a:lnRef>
          <a:fillRef idx="3">
            <a:schemeClr val="accent4"/>
          </a:fillRef>
          <a:effectRef idx="3">
            <a:schemeClr val="accent4"/>
          </a:effectRef>
          <a:fontRef idx="minor">
            <a:schemeClr val="lt1"/>
          </a:fontRef>
        </dgm:style>
      </dgm:prSet>
      <dgm:spPr>
        <a:solidFill>
          <a:schemeClr val="accent2">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Требования, </a:t>
          </a:r>
        </a:p>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не связанные </a:t>
          </a:r>
        </a:p>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spc="0" normalizeH="0" baseline="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rPr>
            <a:t>с качеством товара</a:t>
          </a:r>
        </a:p>
      </dgm:t>
    </dgm:pt>
    <dgm:pt modelId="{CA986108-3C7E-4CF5-8845-16F3C7F3C152}" type="sibTrans" cxnId="{ECABF046-733B-4988-894E-22416343943D}">
      <dgm:prSet/>
      <dgm:spPr/>
      <dgm:t>
        <a:bodyPr/>
        <a:lstStyle/>
        <a:p>
          <a:endParaRPr lang="ru-RU"/>
        </a:p>
      </dgm:t>
    </dgm:pt>
    <dgm:pt modelId="{764E3488-FB12-465A-AC44-18E11679723F}" type="sibTrans" cxnId="{F57A2ED0-321D-4576-9773-E137C8A9C018}">
      <dgm:prSet/>
      <dgm:spPr/>
      <dgm:t>
        <a:bodyPr/>
        <a:lstStyle/>
        <a:p>
          <a:endParaRPr lang="ru-RU"/>
        </a:p>
      </dgm:t>
    </dgm:pt>
    <dgm:pt modelId="{A2AC4897-8CB1-48D9-974D-D83ED8154966}" type="pres">
      <dgm:prSet presAssocID="{6277204F-809B-4E6C-9BB6-95BCE5A3232C}" presName="hierChild1">
        <dgm:presLayoutVars>
          <dgm:orgChart val="1"/>
          <dgm:chPref val="1"/>
          <dgm:dir/>
          <dgm:animOne val="branch"/>
          <dgm:animLvl val="lvl"/>
          <dgm:resizeHandles/>
        </dgm:presLayoutVars>
      </dgm:prSet>
      <dgm:spPr/>
      <dgm:t>
        <a:bodyPr/>
        <a:lstStyle/>
        <a:p/>
      </dgm:t>
    </dgm:pt>
    <dgm:pt modelId="{8C597359-7945-4CCA-A288-113FA13711F1}" type="pres">
      <dgm:prSet presAssocID="{02AB9E08-87C4-4EEF-949A-8F630671C34A}" presName="hierRoot1">
        <dgm:presLayoutVars>
          <dgm:hierBranch/>
        </dgm:presLayoutVars>
      </dgm:prSet>
      <dgm:spPr/>
      <dgm:t>
        <a:bodyPr/>
        <a:lstStyle/>
        <a:p/>
      </dgm:t>
    </dgm:pt>
    <dgm:pt modelId="{FB03E5FD-C4C0-44E2-8ECE-17BCEBB6CAF2}" type="pres">
      <dgm:prSet presAssocID="{02AB9E08-87C4-4EEF-949A-8F630671C34A}" presName="rootComposite1"/>
      <dgm:spPr/>
      <dgm:t>
        <a:bodyPr/>
        <a:lstStyle/>
        <a:p/>
      </dgm:t>
    </dgm:pt>
    <dgm:pt modelId="{81F1DAC0-D85B-4FAD-BD53-91235C6576B7}" type="pres">
      <dgm:prSet presAssocID="{02AB9E08-87C4-4EEF-949A-8F630671C34A}" presName="rootText1" presStyleLbl="node0" presStyleCnt="1" custLinFactNeighborX="5947" custLinFactNeighborY="975">
        <dgm:presLayoutVars>
          <dgm:chPref val="3"/>
        </dgm:presLayoutVars>
      </dgm:prSet>
      <dgm:spPr/>
      <dgm:t>
        <a:bodyPr/>
        <a:lstStyle/>
        <a:p>
          <a:endParaRPr lang="ru-RU"/>
        </a:p>
      </dgm:t>
    </dgm:pt>
    <dgm:pt modelId="{A6444148-6AEF-46B8-8032-D8488178B65E}" type="pres">
      <dgm:prSet presAssocID="{02AB9E08-87C4-4EEF-949A-8F630671C34A}" presName="rootConnector1" presStyleLbl="node1" presStyleCnt="1"/>
      <dgm:spPr/>
      <dgm:t>
        <a:bodyPr/>
        <a:lstStyle/>
        <a:p>
          <a:endParaRPr lang="ru-RU"/>
        </a:p>
      </dgm:t>
    </dgm:pt>
    <dgm:pt modelId="{C5FC69F7-7AA9-42A4-A3C2-308F46EB9A4B}" type="pres">
      <dgm:prSet presAssocID="{02AB9E08-87C4-4EEF-949A-8F630671C34A}" presName="hierChild2"/>
      <dgm:spPr/>
      <dgm:t>
        <a:bodyPr/>
        <a:lstStyle/>
        <a:p/>
      </dgm:t>
    </dgm:pt>
    <dgm:pt modelId="{E38F0E4B-8966-4BEF-BBD6-9ACCD6D03485}" type="pres">
      <dgm:prSet presAssocID="{1DFFDA88-0087-4E09-845D-2BF6CF8634ED}" presName="Name35" presStyleLbl="parChTrans1D2" presStyleIdx="1" presStyleCnt="2"/>
      <dgm:spPr/>
      <dgm:t>
        <a:bodyPr/>
        <a:lstStyle/>
        <a:p>
          <a:endParaRPr lang="ru-RU"/>
        </a:p>
      </dgm:t>
    </dgm:pt>
    <dgm:pt modelId="{9D33771F-E6CF-497D-977E-C03E4DC5EF84}" type="pres">
      <dgm:prSet presAssocID="{AA288B62-D254-4BFF-8F88-74A88A05D35A}" presName="hierRoot2">
        <dgm:presLayoutVars>
          <dgm:hierBranch/>
        </dgm:presLayoutVars>
      </dgm:prSet>
      <dgm:spPr/>
      <dgm:t>
        <a:bodyPr/>
        <a:lstStyle/>
        <a:p/>
      </dgm:t>
    </dgm:pt>
    <dgm:pt modelId="{BF2993B5-9C7E-407F-8DD9-AEB04F2FAA4B}" type="pres">
      <dgm:prSet presAssocID="{AA288B62-D254-4BFF-8F88-74A88A05D35A}" presName="rootComposite"/>
      <dgm:spPr/>
      <dgm:t>
        <a:bodyPr/>
        <a:lstStyle/>
        <a:p/>
      </dgm:t>
    </dgm:pt>
    <dgm:pt modelId="{65211F8C-46FF-44D6-9552-18BC091D72E8}" type="pres">
      <dgm:prSet presAssocID="{AA288B62-D254-4BFF-8F88-74A88A05D35A}" presName="rootText" presStyleLbl="node2" presStyleCnt="2">
        <dgm:presLayoutVars>
          <dgm:chPref val="3"/>
        </dgm:presLayoutVars>
      </dgm:prSet>
      <dgm:spPr/>
      <dgm:t>
        <a:bodyPr/>
        <a:lstStyle/>
        <a:p>
          <a:endParaRPr lang="ru-RU"/>
        </a:p>
      </dgm:t>
    </dgm:pt>
    <dgm:pt modelId="{25823A70-C6C5-4A19-A811-34A7606931A5}" type="pres">
      <dgm:prSet presAssocID="{AA288B62-D254-4BFF-8F88-74A88A05D35A}" presName="rootConnector" presStyleLbl="node2" presStyleCnt="2"/>
      <dgm:spPr/>
      <dgm:t>
        <a:bodyPr/>
        <a:lstStyle/>
        <a:p>
          <a:endParaRPr lang="ru-RU"/>
        </a:p>
      </dgm:t>
    </dgm:pt>
    <dgm:pt modelId="{0A3F3B17-B91F-47EB-91AA-F90707A948FF}" type="pres">
      <dgm:prSet presAssocID="{AA288B62-D254-4BFF-8F88-74A88A05D35A}" presName="hierChild4"/>
      <dgm:spPr/>
      <dgm:t>
        <a:bodyPr/>
        <a:lstStyle/>
        <a:p/>
      </dgm:t>
    </dgm:pt>
    <dgm:pt modelId="{938E1E89-3418-46D0-9DD6-87DDCD3D3DC0}" type="pres">
      <dgm:prSet presAssocID="{AA288B62-D254-4BFF-8F88-74A88A05D35A}" presName="hierChild5"/>
      <dgm:spPr/>
      <dgm:t>
        <a:bodyPr/>
        <a:lstStyle/>
        <a:p/>
      </dgm:t>
    </dgm:pt>
    <dgm:pt modelId="{70AE0BEF-F1E3-45A6-9A07-2D2F1772AFA6}" type="pres">
      <dgm:prSet presAssocID="{C4C7CC6D-1B9F-4A5B-B069-B6150E0C73F9}" presName="Name35" presStyleLbl="parChTrans1D2" presStyleCnt="2"/>
      <dgm:spPr/>
      <dgm:t>
        <a:bodyPr/>
        <a:lstStyle/>
        <a:p>
          <a:endParaRPr lang="ru-RU"/>
        </a:p>
      </dgm:t>
    </dgm:pt>
    <dgm:pt modelId="{6352217C-ECE2-4F5C-857E-45D0A0928E70}" type="pres">
      <dgm:prSet presAssocID="{7DF68324-B591-4D97-8EB3-15FA067701E1}" presName="hierRoot2">
        <dgm:presLayoutVars>
          <dgm:hierBranch/>
        </dgm:presLayoutVars>
      </dgm:prSet>
      <dgm:spPr/>
      <dgm:t>
        <a:bodyPr/>
        <a:lstStyle/>
        <a:p/>
      </dgm:t>
    </dgm:pt>
    <dgm:pt modelId="{AB9D288C-C5B7-4EC3-AFB8-143AF28CF4C1}" type="pres">
      <dgm:prSet presAssocID="{7DF68324-B591-4D97-8EB3-15FA067701E1}" presName="rootComposite"/>
      <dgm:spPr/>
      <dgm:t>
        <a:bodyPr/>
        <a:lstStyle/>
        <a:p/>
      </dgm:t>
    </dgm:pt>
    <dgm:pt modelId="{7E8017F8-7762-4294-B3EE-72F9B1EA5801}" type="pres">
      <dgm:prSet presAssocID="{7DF68324-B591-4D97-8EB3-15FA067701E1}" presName="rootText" presStyleLbl="node2" presStyleIdx="1" presStyleCnt="2" custLinFactNeighborX="-419" custLinFactNeighborY="588">
        <dgm:presLayoutVars>
          <dgm:chPref val="3"/>
        </dgm:presLayoutVars>
      </dgm:prSet>
      <dgm:spPr/>
      <dgm:t>
        <a:bodyPr/>
        <a:lstStyle/>
        <a:p>
          <a:endParaRPr lang="ru-RU"/>
        </a:p>
      </dgm:t>
    </dgm:pt>
    <dgm:pt modelId="{A6BB384B-28DA-474D-907A-90A7FF867F6A}" type="pres">
      <dgm:prSet presAssocID="{7DF68324-B591-4D97-8EB3-15FA067701E1}" presName="rootConnector" presStyleLbl="node2" presStyleIdx="1" presStyleCnt="2"/>
      <dgm:spPr/>
      <dgm:t>
        <a:bodyPr/>
        <a:lstStyle/>
        <a:p>
          <a:endParaRPr lang="ru-RU"/>
        </a:p>
      </dgm:t>
    </dgm:pt>
    <dgm:pt modelId="{AEBB713A-EE76-46F7-AE73-E73E2CDF104D}" type="pres">
      <dgm:prSet presAssocID="{7DF68324-B591-4D97-8EB3-15FA067701E1}" presName="hierChild4"/>
      <dgm:spPr/>
      <dgm:t>
        <a:bodyPr/>
        <a:lstStyle/>
        <a:p/>
      </dgm:t>
    </dgm:pt>
    <dgm:pt modelId="{6A05634C-5A80-4057-9C4D-28C7B55B606D}" type="pres">
      <dgm:prSet presAssocID="{7DF68324-B591-4D97-8EB3-15FA067701E1}" presName="hierChild5"/>
      <dgm:spPr/>
      <dgm:t>
        <a:bodyPr/>
        <a:lstStyle/>
        <a:p/>
      </dgm:t>
    </dgm:pt>
    <dgm:pt modelId="{0935DBCF-6CC4-466D-BE11-418064E98A3A}" type="pres">
      <dgm:prSet presAssocID="{02AB9E08-87C4-4EEF-949A-8F630671C34A}" presName="hierChild3"/>
      <dgm:spPr/>
      <dgm:t>
        <a:bodyPr/>
        <a:lstStyle/>
        <a:p/>
      </dgm:t>
    </dgm:pt>
  </dgm:ptLst>
  <dgm:cxnLst>
    <dgm:cxn modelId="{F57A2ED0-321D-4576-9773-E137C8A9C018}" srcId="{6277204F-809B-4E6C-9BB6-95BCE5A3232C}" destId="{02AB9E08-87C4-4EEF-949A-8F630671C34A}" srcOrd="0" destOrd="0" parTransId="{69981E28-A566-496C-A27A-7199F8CEB47B}" sibTransId="{764E3488-FB12-465A-AC44-18E11679723F}"/>
    <dgm:cxn modelId="{3C865E85-8A74-4FC6-9605-FFBCDC10A4AB}" srcId="{02AB9E08-87C4-4EEF-949A-8F630671C34A}" destId="{AA288B62-D254-4BFF-8F88-74A88A05D35A}" srcOrd="0" destOrd="0" parTransId="{1DFFDA88-0087-4E09-845D-2BF6CF8634ED}" sibTransId="{AFD516D9-0DC4-4C5F-BAF7-DCDD1761C8A2}"/>
    <dgm:cxn modelId="{ECABF046-733B-4988-894E-22416343943D}" srcId="{02AB9E08-87C4-4EEF-949A-8F630671C34A}" destId="{7DF68324-B591-4D97-8EB3-15FA067701E1}" srcOrd="1" destOrd="0" parTransId="{C4C7CC6D-1B9F-4A5B-B069-B6150E0C73F9}" sibTransId="{CA986108-3C7E-4CF5-8845-16F3C7F3C152}"/>
    <dgm:cxn modelId="{9C3980A6-7C9C-41EF-90C8-0AFEBF7B2AD9}" type="presOf" srcId="{6277204F-809B-4E6C-9BB6-95BCE5A3232C}" destId="{A2AC4897-8CB1-48D9-974D-D83ED8154966}" srcOrd="0" destOrd="0" presId="urn:microsoft.com/office/officeart/2005/8/layout/orgChart1"/>
    <dgm:cxn modelId="{293BC3A4-B557-45D6-9D4E-3BC4056DFEAC}" type="presParOf" srcId="{A2AC4897-8CB1-48D9-974D-D83ED8154966}" destId="{8C597359-7945-4CCA-A288-113FA13711F1}" srcOrd="0" destOrd="0" presId="urn:microsoft.com/office/officeart/2005/8/layout/orgChart1"/>
    <dgm:cxn modelId="{72B6FF6E-5EAF-4B4B-97E5-356A451AE958}" type="presParOf" srcId="{8C597359-7945-4CCA-A288-113FA13711F1}" destId="{FB03E5FD-C4C0-44E2-8ECE-17BCEBB6CAF2}" srcOrd="0" destOrd="0" presId="urn:microsoft.com/office/officeart/2005/8/layout/orgChart1"/>
    <dgm:cxn modelId="{678FF582-512C-4FA1-971D-7DDF5AEF32D3}" type="presParOf" srcId="{FB03E5FD-C4C0-44E2-8ECE-17BCEBB6CAF2}" destId="{81F1DAC0-D85B-4FAD-BD53-91235C6576B7}" srcOrd="0" destOrd="0" presId="urn:microsoft.com/office/officeart/2005/8/layout/orgChart1"/>
    <dgm:cxn modelId="{CD2950F9-B224-412E-856C-8BA7FB5FBECB}" type="presOf" srcId="{02AB9E08-87C4-4EEF-949A-8F630671C34A}" destId="{81F1DAC0-D85B-4FAD-BD53-91235C6576B7}" srcOrd="0" destOrd="0" presId="urn:microsoft.com/office/officeart/2005/8/layout/orgChart1"/>
    <dgm:cxn modelId="{654567DA-9BCF-4C40-B781-8F18D2FCA97A}" type="presParOf" srcId="{FB03E5FD-C4C0-44E2-8ECE-17BCEBB6CAF2}" destId="{A6444148-6AEF-46B8-8032-D8488178B65E}" srcOrd="1" destOrd="0" presId="urn:microsoft.com/office/officeart/2005/8/layout/orgChart1"/>
    <dgm:cxn modelId="{12A332CB-E727-4EC0-8D49-A5E5CB3DA3AA}" type="presOf" srcId="{02AB9E08-87C4-4EEF-949A-8F630671C34A}" destId="{A6444148-6AEF-46B8-8032-D8488178B65E}" srcOrd="1" destOrd="0" presId="urn:microsoft.com/office/officeart/2005/8/layout/orgChart1"/>
    <dgm:cxn modelId="{8DAE3C82-2C9A-4BA5-B5FA-8E245C18F2FB}" type="presParOf" srcId="{8C597359-7945-4CCA-A288-113FA13711F1}" destId="{C5FC69F7-7AA9-42A4-A3C2-308F46EB9A4B}" srcOrd="1" destOrd="0" presId="urn:microsoft.com/office/officeart/2005/8/layout/orgChart1"/>
    <dgm:cxn modelId="{029258BD-5A5D-4E4D-A000-FDD6595B0507}" type="presParOf" srcId="{C5FC69F7-7AA9-42A4-A3C2-308F46EB9A4B}" destId="{E38F0E4B-8966-4BEF-BBD6-9ACCD6D03485}" srcOrd="0" destOrd="0" presId="urn:microsoft.com/office/officeart/2005/8/layout/orgChart1"/>
    <dgm:cxn modelId="{383B000C-C321-42CF-BFB7-2D6C3BE2C03A}" type="presOf" srcId="{1DFFDA88-0087-4E09-845D-2BF6CF8634ED}" destId="{E38F0E4B-8966-4BEF-BBD6-9ACCD6D03485}" srcOrd="0" destOrd="0" presId="urn:microsoft.com/office/officeart/2005/8/layout/orgChart1"/>
    <dgm:cxn modelId="{C19816D7-8118-4019-8F73-88E16AA4D013}" type="presParOf" srcId="{C5FC69F7-7AA9-42A4-A3C2-308F46EB9A4B}" destId="{9D33771F-E6CF-497D-977E-C03E4DC5EF84}" srcOrd="1" destOrd="0" presId="urn:microsoft.com/office/officeart/2005/8/layout/orgChart1"/>
    <dgm:cxn modelId="{2269513B-E211-4BBA-830F-79366BB8D6B3}" type="presParOf" srcId="{9D33771F-E6CF-497D-977E-C03E4DC5EF84}" destId="{BF2993B5-9C7E-407F-8DD9-AEB04F2FAA4B}" srcOrd="0" destOrd="0" presId="urn:microsoft.com/office/officeart/2005/8/layout/orgChart1"/>
    <dgm:cxn modelId="{5D2B1550-A53E-4FA0-B218-071D60E5A54A}" type="presParOf" srcId="{BF2993B5-9C7E-407F-8DD9-AEB04F2FAA4B}" destId="{65211F8C-46FF-44D6-9552-18BC091D72E8}" srcOrd="0" destOrd="0" presId="urn:microsoft.com/office/officeart/2005/8/layout/orgChart1"/>
    <dgm:cxn modelId="{62A7B353-A428-4A2D-8F35-AE6B26C18291}" type="presOf" srcId="{AA288B62-D254-4BFF-8F88-74A88A05D35A}" destId="{65211F8C-46FF-44D6-9552-18BC091D72E8}" srcOrd="0" destOrd="0" presId="urn:microsoft.com/office/officeart/2005/8/layout/orgChart1"/>
    <dgm:cxn modelId="{853F8755-B63A-4117-A431-D064D11FFDEE}" type="presParOf" srcId="{BF2993B5-9C7E-407F-8DD9-AEB04F2FAA4B}" destId="{25823A70-C6C5-4A19-A811-34A7606931A5}" srcOrd="1" destOrd="0" presId="urn:microsoft.com/office/officeart/2005/8/layout/orgChart1"/>
    <dgm:cxn modelId="{75E90828-F9A4-409B-B67A-1026683653FF}" type="presOf" srcId="{AA288B62-D254-4BFF-8F88-74A88A05D35A}" destId="{25823A70-C6C5-4A19-A811-34A7606931A5}" srcOrd="1" destOrd="0" presId="urn:microsoft.com/office/officeart/2005/8/layout/orgChart1"/>
    <dgm:cxn modelId="{5EBE3BF1-6646-4A1F-A751-333E36EF1877}" type="presParOf" srcId="{9D33771F-E6CF-497D-977E-C03E4DC5EF84}" destId="{0A3F3B17-B91F-47EB-91AA-F90707A948FF}" srcOrd="1" destOrd="0" presId="urn:microsoft.com/office/officeart/2005/8/layout/orgChart1"/>
    <dgm:cxn modelId="{FEA7A446-CFA1-4564-9FBF-A34475A6B2F1}" type="presParOf" srcId="{9D33771F-E6CF-497D-977E-C03E4DC5EF84}" destId="{938E1E89-3418-46D0-9DD6-87DDCD3D3DC0}" srcOrd="2" destOrd="0" presId="urn:microsoft.com/office/officeart/2005/8/layout/orgChart1"/>
    <dgm:cxn modelId="{DF47548F-868B-4BE9-99FD-6185212DA450}" type="presParOf" srcId="{C5FC69F7-7AA9-42A4-A3C2-308F46EB9A4B}" destId="{70AE0BEF-F1E3-45A6-9A07-2D2F1772AFA6}" srcOrd="2" destOrd="0" presId="urn:microsoft.com/office/officeart/2005/8/layout/orgChart1"/>
    <dgm:cxn modelId="{55C3ED79-B22B-4F10-8EC9-5C82A271031C}" type="presOf" srcId="{C4C7CC6D-1B9F-4A5B-B069-B6150E0C73F9}" destId="{70AE0BEF-F1E3-45A6-9A07-2D2F1772AFA6}" srcOrd="0" destOrd="0" presId="urn:microsoft.com/office/officeart/2005/8/layout/orgChart1"/>
    <dgm:cxn modelId="{1EBDF897-A6D9-44A0-8F0F-E4549A4021F0}" type="presParOf" srcId="{C5FC69F7-7AA9-42A4-A3C2-308F46EB9A4B}" destId="{6352217C-ECE2-4F5C-857E-45D0A0928E70}" srcOrd="3" destOrd="0" presId="urn:microsoft.com/office/officeart/2005/8/layout/orgChart1"/>
    <dgm:cxn modelId="{33A498D7-0CFA-43B1-9F86-189E50DEC36F}" type="presParOf" srcId="{6352217C-ECE2-4F5C-857E-45D0A0928E70}" destId="{AB9D288C-C5B7-4EC3-AFB8-143AF28CF4C1}" srcOrd="0" destOrd="0" presId="urn:microsoft.com/office/officeart/2005/8/layout/orgChart1"/>
    <dgm:cxn modelId="{D55BFD46-E678-4ADD-8684-8CFBAF37EDA0}" type="presParOf" srcId="{AB9D288C-C5B7-4EC3-AFB8-143AF28CF4C1}" destId="{7E8017F8-7762-4294-B3EE-72F9B1EA5801}" srcOrd="0" destOrd="0" presId="urn:microsoft.com/office/officeart/2005/8/layout/orgChart1"/>
    <dgm:cxn modelId="{20B430E5-B6FF-4A17-89F1-993C2CCEFF83}" type="presOf" srcId="{7DF68324-B591-4D97-8EB3-15FA067701E1}" destId="{7E8017F8-7762-4294-B3EE-72F9B1EA5801}" srcOrd="0" destOrd="0" presId="urn:microsoft.com/office/officeart/2005/8/layout/orgChart1"/>
    <dgm:cxn modelId="{5A94E159-D1CF-48E8-B63C-5216E03D4173}" type="presParOf" srcId="{AB9D288C-C5B7-4EC3-AFB8-143AF28CF4C1}" destId="{A6BB384B-28DA-474D-907A-90A7FF867F6A}" srcOrd="1" destOrd="0" presId="urn:microsoft.com/office/officeart/2005/8/layout/orgChart1"/>
    <dgm:cxn modelId="{2DADCB9B-E1C1-4566-A0C2-C3DC62C19455}" type="presOf" srcId="{7DF68324-B591-4D97-8EB3-15FA067701E1}" destId="{A6BB384B-28DA-474D-907A-90A7FF867F6A}" srcOrd="1" destOrd="0" presId="urn:microsoft.com/office/officeart/2005/8/layout/orgChart1"/>
    <dgm:cxn modelId="{2F950A23-5CAA-41FA-ACF5-C4168D1F5CD4}" type="presParOf" srcId="{6352217C-ECE2-4F5C-857E-45D0A0928E70}" destId="{AEBB713A-EE76-46F7-AE73-E73E2CDF104D}" srcOrd="1" destOrd="0" presId="urn:microsoft.com/office/officeart/2005/8/layout/orgChart1"/>
    <dgm:cxn modelId="{8E290CA4-5013-4DF1-B389-96A688AA25CC}" type="presParOf" srcId="{6352217C-ECE2-4F5C-857E-45D0A0928E70}" destId="{6A05634C-5A80-4057-9C4D-28C7B55B606D}" srcOrd="2" destOrd="0" presId="urn:microsoft.com/office/officeart/2005/8/layout/orgChart1"/>
    <dgm:cxn modelId="{2DB7F916-38ED-429C-A5C8-1A99241A6522}" type="presParOf" srcId="{8C597359-7945-4CCA-A288-113FA13711F1}" destId="{0935DBCF-6CC4-466D-BE11-418064E98A3A}" srcOrd="2" destOrd="0" presId="urn:microsoft.com/office/officeart/2005/8/layout/orgChar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dgm="http://schemas.openxmlformats.org/drawingml/2006/diagram">
  <dgm:ptLst>
    <dgm:pt modelId="{87935CC7-1842-4029-8A2D-667ACA66046E}" type="doc">
      <dgm:prSet loTypeId="urn:microsoft.com/office/officeart/2005/8/layout/orgChart1" loCatId="hierarchy" qsTypeId="urn:microsoft.com/office/officeart/2005/8/quickstyle/3d4" qsCatId="3D" csTypeId="urn:microsoft.com/office/officeart/2005/8/colors/accent1_2" csCatId="accent1" phldr="1"/>
      <dgm:spPr/>
      <dgm:t>
        <a:bodyPr/>
        <a:lstStyle/>
        <a:p/>
      </dgm:t>
    </dgm:pt>
    <dgm:pt modelId="{BAFADE72-22A3-4668-8EAF-3BA1D4ED38A2}" type="parTrans" cxnId="{F5B27B16-6B94-40B7-A467-CA7CF8E2386C}">
      <dgm:prSet/>
      <dgm:spPr/>
      <dgm:t>
        <a:bodyPr/>
        <a:lstStyle/>
        <a:p>
          <a:endParaRPr lang="ru-RU"/>
        </a:p>
      </dgm:t>
    </dgm:pt>
    <dgm:pt modelId="{A6E24559-AF36-4B90-9707-545AD1AE7B97}">
      <dgm:prSet custT="1">
        <dgm:style>
          <a:lnRef idx="1">
            <a:schemeClr val="accent2"/>
          </a:lnRef>
          <a:fillRef idx="2">
            <a:schemeClr val="accent2"/>
          </a:fillRef>
          <a:effectRef idx="1">
            <a:schemeClr val="accent2"/>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Требование</a:t>
          </a:r>
        </a:p>
        <a:p>
          <a:pPr marL="0" marR="0" lvl="0" indent="0" algn="ctr" defTabSz="914400" rtl="0" eaLnBrk="1" fontAlgn="base" latinLnBrk="0" hangingPunct="1">
            <a:lnSpc>
              <a:spcPct val="100000"/>
            </a:lnSpc>
            <a:spcBef>
              <a:spcPct val="0"/>
            </a:spcBef>
            <a:spcAft>
              <a:spcPct val="0"/>
            </a:spcAft>
            <a:buClrTx/>
            <a:buSzTx/>
            <a:buFontTx/>
            <a:buNone/>
          </a:pPr>
          <a:r>
            <a:rPr kumimoji="0" lang="ru-RU" sz="2800"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(ст. 18 Закона)</a:t>
          </a:r>
        </a:p>
        <a:p>
          <a:pPr marL="0" marR="0" lvl="0" indent="0" algn="ctr" defTabSz="914400" rtl="0" eaLnBrk="1" fontAlgn="base" latinLnBrk="0" hangingPunct="1">
            <a:lnSpc>
              <a:spcPct val="100000"/>
            </a:lnSpc>
            <a:spcBef>
              <a:spcPct val="0"/>
            </a:spcBef>
            <a:spcAft>
              <a:spcPct val="0"/>
            </a:spcAft>
            <a:buClrTx/>
            <a:buSzTx/>
            <a:buFontTx/>
            <a:buNone/>
          </a:pPr>
          <a:r>
            <a:rPr kumimoji="0" lang="ru-RU" sz="1050"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(проверка качества, экспертиза)</a:t>
          </a:r>
        </a:p>
      </dgm:t>
    </dgm:pt>
    <dgm:pt modelId="{79E9484E-D2CB-48B0-9395-008D3B4C4850}" type="parTrans" cxnId="{25FE192C-2D7D-4F6C-B14E-187E3B7CA4EF}">
      <dgm:prSet/>
      <dgm:spPr>
        <a:ln>
          <a:solidFill>
            <a:schemeClr val="accent6">
              <a:lumMod val="50000"/>
            </a:schemeClr>
          </a:solidFill>
        </a:ln>
      </dgm:spPr>
      <dgm:t>
        <a:bodyPr/>
        <a:lstStyle/>
        <a:p>
          <a:endParaRPr lang="ru-RU"/>
        </a:p>
      </dgm:t>
    </dgm:pt>
    <dgm:pt modelId="{5B9EFDC9-D141-4833-9051-2FB83E2F06B3}">
      <dgm:prSet>
        <dgm:style>
          <a:lnRef idx="1">
            <a:schemeClr val="accent2"/>
          </a:lnRef>
          <a:fillRef idx="2">
            <a:schemeClr val="accent2"/>
          </a:fillRef>
          <a:effectRef idx="1">
            <a:schemeClr val="accent2"/>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Гарантия </a:t>
          </a:r>
        </a:p>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(гарантийный срок, </a:t>
          </a:r>
        </a:p>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срок годности)</a:t>
          </a:r>
        </a:p>
      </dgm:t>
    </dgm:pt>
    <dgm:pt modelId="{3AD777A0-81FD-46C6-8F10-914429F959ED}" type="sibTrans" cxnId="{25FE192C-2D7D-4F6C-B14E-187E3B7CA4EF}">
      <dgm:prSet/>
      <dgm:spPr/>
      <dgm:t>
        <a:bodyPr/>
        <a:lstStyle/>
        <a:p>
          <a:endParaRPr lang="ru-RU"/>
        </a:p>
      </dgm:t>
    </dgm:pt>
    <dgm:pt modelId="{47D3ECC8-933A-46F0-89C7-242BBF1854E7}" type="parTrans" cxnId="{2EAC2695-6297-4A72-9C49-9D7D7CA74578}">
      <dgm:prSet/>
      <dgm:spPr>
        <a:ln>
          <a:solidFill>
            <a:schemeClr val="accent6">
              <a:lumMod val="50000"/>
            </a:schemeClr>
          </a:solidFill>
        </a:ln>
      </dgm:spPr>
      <dgm:t>
        <a:bodyPr/>
        <a:lstStyle/>
        <a:p>
          <a:endParaRPr lang="ru-RU"/>
        </a:p>
      </dgm:t>
    </dgm:pt>
    <dgm:pt modelId="{DCA9A5DB-5C30-4FED-ABC2-C56F1278D6FD}">
      <dgm:prSet>
        <dgm:style>
          <a:lnRef idx="1">
            <a:schemeClr val="accent2"/>
          </a:lnRef>
          <a:fillRef idx="2">
            <a:schemeClr val="accent2"/>
          </a:fillRef>
          <a:effectRef idx="1">
            <a:schemeClr val="accent2"/>
          </a:effectRef>
          <a:fontRef idx="minor">
            <a:schemeClr val="dk1"/>
          </a:fontRef>
        </dgm:style>
      </dgm:prSet>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Гарантия отсутствует</a:t>
          </a:r>
        </a:p>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(в т.ч. истек </a:t>
          </a:r>
        </a:p>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гарантийный срок, </a:t>
          </a:r>
        </a:p>
        <a:p>
          <a:pPr marL="0" marR="0" lvl="0" indent="0" algn="ctr" defTabSz="914400" rtl="0" eaLnBrk="1" fontAlgn="base" latinLnBrk="0" hangingPunct="1">
            <a:lnSpc>
              <a:spcPct val="100000"/>
            </a:lnSpc>
            <a:spcBef>
              <a:spcPct val="0"/>
            </a:spcBef>
            <a:spcAft>
              <a:spcPct val="0"/>
            </a:spcAft>
            <a:buClrTx/>
            <a:buSzTx/>
            <a:buFontTx/>
            <a:buNone/>
          </a:pPr>
          <a:r>
            <a:rPr kumimoji="0" lang="ru-RU" b="1" i="0" u="none" strike="noStrike" cap="none" normalizeH="0" baseline="0" smtClean="0">
              <a:solidFill>
                <a:schemeClr val="accent1">
                  <a:lumMod val="60000"/>
                  <a:lumOff val="40000"/>
                </a:schemeClr>
              </a:solidFill>
              <a:effectLst>
                <a:outerShdw blurRad="38100" dist="38100" dir="2700000" algn="tl">
                  <a:srgbClr val="000000"/>
                </a:outerShdw>
              </a:effectLst>
              <a:latin typeface="Times New Roman" panose="02020603050405020304" pitchFamily="18" charset="0"/>
            </a:rPr>
            <a:t>срок годности)</a:t>
          </a:r>
        </a:p>
      </dgm:t>
    </dgm:pt>
    <dgm:pt modelId="{ED598A9D-E458-49DB-B13E-FDAF159C3BAF}" type="sibTrans" cxnId="{2EAC2695-6297-4A72-9C49-9D7D7CA74578}">
      <dgm:prSet/>
      <dgm:spPr/>
      <dgm:t>
        <a:bodyPr/>
        <a:lstStyle/>
        <a:p>
          <a:endParaRPr lang="ru-RU"/>
        </a:p>
      </dgm:t>
    </dgm:pt>
    <dgm:pt modelId="{F630F5D3-C5F1-45D2-92BA-6278F4C57B22}" type="sibTrans" cxnId="{F5B27B16-6B94-40B7-A467-CA7CF8E2386C}">
      <dgm:prSet/>
      <dgm:spPr/>
      <dgm:t>
        <a:bodyPr/>
        <a:lstStyle/>
        <a:p>
          <a:endParaRPr lang="ru-RU"/>
        </a:p>
      </dgm:t>
    </dgm:pt>
    <dgm:pt modelId="{1637D24F-327F-4D4D-B9CB-E4FFEB845783}" type="pres">
      <dgm:prSet presAssocID="{87935CC7-1842-4029-8A2D-667ACA66046E}" presName="hierChild1">
        <dgm:presLayoutVars>
          <dgm:orgChart val="1"/>
          <dgm:chPref val="1"/>
          <dgm:dir/>
          <dgm:animOne val="branch"/>
          <dgm:animLvl val="lvl"/>
          <dgm:resizeHandles/>
        </dgm:presLayoutVars>
      </dgm:prSet>
      <dgm:spPr/>
      <dgm:t>
        <a:bodyPr/>
        <a:lstStyle/>
        <a:p/>
      </dgm:t>
    </dgm:pt>
    <dgm:pt modelId="{CAB86F2B-97EF-4CD2-8206-15CA001CBFB8}" type="pres">
      <dgm:prSet presAssocID="{A6E24559-AF36-4B90-9707-545AD1AE7B97}" presName="hierRoot1">
        <dgm:presLayoutVars>
          <dgm:hierBranch/>
        </dgm:presLayoutVars>
      </dgm:prSet>
      <dgm:spPr/>
      <dgm:t>
        <a:bodyPr/>
        <a:lstStyle/>
        <a:p/>
      </dgm:t>
    </dgm:pt>
    <dgm:pt modelId="{E935936B-446C-46A7-9CE3-9A43AEFE7CFB}" type="pres">
      <dgm:prSet presAssocID="{A6E24559-AF36-4B90-9707-545AD1AE7B97}" presName="rootComposite1"/>
      <dgm:spPr/>
      <dgm:t>
        <a:bodyPr/>
        <a:lstStyle/>
        <a:p/>
      </dgm:t>
    </dgm:pt>
    <dgm:pt modelId="{E594A3A8-97B1-4CA9-9EC0-D27BBA6CFF1C}" type="pres">
      <dgm:prSet presAssocID="{A6E24559-AF36-4B90-9707-545AD1AE7B97}" presName="rootText1" presStyleLbl="node0" presStyleCnt="1" custLinFactNeighborY="-539">
        <dgm:presLayoutVars>
          <dgm:chPref val="3"/>
        </dgm:presLayoutVars>
      </dgm:prSet>
      <dgm:spPr/>
      <dgm:t>
        <a:bodyPr/>
        <a:lstStyle/>
        <a:p>
          <a:endParaRPr lang="ru-RU"/>
        </a:p>
      </dgm:t>
    </dgm:pt>
    <dgm:pt modelId="{78C8D44E-21D0-45AA-A858-5C1717F5A4B6}" type="pres">
      <dgm:prSet presAssocID="{A6E24559-AF36-4B90-9707-545AD1AE7B97}" presName="rootConnector1" presStyleLbl="node1" presStyleCnt="1"/>
      <dgm:spPr/>
      <dgm:t>
        <a:bodyPr/>
        <a:lstStyle/>
        <a:p>
          <a:endParaRPr lang="ru-RU"/>
        </a:p>
      </dgm:t>
    </dgm:pt>
    <dgm:pt modelId="{231DABA7-C81F-4A5E-8602-4D9C7DCFFCEC}" type="pres">
      <dgm:prSet presAssocID="{A6E24559-AF36-4B90-9707-545AD1AE7B97}" presName="hierChild2"/>
      <dgm:spPr/>
      <dgm:t>
        <a:bodyPr/>
        <a:lstStyle/>
        <a:p/>
      </dgm:t>
    </dgm:pt>
    <dgm:pt modelId="{53810757-DF1A-4C7C-8966-E1CE43419502}" type="pres">
      <dgm:prSet presAssocID="{79E9484E-D2CB-48B0-9395-008D3B4C4850}" presName="Name35" presStyleLbl="parChTrans1D2" presStyleIdx="1" presStyleCnt="2"/>
      <dgm:spPr/>
      <dgm:t>
        <a:bodyPr/>
        <a:lstStyle/>
        <a:p>
          <a:endParaRPr lang="ru-RU"/>
        </a:p>
      </dgm:t>
    </dgm:pt>
    <dgm:pt modelId="{59A95DD0-1D11-49A8-9731-8E61F657E5F2}" type="pres">
      <dgm:prSet presAssocID="{5B9EFDC9-D141-4833-9051-2FB83E2F06B3}" presName="hierRoot2">
        <dgm:presLayoutVars>
          <dgm:hierBranch/>
        </dgm:presLayoutVars>
      </dgm:prSet>
      <dgm:spPr/>
      <dgm:t>
        <a:bodyPr/>
        <a:lstStyle/>
        <a:p/>
      </dgm:t>
    </dgm:pt>
    <dgm:pt modelId="{CB2D6D1D-723B-426B-9194-28052F123A58}" type="pres">
      <dgm:prSet presAssocID="{5B9EFDC9-D141-4833-9051-2FB83E2F06B3}" presName="rootComposite"/>
      <dgm:spPr/>
      <dgm:t>
        <a:bodyPr/>
        <a:lstStyle/>
        <a:p/>
      </dgm:t>
    </dgm:pt>
    <dgm:pt modelId="{FB3C72CA-C0C0-4CD5-AD9C-1F09E844B5EB}" type="pres">
      <dgm:prSet presAssocID="{5B9EFDC9-D141-4833-9051-2FB83E2F06B3}" presName="rootText" presStyleLbl="node2" presStyleCnt="2">
        <dgm:presLayoutVars>
          <dgm:chPref val="3"/>
        </dgm:presLayoutVars>
      </dgm:prSet>
      <dgm:spPr/>
      <dgm:t>
        <a:bodyPr/>
        <a:lstStyle/>
        <a:p>
          <a:endParaRPr lang="ru-RU"/>
        </a:p>
      </dgm:t>
    </dgm:pt>
    <dgm:pt modelId="{50D48C65-6472-4A3B-BDB6-C397208A06DC}" type="pres">
      <dgm:prSet presAssocID="{5B9EFDC9-D141-4833-9051-2FB83E2F06B3}" presName="rootConnector" presStyleLbl="node2" presStyleCnt="2"/>
      <dgm:spPr/>
      <dgm:t>
        <a:bodyPr/>
        <a:lstStyle/>
        <a:p>
          <a:endParaRPr lang="ru-RU"/>
        </a:p>
      </dgm:t>
    </dgm:pt>
    <dgm:pt modelId="{EC91ED14-DB27-4A8C-ABF5-2C380A3D1B52}" type="pres">
      <dgm:prSet presAssocID="{5B9EFDC9-D141-4833-9051-2FB83E2F06B3}" presName="hierChild4"/>
      <dgm:spPr/>
      <dgm:t>
        <a:bodyPr/>
        <a:lstStyle/>
        <a:p/>
      </dgm:t>
    </dgm:pt>
    <dgm:pt modelId="{94295657-FAE5-47A0-AD80-30C5178F94CF}" type="pres">
      <dgm:prSet presAssocID="{5B9EFDC9-D141-4833-9051-2FB83E2F06B3}" presName="hierChild5"/>
      <dgm:spPr/>
      <dgm:t>
        <a:bodyPr/>
        <a:lstStyle/>
        <a:p/>
      </dgm:t>
    </dgm:pt>
    <dgm:pt modelId="{78C0BFFF-1146-43BA-89A7-16EAC30F4A8F}" type="pres">
      <dgm:prSet presAssocID="{47D3ECC8-933A-46F0-89C7-242BBF1854E7}" presName="Name35" presStyleLbl="parChTrans1D2" presStyleCnt="2"/>
      <dgm:spPr/>
      <dgm:t>
        <a:bodyPr/>
        <a:lstStyle/>
        <a:p>
          <a:endParaRPr lang="ru-RU"/>
        </a:p>
      </dgm:t>
    </dgm:pt>
    <dgm:pt modelId="{8CC958B7-F355-4392-8A36-EE90394670CF}" type="pres">
      <dgm:prSet presAssocID="{DCA9A5DB-5C30-4FED-ABC2-C56F1278D6FD}" presName="hierRoot2">
        <dgm:presLayoutVars>
          <dgm:hierBranch/>
        </dgm:presLayoutVars>
      </dgm:prSet>
      <dgm:spPr/>
      <dgm:t>
        <a:bodyPr/>
        <a:lstStyle/>
        <a:p/>
      </dgm:t>
    </dgm:pt>
    <dgm:pt modelId="{D955ECBA-72C3-4761-9526-5674CADAFEDF}" type="pres">
      <dgm:prSet presAssocID="{DCA9A5DB-5C30-4FED-ABC2-C56F1278D6FD}" presName="rootComposite"/>
      <dgm:spPr/>
      <dgm:t>
        <a:bodyPr/>
        <a:lstStyle/>
        <a:p/>
      </dgm:t>
    </dgm:pt>
    <dgm:pt modelId="{4BAA4658-F732-42EC-8835-8AE645D7E94D}" type="pres">
      <dgm:prSet presAssocID="{DCA9A5DB-5C30-4FED-ABC2-C56F1278D6FD}" presName="rootText" presStyleLbl="node2" presStyleIdx="1" presStyleCnt="2">
        <dgm:presLayoutVars>
          <dgm:chPref val="3"/>
        </dgm:presLayoutVars>
      </dgm:prSet>
      <dgm:spPr/>
      <dgm:t>
        <a:bodyPr/>
        <a:lstStyle/>
        <a:p>
          <a:endParaRPr lang="ru-RU"/>
        </a:p>
      </dgm:t>
    </dgm:pt>
    <dgm:pt modelId="{2B3B5B0D-CE7C-431F-81EC-EBA7C4851E0D}" type="pres">
      <dgm:prSet presAssocID="{DCA9A5DB-5C30-4FED-ABC2-C56F1278D6FD}" presName="rootConnector" presStyleLbl="node2" presStyleIdx="1" presStyleCnt="2"/>
      <dgm:spPr/>
      <dgm:t>
        <a:bodyPr/>
        <a:lstStyle/>
        <a:p>
          <a:endParaRPr lang="ru-RU"/>
        </a:p>
      </dgm:t>
    </dgm:pt>
    <dgm:pt modelId="{D650D819-886F-4EE8-B671-35211CF44855}" type="pres">
      <dgm:prSet presAssocID="{DCA9A5DB-5C30-4FED-ABC2-C56F1278D6FD}" presName="hierChild4"/>
      <dgm:spPr/>
      <dgm:t>
        <a:bodyPr/>
        <a:lstStyle/>
        <a:p/>
      </dgm:t>
    </dgm:pt>
    <dgm:pt modelId="{D9E945CC-496B-4933-A6AE-C20661975648}" type="pres">
      <dgm:prSet presAssocID="{DCA9A5DB-5C30-4FED-ABC2-C56F1278D6FD}" presName="hierChild5"/>
      <dgm:spPr/>
      <dgm:t>
        <a:bodyPr/>
        <a:lstStyle/>
        <a:p/>
      </dgm:t>
    </dgm:pt>
    <dgm:pt modelId="{81850219-283C-481D-9F62-0DF6184A6B89}" type="pres">
      <dgm:prSet presAssocID="{A6E24559-AF36-4B90-9707-545AD1AE7B97}" presName="hierChild3"/>
      <dgm:spPr/>
      <dgm:t>
        <a:bodyPr/>
        <a:lstStyle/>
        <a:p/>
      </dgm:t>
    </dgm:pt>
  </dgm:ptLst>
  <dgm:cxnLst>
    <dgm:cxn modelId="{F5B27B16-6B94-40B7-A467-CA7CF8E2386C}" srcId="{87935CC7-1842-4029-8A2D-667ACA66046E}" destId="{A6E24559-AF36-4B90-9707-545AD1AE7B97}" srcOrd="0" destOrd="0" parTransId="{BAFADE72-22A3-4668-8EAF-3BA1D4ED38A2}" sibTransId="{F630F5D3-C5F1-45D2-92BA-6278F4C57B22}"/>
    <dgm:cxn modelId="{25FE192C-2D7D-4F6C-B14E-187E3B7CA4EF}" srcId="{A6E24559-AF36-4B90-9707-545AD1AE7B97}" destId="{5B9EFDC9-D141-4833-9051-2FB83E2F06B3}" srcOrd="0" destOrd="0" parTransId="{79E9484E-D2CB-48B0-9395-008D3B4C4850}" sibTransId="{3AD777A0-81FD-46C6-8F10-914429F959ED}"/>
    <dgm:cxn modelId="{2EAC2695-6297-4A72-9C49-9D7D7CA74578}" srcId="{A6E24559-AF36-4B90-9707-545AD1AE7B97}" destId="{DCA9A5DB-5C30-4FED-ABC2-C56F1278D6FD}" srcOrd="1" destOrd="0" parTransId="{47D3ECC8-933A-46F0-89C7-242BBF1854E7}" sibTransId="{ED598A9D-E458-49DB-B13E-FDAF159C3BAF}"/>
    <dgm:cxn modelId="{AE34AAEE-8E29-4B17-B786-A583B9245BEC}" type="presOf" srcId="{87935CC7-1842-4029-8A2D-667ACA66046E}" destId="{1637D24F-327F-4D4D-B9CB-E4FFEB845783}" srcOrd="0" destOrd="0" presId="urn:microsoft.com/office/officeart/2005/8/layout/orgChart1"/>
    <dgm:cxn modelId="{95A172FD-9684-46A1-BB66-8487B837B964}" type="presParOf" srcId="{1637D24F-327F-4D4D-B9CB-E4FFEB845783}" destId="{CAB86F2B-97EF-4CD2-8206-15CA001CBFB8}" srcOrd="0" destOrd="0" presId="urn:microsoft.com/office/officeart/2005/8/layout/orgChart1"/>
    <dgm:cxn modelId="{68F31E82-3691-4983-8916-8AEA672BBEFA}" type="presParOf" srcId="{CAB86F2B-97EF-4CD2-8206-15CA001CBFB8}" destId="{E935936B-446C-46A7-9CE3-9A43AEFE7CFB}" srcOrd="0" destOrd="0" presId="urn:microsoft.com/office/officeart/2005/8/layout/orgChart1"/>
    <dgm:cxn modelId="{A0F1F7FC-0A4C-4D62-8034-B820AB19309A}" type="presParOf" srcId="{E935936B-446C-46A7-9CE3-9A43AEFE7CFB}" destId="{E594A3A8-97B1-4CA9-9EC0-D27BBA6CFF1C}" srcOrd="0" destOrd="0" presId="urn:microsoft.com/office/officeart/2005/8/layout/orgChart1"/>
    <dgm:cxn modelId="{DC286229-775A-44FD-832E-6795E211AA64}" type="presOf" srcId="{A6E24559-AF36-4B90-9707-545AD1AE7B97}" destId="{E594A3A8-97B1-4CA9-9EC0-D27BBA6CFF1C}" srcOrd="0" destOrd="0" presId="urn:microsoft.com/office/officeart/2005/8/layout/orgChart1"/>
    <dgm:cxn modelId="{8E2C9642-57CB-4032-AFB4-7D9DFFF40EEE}" type="presParOf" srcId="{E935936B-446C-46A7-9CE3-9A43AEFE7CFB}" destId="{78C8D44E-21D0-45AA-A858-5C1717F5A4B6}" srcOrd="1" destOrd="0" presId="urn:microsoft.com/office/officeart/2005/8/layout/orgChart1"/>
    <dgm:cxn modelId="{E57E5922-EF96-4B1B-8366-0921D26574BB}" type="presOf" srcId="{A6E24559-AF36-4B90-9707-545AD1AE7B97}" destId="{78C8D44E-21D0-45AA-A858-5C1717F5A4B6}" srcOrd="1" destOrd="0" presId="urn:microsoft.com/office/officeart/2005/8/layout/orgChart1"/>
    <dgm:cxn modelId="{09A11CC4-F26B-4123-BA0B-2CE1EBD2C592}" type="presParOf" srcId="{CAB86F2B-97EF-4CD2-8206-15CA001CBFB8}" destId="{231DABA7-C81F-4A5E-8602-4D9C7DCFFCEC}" srcOrd="1" destOrd="0" presId="urn:microsoft.com/office/officeart/2005/8/layout/orgChart1"/>
    <dgm:cxn modelId="{78EFAAE6-A127-43D5-87F5-608C4A03B316}" type="presParOf" srcId="{231DABA7-C81F-4A5E-8602-4D9C7DCFFCEC}" destId="{53810757-DF1A-4C7C-8966-E1CE43419502}" srcOrd="0" destOrd="0" presId="urn:microsoft.com/office/officeart/2005/8/layout/orgChart1"/>
    <dgm:cxn modelId="{24E1C1A0-40E3-420F-B164-BE2A2D83F487}" type="presOf" srcId="{79E9484E-D2CB-48B0-9395-008D3B4C4850}" destId="{53810757-DF1A-4C7C-8966-E1CE43419502}" srcOrd="0" destOrd="0" presId="urn:microsoft.com/office/officeart/2005/8/layout/orgChart1"/>
    <dgm:cxn modelId="{DDCB816C-3012-4FBA-B6EA-441C8808B68F}" type="presParOf" srcId="{231DABA7-C81F-4A5E-8602-4D9C7DCFFCEC}" destId="{59A95DD0-1D11-49A8-9731-8E61F657E5F2}" srcOrd="1" destOrd="0" presId="urn:microsoft.com/office/officeart/2005/8/layout/orgChart1"/>
    <dgm:cxn modelId="{AAAAA0E2-9603-4317-B7CF-01AF51CAFFBF}" type="presParOf" srcId="{59A95DD0-1D11-49A8-9731-8E61F657E5F2}" destId="{CB2D6D1D-723B-426B-9194-28052F123A58}" srcOrd="0" destOrd="0" presId="urn:microsoft.com/office/officeart/2005/8/layout/orgChart1"/>
    <dgm:cxn modelId="{023AB53A-B788-433A-8D64-A1AB1903BD07}" type="presParOf" srcId="{CB2D6D1D-723B-426B-9194-28052F123A58}" destId="{FB3C72CA-C0C0-4CD5-AD9C-1F09E844B5EB}" srcOrd="0" destOrd="0" presId="urn:microsoft.com/office/officeart/2005/8/layout/orgChart1"/>
    <dgm:cxn modelId="{165D6413-B384-4576-B108-315349209A61}" type="presOf" srcId="{5B9EFDC9-D141-4833-9051-2FB83E2F06B3}" destId="{FB3C72CA-C0C0-4CD5-AD9C-1F09E844B5EB}" srcOrd="0" destOrd="0" presId="urn:microsoft.com/office/officeart/2005/8/layout/orgChart1"/>
    <dgm:cxn modelId="{DC4310EC-9458-41FB-AF83-875FFA3D54C2}" type="presParOf" srcId="{CB2D6D1D-723B-426B-9194-28052F123A58}" destId="{50D48C65-6472-4A3B-BDB6-C397208A06DC}" srcOrd="1" destOrd="0" presId="urn:microsoft.com/office/officeart/2005/8/layout/orgChart1"/>
    <dgm:cxn modelId="{91F39466-CFC7-4168-9C20-7C297C0087A7}" type="presOf" srcId="{5B9EFDC9-D141-4833-9051-2FB83E2F06B3}" destId="{50D48C65-6472-4A3B-BDB6-C397208A06DC}" srcOrd="1" destOrd="0" presId="urn:microsoft.com/office/officeart/2005/8/layout/orgChart1"/>
    <dgm:cxn modelId="{9212C348-6814-49C8-A999-D9BCFDB0EAC9}" type="presParOf" srcId="{59A95DD0-1D11-49A8-9731-8E61F657E5F2}" destId="{EC91ED14-DB27-4A8C-ABF5-2C380A3D1B52}" srcOrd="1" destOrd="0" presId="urn:microsoft.com/office/officeart/2005/8/layout/orgChart1"/>
    <dgm:cxn modelId="{7E83A08D-96F4-4D1B-9D03-FB91D4E9FF45}" type="presParOf" srcId="{59A95DD0-1D11-49A8-9731-8E61F657E5F2}" destId="{94295657-FAE5-47A0-AD80-30C5178F94CF}" srcOrd="2" destOrd="0" presId="urn:microsoft.com/office/officeart/2005/8/layout/orgChart1"/>
    <dgm:cxn modelId="{E5E39F8C-01CF-4CCE-A677-FB953444AD38}" type="presParOf" srcId="{231DABA7-C81F-4A5E-8602-4D9C7DCFFCEC}" destId="{78C0BFFF-1146-43BA-89A7-16EAC30F4A8F}" srcOrd="2" destOrd="0" presId="urn:microsoft.com/office/officeart/2005/8/layout/orgChart1"/>
    <dgm:cxn modelId="{6EDB7E48-F563-4390-8559-1D49D31CEBF2}" type="presOf" srcId="{47D3ECC8-933A-46F0-89C7-242BBF1854E7}" destId="{78C0BFFF-1146-43BA-89A7-16EAC30F4A8F}" srcOrd="0" destOrd="0" presId="urn:microsoft.com/office/officeart/2005/8/layout/orgChart1"/>
    <dgm:cxn modelId="{C8E03619-FC49-48DC-B3B2-5C1405E1973E}" type="presParOf" srcId="{231DABA7-C81F-4A5E-8602-4D9C7DCFFCEC}" destId="{8CC958B7-F355-4392-8A36-EE90394670CF}" srcOrd="3" destOrd="0" presId="urn:microsoft.com/office/officeart/2005/8/layout/orgChart1"/>
    <dgm:cxn modelId="{BBCB93D3-CBDA-4B77-9A5D-4033A1089B05}" type="presParOf" srcId="{8CC958B7-F355-4392-8A36-EE90394670CF}" destId="{D955ECBA-72C3-4761-9526-5674CADAFEDF}" srcOrd="0" destOrd="0" presId="urn:microsoft.com/office/officeart/2005/8/layout/orgChart1"/>
    <dgm:cxn modelId="{C220B3BF-B14E-4511-9472-CA4A6337C55F}" type="presParOf" srcId="{D955ECBA-72C3-4761-9526-5674CADAFEDF}" destId="{4BAA4658-F732-42EC-8835-8AE645D7E94D}" srcOrd="0" destOrd="0" presId="urn:microsoft.com/office/officeart/2005/8/layout/orgChart1"/>
    <dgm:cxn modelId="{CFDE3F85-2F1B-4CD6-B7B6-2092E853884C}" type="presOf" srcId="{DCA9A5DB-5C30-4FED-ABC2-C56F1278D6FD}" destId="{4BAA4658-F732-42EC-8835-8AE645D7E94D}" srcOrd="0" destOrd="0" presId="urn:microsoft.com/office/officeart/2005/8/layout/orgChart1"/>
    <dgm:cxn modelId="{CBEAAF2B-BCF1-4A8E-A6A1-71C7E87EDB1D}" type="presParOf" srcId="{D955ECBA-72C3-4761-9526-5674CADAFEDF}" destId="{2B3B5B0D-CE7C-431F-81EC-EBA7C4851E0D}" srcOrd="1" destOrd="0" presId="urn:microsoft.com/office/officeart/2005/8/layout/orgChart1"/>
    <dgm:cxn modelId="{4702F919-9BCB-4572-8F2C-CBFBA57A4F0A}" type="presOf" srcId="{DCA9A5DB-5C30-4FED-ABC2-C56F1278D6FD}" destId="{2B3B5B0D-CE7C-431F-81EC-EBA7C4851E0D}" srcOrd="1" destOrd="0" presId="urn:microsoft.com/office/officeart/2005/8/layout/orgChart1"/>
    <dgm:cxn modelId="{95D545B4-55E0-4824-A34F-F522A7331770}" type="presParOf" srcId="{8CC958B7-F355-4392-8A36-EE90394670CF}" destId="{D650D819-886F-4EE8-B671-35211CF44855}" srcOrd="1" destOrd="0" presId="urn:microsoft.com/office/officeart/2005/8/layout/orgChart1"/>
    <dgm:cxn modelId="{732D3E13-8EFB-446E-9C23-4A93C8BA1CB3}" type="presParOf" srcId="{8CC958B7-F355-4392-8A36-EE90394670CF}" destId="{D9E945CC-496B-4933-A6AE-C20661975648}" srcOrd="2" destOrd="0" presId="urn:microsoft.com/office/officeart/2005/8/layout/orgChart1"/>
    <dgm:cxn modelId="{757361CB-195E-4AB0-AB0F-B5D82CC0B6FE}" type="presParOf" srcId="{CAB86F2B-97EF-4CD2-8206-15CA001CBFB8}" destId="{81850219-283C-481D-9F62-0DF6184A6B89}" srcOrd="2" destOrd="0" presId="urn:microsoft.com/office/officeart/2005/8/layout/orgChar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dsp="http://schemas.microsoft.com/office/drawing/2008/diagram">
  <dsp:spTree>
    <dsp:nvGrpSpPr>
      <dsp:cNvPr id="8" name=""/>
      <dsp:cNvGrpSpPr/>
    </dsp:nvGrpSpPr>
    <dsp:grpSpPr/>
  </dsp:spTree>
</dsp:drawing>
</file>

<file path=ppt/diagrams/drawing2.xml><?xml version="1.0" encoding="utf-8"?>
<dsp:drawing xmlns:a="http://schemas.openxmlformats.org/drawingml/2006/main" xmlns:r="http://schemas.openxmlformats.org/officeDocument/2006/relationships" xmlns:dsp="http://schemas.microsoft.com/office/drawing/2008/diagram">
  <dsp:spTree>
    <dsp:nvGrpSpPr>
      <dsp:cNvPr id="7" name=""/>
      <dsp:cNvGrpSpPr/>
    </dsp:nvGrpSpPr>
    <dsp:grpSpPr/>
  </dsp:spTree>
</dsp:drawing>
</file>

<file path=ppt/diagrams/layout1.xml><?xml version="1.0" encoding="utf-8"?>
<dgm:layoutDef xmlns:a="http://schemas.openxmlformats.org/drawingml/2006/main" xmlns:r="http://schemas.openxmlformats.org/officeDocument/2006/relationships"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a="http://schemas.openxmlformats.org/drawingml/2006/main" xmlns:r="http://schemas.openxmlformats.org/officeDocument/2006/relationships" xmlns:dgm="http://schemas.openxmlformats.org/drawingml/2006/diagram"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r:blip="">
            <dgm:adjLst/>
          </dgm:shape>
          <dgm:presOf/>
          <dgm:ruleLst/>
          <dgm:layoutNode name="rootComposite1">
            <dgm:alg type="composite"/>
            <dgm:shape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1" moveWith="rootText1">
              <dgm:alg type="sp"/>
              <dgm:shape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r:blip="">
                          <dgm:adjLst/>
                        </dgm:shape>
                        <dgm:presOf/>
                        <dgm:constrLst>
                          <dgm:constr type="alignOff" val="0.65"/>
                        </dgm:constrLst>
                      </dgm:if>
                      <dgm:else name="Name64">
                        <dgm:alg type="hierRoot">
                          <dgm:param type="hierAlign" val="tR"/>
                        </dgm:alg>
                        <dgm:shape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r:blip="">
                          <dgm:adjLst/>
                        </dgm:shape>
                        <dgm:presOf/>
                        <dgm:constrLst>
                          <dgm:constr type="alignOff" val="0.65"/>
                        </dgm:constrLst>
                      </dgm:if>
                      <dgm:else name="Name68">
                        <dgm:alg type="hierRoot">
                          <dgm:param type="hierAlign" val="tL"/>
                        </dgm:alg>
                        <dgm:shape r:blip="">
                          <dgm:adjLst/>
                        </dgm:shape>
                        <dgm:presOf/>
                        <dgm:constrLst>
                          <dgm:constr type="alignOff" val="0.25"/>
                        </dgm:constrLst>
                      </dgm:else>
                    </dgm:choose>
                  </dgm:if>
                  <dgm:if name="Name69" func="var" arg="hierBranch" op="equ" val="std">
                    <dgm:alg type="hierRoot"/>
                    <dgm:shape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r:blip="">
                              <dgm:adjLst/>
                            </dgm:shape>
                            <dgm:presOf/>
                            <dgm:constrLst>
                              <dgm:constr type="alignOff" val="0.65"/>
                            </dgm:constrLst>
                          </dgm:if>
                          <dgm:else name="Name75">
                            <dgm:alg type="hierRoot">
                              <dgm:param type="hierAlign" val="tL"/>
                            </dgm:alg>
                            <dgm:shape r:blip="">
                              <dgm:adjLst/>
                            </dgm:shape>
                            <dgm:presOf/>
                            <dgm:constrLst>
                              <dgm:constr type="alignOff" val="0.25"/>
                            </dgm:constrLst>
                          </dgm:else>
                        </dgm:choose>
                      </dgm:if>
                      <dgm:else name="Name76">
                        <dgm:alg type="hierRoot"/>
                        <dgm:shape r:blip="">
                          <dgm:adjLst/>
                        </dgm:shape>
                        <dgm:presOf/>
                        <dgm:constrLst>
                          <dgm:constr type="alignOff"/>
                          <dgm:constr type="bendDist" for="des" ptType="parTrans" refType="sp" fact="0.5"/>
                        </dgm:constrLst>
                      </dgm:else>
                    </dgm:choose>
                  </dgm:if>
                  <dgm:else name="Name77">
                    <dgm:alg type="hierRoot"/>
                    <dgm:shape r:blip="">
                      <dgm:adjLst/>
                    </dgm:shape>
                    <dgm:presOf/>
                    <dgm:constrLst>
                      <dgm:constr type="alignOff" val="0.65"/>
                    </dgm:constrLst>
                  </dgm:else>
                </dgm:choose>
                <dgm:ruleLst/>
                <dgm:layoutNode name="rootComposite">
                  <dgm:alg type="composite"/>
                  <dgm:shape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 moveWith="rootText">
                    <dgm:alg type="sp"/>
                    <dgm:shape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r:blip="">
                      <dgm:adjLst/>
                    </dgm:shape>
                    <dgm:presOf/>
                    <dgm:constrLst>
                      <dgm:constr type="alignOff" val="0.65"/>
                    </dgm:constrLst>
                  </dgm:if>
                  <dgm:if name="Name114" func="var" arg="hierBranch" op="equ" val="r">
                    <dgm:alg type="hierRoot">
                      <dgm:param type="hierAlign" val="tL"/>
                    </dgm:alg>
                    <dgm:shape r:blip="">
                      <dgm:adjLst/>
                    </dgm:shape>
                    <dgm:presOf/>
                    <dgm:constrLst>
                      <dgm:constr type="alignOff" val="0.65"/>
                    </dgm:constrLst>
                  </dgm:if>
                  <dgm:if name="Name115" func="var" arg="hierBranch" op="equ" val="hang">
                    <dgm:alg type="hierRoot"/>
                    <dgm:shape r:blip="">
                      <dgm:adjLst/>
                    </dgm:shape>
                    <dgm:presOf/>
                    <dgm:constrLst>
                      <dgm:constr type="alignOff" val="0.65"/>
                    </dgm:constrLst>
                  </dgm:if>
                  <dgm:if name="Name116" func="var" arg="hierBranch" op="equ" val="std">
                    <dgm:alg type="hierRoot"/>
                    <dgm:shape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r:blip="">
                          <dgm:adjLst/>
                        </dgm:shape>
                        <dgm:presOf/>
                        <dgm:constrLst>
                          <dgm:constr type="alignOff" val="0.65"/>
                        </dgm:constrLst>
                      </dgm:if>
                      <dgm:else name="Name120">
                        <dgm:alg type="hierRoot"/>
                        <dgm:shape r:blip="">
                          <dgm:adjLst/>
                        </dgm:shape>
                        <dgm:presOf/>
                        <dgm:constrLst>
                          <dgm:constr type="alignOff"/>
                          <dgm:constr type="bendDist" for="des" ptType="parTrans" refType="sp" fact="0.5"/>
                        </dgm:constrLst>
                      </dgm:else>
                    </dgm:choose>
                  </dgm:if>
                  <dgm:else name="Name121"/>
                </dgm:choose>
                <dgm:ruleLst/>
                <dgm:layoutNode name="rootComposite3">
                  <dgm:alg type="composite"/>
                  <dgm:shape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dgm:ruleLst>
                  </dgm:layoutNode>
                  <dgm:layoutNode name="rootConnector3" moveWith="rootText1">
                    <dgm:alg type="sp"/>
                    <dgm:shape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Заголовок и объект">
    <p:spTree>
      <p:nvGrpSpPr>
        <p:cNvPr id="1" name=""/>
        <p:cNvGrpSpPr/>
        <p:nvPr/>
      </p:nvGrpSpPr>
      <p:grpSpPr>
        <a:xfrm>
          <a:off x="0" y="0"/>
          <a: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7D561824-3ABC-4538-9B53-C8F00C7D5048}" type="datetimeFigureOut">
              <a:rPr lang="ru-RU" smtClean="0"/>
              <a:t>25.10.2022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879BE15-3324-47B9-AECD-D668B709DAEA}" type="slidenum">
              <a:rPr lang="ru-RU" smtClean="0"/>
              <a:t>‹#›</a:t>
            </a:fld>
            <a:endParaRPr lang="ru-RU"/>
          </a:p>
        </p:txBody>
      </p:sp>
    </p:spTree>
    <p:extLst>
      <p:ext uri="{BB962C8B-B14F-4D97-AF65-F5344CB8AC3E}">
        <p14:creationId xmlns:p14="http://schemas.microsoft.com/office/powerpoint/2010/main" val="65474128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showMasterSp="0" type="blank" preserve="1">
  <p:cSld name="Пустой слайд">
    <p:spTree>
      <p:nvGrpSpPr>
        <p:cNvPr id="1" name=""/>
        <p:cNvGrpSpPr/>
        <p:nvPr/>
      </p:nvGrpSpPr>
      <p:grpSpPr>
        <a:xfrm>
          <a:off x="0" y="0"/>
          <a: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7" name="Date Placeholder 6"/>
          <p:cNvSpPr>
            <a:spLocks noGrp="1"/>
          </p:cNvSpPr>
          <p:nvPr>
            <p:ph type="dt" sz="half" idx="10"/>
          </p:nvPr>
        </p:nvSpPr>
        <p:spPr/>
        <p:txBody>
          <a:bodyPr/>
          <a:lstStyle/>
          <a:p>
            <a:fld id="{7D561824-3ABC-4538-9B53-C8F00C7D5048}" type="datetimeFigureOut">
              <a:rPr lang="ru-RU" smtClean="0"/>
              <a:t>25.10.2022</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1879BE15-3324-47B9-AECD-D668B709DAEA}" type="slidenum">
              <a:rPr lang="ru-RU" smtClean="0"/>
              <a:t>‹#›</a:t>
            </a:fld>
            <a:endParaRPr lang="ru-RU"/>
          </a:p>
        </p:txBody>
      </p:sp>
    </p:spTree>
    <p:extLst>
      <p:ext uri="{BB962C8B-B14F-4D97-AF65-F5344CB8AC3E}">
        <p14:creationId xmlns:p14="http://schemas.microsoft.com/office/powerpoint/2010/main" val="2566015443"/>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D561824-3ABC-4538-9B53-C8F00C7D5048}" type="datetimeFigureOut">
              <a:rPr lang="ru-RU" smtClean="0"/>
              <a:t>25.10.2022</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79BE15-3324-47B9-AECD-D668B709DAEA}"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038391"/>
      </p:ext>
    </p:extLst>
  </p:cSld>
  <p:clrMap bg1="lt1" tx1="dk1" bg2="lt2" tx2="dk2" accent1="accent1" accent2="accent2" accent3="accent3" accent4="accent4" accent5="accent5" accent6="accent6" hlink="hlink" folHlink="folHlink"/>
  <p:sldLayoutIdLst>
    <p:sldLayoutId id="2147483674" r:id="rId1"/>
    <p:sldLayoutId id="2147483679" r:id="rId2"/>
  </p:sldLayoutIdLst>
  <p:transition/>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chart" Target="../charts/chart1.xml" /><Relationship Id="rId3"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png" /><Relationship Id="rId3" Type="http://schemas.openxmlformats.org/officeDocument/2006/relationships/image" Target="../media/image19.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1.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 Id="rId3" Type="http://schemas.openxmlformats.org/officeDocument/2006/relationships/image" Target="../media/image5.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4.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 Id="rId7" Type="http://schemas.openxmlformats.org/officeDocument/2006/relationships/image" Target="../media/image25.jpeg" /><Relationship Id="rId8" Type="http://schemas.openxmlformats.org/officeDocument/2006/relationships/image" Target="../media/image26.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consultantplus://offline/ref=1FA76083E361262AB9AEE85BFCC723A85642CBC6A270D4BAC16832EBF6F330DC711FBB51976513023DA23CE2E8861B37FB9E3755EAE5BDH00FI" TargetMode="External" /><Relationship Id="rId3" Type="http://schemas.openxmlformats.org/officeDocument/2006/relationships/image" Target="../media/image2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 Id="rId7" Type="http://schemas.openxmlformats.org/officeDocument/2006/relationships/image" Target="../media/image29.jpeg" /><Relationship Id="rId8" Type="http://schemas.openxmlformats.org/officeDocument/2006/relationships/image" Target="../media/image30.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consultantplus://offline/ref=133DDB287BEC4F2D0D39002E02CE776792FE168627FDFCBA98F5D1467467B6564B5ED14275D3B70D9CF3DFDB8D64F810137FCAA3AEFB3BH2T2I" TargetMode="External" /><Relationship Id="rId3" Type="http://schemas.openxmlformats.org/officeDocument/2006/relationships/hyperlink" Target="consultantplus://offline/ref=133DDB287BEC4F2D0D39002E02CE776792FE168626FDFCBA98F5D1467467B6564B5ED14275D3B2099CF3DFDB8D64F810137FCAA3AEFB3BH2T2I" TargetMode="External" /><Relationship Id="rId4" Type="http://schemas.openxmlformats.org/officeDocument/2006/relationships/hyperlink" Target="consultantplus://offline/ref=133DDB287BEC4F2D0D39002E02CE776796FE1F8221F7A1B090ACDD447368E9414C17DD4375D2B20996ACDACE9C3CF7170860CABCB2F93A2AHETFI" TargetMode="External" /><Relationship Id="rId5" Type="http://schemas.openxmlformats.org/officeDocument/2006/relationships/image" Target="../media/image32.jpeg" /><Relationship Id="rId6" Type="http://schemas.openxmlformats.org/officeDocument/2006/relationships/image" Target="../media/image3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 Id="rId3" Type="http://schemas.openxmlformats.org/officeDocument/2006/relationships/chart" Target="../charts/chart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4.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5.jpeg" /><Relationship Id="rId3" Type="http://schemas.microsoft.com/office/2007/relationships/hdphoto" Target="../media/image36.wdp" /><Relationship Id="rId4" Type="http://schemas.openxmlformats.org/officeDocument/2006/relationships/image" Target="../media/image37.jpeg" /><Relationship Id="rId5" Type="http://schemas.openxmlformats.org/officeDocument/2006/relationships/image" Target="../media/image38.jpeg" /><Relationship Id="rId6" Type="http://schemas.microsoft.com/office/2007/relationships/hdphoto" Target="../media/image39.wdp"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0.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1.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2.jpeg" /><Relationship Id="rId3" Type="http://schemas.openxmlformats.org/officeDocument/2006/relationships/image" Target="../media/image43.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4.jpeg" /><Relationship Id="rId3" Type="http://schemas.openxmlformats.org/officeDocument/2006/relationships/image" Target="../media/image45.jpeg" /><Relationship Id="rId4" Type="http://schemas.openxmlformats.org/officeDocument/2006/relationships/image" Target="../media/image46.jpeg" /><Relationship Id="rId5" Type="http://schemas.openxmlformats.org/officeDocument/2006/relationships/image" Target="../media/image47.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8.jpeg" /><Relationship Id="rId3" Type="http://schemas.openxmlformats.org/officeDocument/2006/relationships/image" Target="../media/image49.jpeg" /><Relationship Id="rId4" Type="http://schemas.openxmlformats.org/officeDocument/2006/relationships/image" Target="../media/image50.jpeg" /><Relationship Id="rId5" Type="http://schemas.openxmlformats.org/officeDocument/2006/relationships/image" Target="../media/image51.jpeg" /><Relationship Id="rId6" Type="http://schemas.openxmlformats.org/officeDocument/2006/relationships/image" Target="../media/image52.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3.jpeg" /><Relationship Id="rId3" Type="http://schemas.openxmlformats.org/officeDocument/2006/relationships/image" Target="../media/image54.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5.jpeg" /><Relationship Id="rId3" Type="http://schemas.openxmlformats.org/officeDocument/2006/relationships/image" Target="../media/image56.jpeg" /><Relationship Id="rId4" Type="http://schemas.openxmlformats.org/officeDocument/2006/relationships/image" Target="../media/image57.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8.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9.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0.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1.jpeg" /><Relationship Id="rId3" Type="http://schemas.openxmlformats.org/officeDocument/2006/relationships/image" Target="../media/image62.jpeg" /><Relationship Id="rId4" Type="http://schemas.microsoft.com/office/2007/relationships/hdphoto" Target="../media/image63.wdp" /><Relationship Id="rId5" Type="http://schemas.openxmlformats.org/officeDocument/2006/relationships/image" Target="../media/image64.jpeg" /><Relationship Id="rId6" Type="http://schemas.microsoft.com/office/2007/relationships/hdphoto" Target="../media/image65.wdp"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ctrTitle" idx="4294967295"/>
          </p:nvPr>
        </p:nvSpPr>
        <p:spPr>
          <a:xfrm>
            <a:off x="491910" y="2742711"/>
            <a:ext cx="11109533" cy="1111250"/>
          </a:xfrm>
        </p:spPr>
        <p:txBody>
          <a:bodyPr>
            <a:noAutofit/>
          </a:bodyPr>
          <a:lstStyle/>
          <a:p>
            <a:pPr algn="ctr"/>
            <a:r>
              <a:rPr lang="ru-RU" b="1"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Актуальные направления в сфере защиты</a:t>
            </a:r>
            <a:r>
              <a:rPr lang="ru-RU" b="1"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ru-RU" b="1" spc="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прав потребителей </a:t>
            </a:r>
            <a:endParaRPr lang="ru-RU" b="1"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4294967295"/>
          </p:nvPr>
        </p:nvSpPr>
        <p:spPr>
          <a:xfrm>
            <a:off x="7858125" y="5640388"/>
            <a:ext cx="4333875" cy="779462"/>
          </a:xfrm>
        </p:spPr>
        <p:txBody>
          <a:bodyPr>
            <a:normAutofit/>
          </a:bodyPr>
          <a:lstStyle/>
          <a:p>
            <a:r>
              <a:rPr lang="ru-RU" sz="1400" cap="none" spc="0"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Начальник отдела защиты прав потребителей Управления Роспотребнадзора по Кировской области Маркевич Виктория Викторовна </a:t>
            </a:r>
            <a:endParaRPr lang="ru-RU" sz="140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59224" y="216218"/>
            <a:ext cx="2174907" cy="1854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765255" cy="2070484"/>
          </a:xfrm>
          <a:prstGeom prst="rect">
            <a:avLst/>
          </a:prstGeom>
        </p:spPr>
      </p:pic>
    </p:spTree>
    <p:extLst>
      <p:ext uri="{BB962C8B-B14F-4D97-AF65-F5344CB8AC3E}">
        <p14:creationId xmlns:p14="http://schemas.microsoft.com/office/powerpoint/2010/main" val="244159188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r="1063" b="3881"/>
          <a:stretch>
            <a:fillRect/>
          </a:stretch>
        </p:blipFill>
        <p:spPr>
          <a:xfrm>
            <a:off x="0" y="0"/>
            <a:ext cx="12192000" cy="6857999"/>
          </a:xfrm>
          <a:prstGeom prst="rect">
            <a:avLst/>
          </a:prstGeom>
        </p:spPr>
      </p:pic>
    </p:spTree>
    <p:extLst>
      <p:ext uri="{BB962C8B-B14F-4D97-AF65-F5344CB8AC3E}">
        <p14:creationId xmlns:p14="http://schemas.microsoft.com/office/powerpoint/2010/main" val="120757648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172252" y="2224683"/>
            <a:ext cx="11924498" cy="437042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smtClean="0">
                <a:solidFill>
                  <a:schemeClr val="bg2">
                    <a:lumMod val="50000"/>
                  </a:schemeClr>
                </a:solidFill>
                <a:latin typeface="Times New Roman" panose="02020603050405020304" pitchFamily="18" charset="0"/>
                <a:cs typeface="Times New Roman" panose="02020603050405020304" pitchFamily="18" charset="0"/>
              </a:rPr>
              <a:t>В </a:t>
            </a:r>
            <a:r>
              <a:rPr lang="ru-RU" b="1">
                <a:solidFill>
                  <a:schemeClr val="bg2">
                    <a:lumMod val="50000"/>
                  </a:schemeClr>
                </a:solidFill>
                <a:latin typeface="Times New Roman" panose="02020603050405020304" pitchFamily="18" charset="0"/>
                <a:cs typeface="Times New Roman" panose="02020603050405020304" pitchFamily="18" charset="0"/>
              </a:rPr>
              <a:t>Правилах появилась прямая обязанность продавца в случае поступления претензии потребителя направить ему ответ в отношении заявленных требований (пункт 5 Правил</a:t>
            </a:r>
            <a:r>
              <a:rPr lang="ru-RU" b="1" smtClean="0">
                <a:solidFill>
                  <a:schemeClr val="bg2">
                    <a:lumMod val="50000"/>
                  </a:schemeClr>
                </a:solidFill>
                <a:latin typeface="Times New Roman" panose="02020603050405020304" pitchFamily="18" charset="0"/>
                <a:cs typeface="Times New Roman" panose="02020603050405020304" pitchFamily="18" charset="0"/>
              </a:rPr>
              <a:t>).</a:t>
            </a:r>
          </a:p>
          <a:p>
            <a:endParaRPr lang="ru-RU" sz="800" b="1">
              <a:solidFill>
                <a:schemeClr val="bg2">
                  <a:lumMod val="50000"/>
                </a:schemeClr>
              </a:solidFill>
              <a:latin typeface="Times New Roman" panose="02020603050405020304" pitchFamily="18" charset="0"/>
              <a:cs typeface="Times New Roman" panose="02020603050405020304" pitchFamily="18" charset="0"/>
            </a:endParaRPr>
          </a:p>
          <a:p>
            <a:r>
              <a:rPr lang="ru-RU" b="1">
                <a:solidFill>
                  <a:schemeClr val="bg2">
                    <a:lumMod val="50000"/>
                  </a:schemeClr>
                </a:solidFill>
                <a:latin typeface="Times New Roman" panose="02020603050405020304" pitchFamily="18" charset="0"/>
                <a:cs typeface="Times New Roman" panose="02020603050405020304" pitchFamily="18" charset="0"/>
              </a:rPr>
              <a:t>Непосредственно на торговых объектах (за исключением мест, которые определяются продавцом и не предназначены для свободного доступа потребителей) не допускается ограничение прав потребителей на поиск и получение любой информации в любых формах из любых источников, в том числе путем фотографирования товара, если такие действия не нарушают требования законодательства Российской Федерации и международных договоров Российской Федерации. Таким образом любой потребитель, ссылаясь на данную норму (пункт 2 Правил), вправе зафиксировать, например, при помощи камеры мобильного телефона те нарушения, с которыми столкнулся в торговой точке</a:t>
            </a:r>
            <a:r>
              <a:rPr lang="ru-RU" b="1" smtClean="0">
                <a:solidFill>
                  <a:schemeClr val="bg2">
                    <a:lumMod val="50000"/>
                  </a:schemeClr>
                </a:solidFill>
                <a:latin typeface="Times New Roman" panose="02020603050405020304" pitchFamily="18" charset="0"/>
                <a:cs typeface="Times New Roman" panose="02020603050405020304" pitchFamily="18" charset="0"/>
              </a:rPr>
              <a:t>.</a:t>
            </a:r>
          </a:p>
          <a:p>
            <a:endParaRPr lang="ru-RU" sz="800" b="1">
              <a:solidFill>
                <a:schemeClr val="bg2">
                  <a:lumMod val="50000"/>
                </a:schemeClr>
              </a:solidFill>
              <a:latin typeface="Times New Roman" panose="02020603050405020304" pitchFamily="18" charset="0"/>
              <a:cs typeface="Times New Roman" panose="02020603050405020304" pitchFamily="18" charset="0"/>
            </a:endParaRPr>
          </a:p>
          <a:p>
            <a:r>
              <a:rPr lang="ru-RU" b="1">
                <a:solidFill>
                  <a:schemeClr val="bg2">
                    <a:lumMod val="50000"/>
                  </a:schemeClr>
                </a:solidFill>
                <a:latin typeface="Times New Roman" panose="02020603050405020304" pitchFamily="18" charset="0"/>
                <a:cs typeface="Times New Roman" panose="02020603050405020304" pitchFamily="18" charset="0"/>
              </a:rPr>
              <a:t>При покупке товаров в Интернет-магазинах теперь предусмотрено новое правило (пункт 14 Правил), согласно которому продавец предоставляет потребителю подтверждение заключения договора розничной купли-продажи после получения сообщения потребителя о намерении заключить договор розничной купли-продажи. Такое подтверждение должно содержать номер заказа, который позволяет потребителю получить информацию о заключенном договоре розничной купли-продажи и его условиях.</a:t>
            </a:r>
          </a:p>
        </p:txBody>
      </p:sp>
      <p:sp>
        <p:nvSpPr>
          <p:cNvPr id="5" name="TextBox 4"/>
          <p:cNvSpPr txBox="1"/>
          <p:nvPr/>
        </p:nvSpPr>
        <p:spPr>
          <a:xfrm>
            <a:off x="267502" y="182881"/>
            <a:ext cx="11829248" cy="227754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u="sng">
                <a:solidFill>
                  <a:schemeClr val="accent4">
                    <a:lumMod val="75000"/>
                  </a:schemeClr>
                </a:solidFill>
                <a:latin typeface="Times New Roman" panose="02020603050405020304" pitchFamily="18" charset="0"/>
                <a:cs typeface="Times New Roman" panose="02020603050405020304" pitchFamily="18" charset="0"/>
              </a:rPr>
              <a:t>П</a:t>
            </a:r>
            <a:r>
              <a:rPr lang="ru-RU" b="1" u="sng" smtClean="0">
                <a:solidFill>
                  <a:schemeClr val="accent4">
                    <a:lumMod val="75000"/>
                  </a:schemeClr>
                </a:solidFill>
                <a:latin typeface="Times New Roman" panose="02020603050405020304" pitchFamily="18" charset="0"/>
                <a:cs typeface="Times New Roman" panose="02020603050405020304" pitchFamily="18" charset="0"/>
              </a:rPr>
              <a:t>остановление </a:t>
            </a:r>
            <a:r>
              <a:rPr lang="ru-RU" b="1" u="sng">
                <a:solidFill>
                  <a:schemeClr val="accent4">
                    <a:lumMod val="75000"/>
                  </a:schemeClr>
                </a:solidFill>
                <a:latin typeface="Times New Roman" panose="02020603050405020304" pitchFamily="18" charset="0"/>
                <a:cs typeface="Times New Roman" panose="02020603050405020304" pitchFamily="18" charset="0"/>
              </a:rPr>
              <a:t>Правительства Российской Федерации от 31.12.2020 </a:t>
            </a:r>
            <a:r>
              <a:rPr lang="ru-RU" b="1" u="sng" smtClean="0">
                <a:solidFill>
                  <a:schemeClr val="accent4">
                    <a:lumMod val="75000"/>
                  </a:schemeClr>
                </a:solidFill>
                <a:latin typeface="Times New Roman" panose="02020603050405020304" pitchFamily="18" charset="0"/>
                <a:cs typeface="Times New Roman" panose="02020603050405020304" pitchFamily="18" charset="0"/>
              </a:rPr>
              <a:t>№ </a:t>
            </a:r>
            <a:r>
              <a:rPr lang="ru-RU" b="1" u="sng">
                <a:solidFill>
                  <a:schemeClr val="accent4">
                    <a:lumMod val="75000"/>
                  </a:schemeClr>
                </a:solidFill>
                <a:latin typeface="Times New Roman" panose="02020603050405020304" pitchFamily="18" charset="0"/>
                <a:cs typeface="Times New Roman" panose="02020603050405020304" pitchFamily="18" charset="0"/>
              </a:rPr>
              <a:t>2463 "Об утверждении Правил продажи товаров по договору розничной купли-продажи, перечня товаров длительного пользования, на которые не распространяется требование потребителя о безвозмездном предоставлении ему товара, обладающего этими же основными потребительскими свойствами, на период ремонта или замены такого товара, и перечня непродовольственных товаров надлежащего качества, не подлежащих обмену, а также о внесении изменений в некоторые акты Правительства Российской </a:t>
            </a:r>
            <a:r>
              <a:rPr lang="ru-RU" b="1" u="sng" smtClean="0">
                <a:solidFill>
                  <a:schemeClr val="accent4">
                    <a:lumMod val="75000"/>
                  </a:schemeClr>
                </a:solidFill>
                <a:latin typeface="Times New Roman" panose="02020603050405020304" pitchFamily="18" charset="0"/>
                <a:cs typeface="Times New Roman" panose="02020603050405020304" pitchFamily="18" charset="0"/>
              </a:rPr>
              <a:t>Федерации»</a:t>
            </a:r>
          </a:p>
          <a:p>
            <a:endParaRPr lang="ru-RU" sz="800" u="sng"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pPr algn="ctr"/>
            <a:r>
              <a:rPr lang="ru-RU" b="1" u="sng"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Постановление действует </a:t>
            </a:r>
            <a:r>
              <a:rPr lang="ru-RU" b="1" u="sng">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до 1 января 2027 г.</a:t>
            </a:r>
          </a:p>
          <a:p>
            <a:endParaRPr lang="ru-RU" sz="800" b="1" u="sng">
              <a:solidFill>
                <a:schemeClr val="accent4">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836245"/>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11756" y="462013"/>
            <a:ext cx="11752445" cy="646330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a:solidFill>
                  <a:schemeClr val="accent3"/>
                </a:solidFill>
                <a:latin typeface="Times New Roman" panose="02020603050405020304" pitchFamily="18" charset="0"/>
                <a:cs typeface="Times New Roman" panose="02020603050405020304" pitchFamily="18" charset="0"/>
              </a:rPr>
              <a:t>При доставке товара, приобретенного дистанционно, он передается потребителю по указанному им адресу, а при отсутствии потребителя - любому лицу, предъявившему информацию о номере заказа. Таким образом, родственникам или совместно проживающим с потребителем лицам не требуется предъявление доверенности, паспорта или иных документов. Однако договором могут быть предусмотрены более строгие правила (например, при доставке дорогостоящих товаров</a:t>
            </a:r>
            <a:r>
              <a:rPr lang="ru-RU" b="1" smtClean="0">
                <a:solidFill>
                  <a:schemeClr val="accent3"/>
                </a:solidFill>
                <a:latin typeface="Times New Roman" panose="02020603050405020304" pitchFamily="18" charset="0"/>
                <a:cs typeface="Times New Roman" panose="02020603050405020304" pitchFamily="18" charset="0"/>
              </a:rPr>
              <a:t>).</a:t>
            </a:r>
          </a:p>
          <a:p>
            <a:endParaRPr lang="ru-RU" b="1">
              <a:solidFill>
                <a:schemeClr val="accent3"/>
              </a:solidFill>
              <a:latin typeface="Times New Roman" panose="02020603050405020304" pitchFamily="18" charset="0"/>
              <a:cs typeface="Times New Roman" panose="02020603050405020304" pitchFamily="18" charset="0"/>
            </a:endParaRPr>
          </a:p>
          <a:p>
            <a:r>
              <a:rPr lang="ru-RU" b="1">
                <a:solidFill>
                  <a:schemeClr val="accent3"/>
                </a:solidFill>
                <a:latin typeface="Times New Roman" panose="02020603050405020304" pitchFamily="18" charset="0"/>
                <a:cs typeface="Times New Roman" panose="02020603050405020304" pitchFamily="18" charset="0"/>
              </a:rPr>
              <a:t>Новые Правила допускают, что расходы на возврат товара надлежащего качества не всегда несет потребитель, так как договором могут быть установлены ситуации, когда потребитель освобожден от оплаты доставки товара продавцу. При этом возврат некачественного товара всегда производится за счет продавца.</a:t>
            </a:r>
          </a:p>
          <a:p>
            <a:endParaRPr lang="ru-RU" b="1" smtClean="0">
              <a:solidFill>
                <a:schemeClr val="accent3"/>
              </a:solidFill>
              <a:latin typeface="Times New Roman" panose="02020603050405020304" pitchFamily="18" charset="0"/>
              <a:cs typeface="Times New Roman" panose="02020603050405020304" pitchFamily="18" charset="0"/>
            </a:endParaRPr>
          </a:p>
          <a:p>
            <a:r>
              <a:rPr lang="ru-RU" b="1" smtClean="0">
                <a:solidFill>
                  <a:schemeClr val="accent3"/>
                </a:solidFill>
                <a:latin typeface="Times New Roman" panose="02020603050405020304" pitchFamily="18" charset="0"/>
                <a:cs typeface="Times New Roman" panose="02020603050405020304" pitchFamily="18" charset="0"/>
              </a:rPr>
              <a:t>Ряд </a:t>
            </a:r>
            <a:r>
              <a:rPr lang="ru-RU" b="1">
                <a:solidFill>
                  <a:schemeClr val="accent3"/>
                </a:solidFill>
                <a:latin typeface="Times New Roman" panose="02020603050405020304" pitchFamily="18" charset="0"/>
                <a:cs typeface="Times New Roman" panose="02020603050405020304" pitchFamily="18" charset="0"/>
              </a:rPr>
              <a:t>новелл касается продажи товаров с использованием автоматов. В частности, продавец при их использовании обязан довести до сведения потребителя следующую информацию:</a:t>
            </a:r>
          </a:p>
          <a:p>
            <a:r>
              <a:rPr lang="ru-RU" b="1">
                <a:solidFill>
                  <a:schemeClr val="accent3"/>
                </a:solidFill>
                <a:latin typeface="Times New Roman" panose="02020603050405020304" pitchFamily="18" charset="0"/>
                <a:cs typeface="Times New Roman" panose="02020603050405020304" pitchFamily="18" charset="0"/>
              </a:rPr>
              <a:t>а) наименование (фирменное наименование) продавца, его основной государственный регистрационный номер, его место нахождения и адрес, режим работы, его номер телефона и адрес электронной почты;</a:t>
            </a:r>
          </a:p>
          <a:p>
            <a:r>
              <a:rPr lang="ru-RU" b="1">
                <a:solidFill>
                  <a:schemeClr val="accent3"/>
                </a:solidFill>
                <a:latin typeface="Times New Roman" panose="02020603050405020304" pitchFamily="18" charset="0"/>
                <a:cs typeface="Times New Roman" panose="02020603050405020304" pitchFamily="18" charset="0"/>
              </a:rPr>
              <a:t>б) правила пользования автоматом для заключения договора розничной купли-продажи;</a:t>
            </a:r>
          </a:p>
          <a:p>
            <a:r>
              <a:rPr lang="ru-RU" b="1">
                <a:solidFill>
                  <a:schemeClr val="accent3"/>
                </a:solidFill>
                <a:latin typeface="Times New Roman" panose="02020603050405020304" pitchFamily="18" charset="0"/>
                <a:cs typeface="Times New Roman" panose="02020603050405020304" pitchFamily="18" charset="0"/>
              </a:rPr>
              <a:t>в) порядок возврата суммы, уплаченной за товар, если товар не предоставлен потребителю.</a:t>
            </a:r>
          </a:p>
          <a:p>
            <a:endParaRPr lang="ru-RU" b="1" smtClean="0">
              <a:solidFill>
                <a:schemeClr val="accent3"/>
              </a:solidFill>
              <a:latin typeface="Times New Roman" panose="02020603050405020304" pitchFamily="18" charset="0"/>
              <a:cs typeface="Times New Roman" panose="02020603050405020304" pitchFamily="18" charset="0"/>
            </a:endParaRPr>
          </a:p>
          <a:p>
            <a:r>
              <a:rPr lang="ru-RU" b="1" smtClean="0">
                <a:solidFill>
                  <a:schemeClr val="accent3"/>
                </a:solidFill>
                <a:latin typeface="Times New Roman" panose="02020603050405020304" pitchFamily="18" charset="0"/>
                <a:cs typeface="Times New Roman" panose="02020603050405020304" pitchFamily="18" charset="0"/>
              </a:rPr>
              <a:t>Правила </a:t>
            </a:r>
            <a:r>
              <a:rPr lang="ru-RU" b="1">
                <a:solidFill>
                  <a:schemeClr val="accent3"/>
                </a:solidFill>
                <a:latin typeface="Times New Roman" panose="02020603050405020304" pitchFamily="18" charset="0"/>
                <a:cs typeface="Times New Roman" panose="02020603050405020304" pitchFamily="18" charset="0"/>
              </a:rPr>
              <a:t>содержат отдельные нормы, регулирующие особенности продажи продовольственных товаров, технически сложных товаров бытового назначения, автомобилей, мототехники, прицепов и номерных агрегатов, ювелирных и других изделий из драгоценных металлов и (или) драгоценных камней, животных, растений и ряда иных видов товаров.</a:t>
            </a:r>
          </a:p>
          <a:p>
            <a:endParaRPr lang="ru-RU" b="1">
              <a:solidFill>
                <a:schemeClr val="accent3"/>
              </a:solidFill>
            </a:endParaRPr>
          </a:p>
          <a:p>
            <a:endParaRPr lang="ru-RU" b="1" smtClean="0">
              <a:solidFill>
                <a:schemeClr val="accent3"/>
              </a:solidFill>
            </a:endParaRPr>
          </a:p>
        </p:txBody>
      </p:sp>
    </p:spTree>
    <p:extLst>
      <p:ext uri="{BB962C8B-B14F-4D97-AF65-F5344CB8AC3E}">
        <p14:creationId xmlns:p14="http://schemas.microsoft.com/office/powerpoint/2010/main" val="204849743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491490" y="525780"/>
            <a:ext cx="11212830" cy="563231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a:solidFill>
                  <a:schemeClr val="accent3"/>
                </a:solidFill>
                <a:latin typeface="Times New Roman" panose="02020603050405020304" pitchFamily="18" charset="0"/>
                <a:cs typeface="Times New Roman" panose="02020603050405020304" pitchFamily="18" charset="0"/>
              </a:rPr>
              <a:t>Обращаем внимание потребителей, что в случае приобретения технически сложных товаров бытового назначения, текстильных, трикотажных, швейных, меховых товаров и обуви, животных, растений или мебели, если кассовый чек, электронный или иной документ, подтверждающий оплату таких товаров, не содержит наименование товара, артикул и (или) модель, сорт (при наличии), необходимо требовать оформления товарного чека, в котором будет конкретизирована указанная информация.</a:t>
            </a:r>
          </a:p>
          <a:p>
            <a:endParaRPr lang="ru-RU" b="1" smtClean="0">
              <a:solidFill>
                <a:schemeClr val="accent3"/>
              </a:solidFill>
              <a:latin typeface="Times New Roman" panose="02020603050405020304" pitchFamily="18" charset="0"/>
              <a:cs typeface="Times New Roman" panose="02020603050405020304" pitchFamily="18" charset="0"/>
            </a:endParaRPr>
          </a:p>
          <a:p>
            <a:r>
              <a:rPr lang="ru-RU" b="1" smtClean="0">
                <a:solidFill>
                  <a:schemeClr val="accent3"/>
                </a:solidFill>
                <a:latin typeface="Times New Roman" panose="02020603050405020304" pitchFamily="18" charset="0"/>
                <a:cs typeface="Times New Roman" panose="02020603050405020304" pitchFamily="18" charset="0"/>
              </a:rPr>
              <a:t>Всем </a:t>
            </a:r>
            <a:r>
              <a:rPr lang="ru-RU" b="1">
                <a:solidFill>
                  <a:schemeClr val="accent3"/>
                </a:solidFill>
                <a:latin typeface="Times New Roman" panose="02020603050405020304" pitchFamily="18" charset="0"/>
                <a:cs typeface="Times New Roman" panose="02020603050405020304" pitchFamily="18" charset="0"/>
              </a:rPr>
              <a:t>автовладельцам, желающим уточнить происхождение и производителя топлива на АЗС, теперь можно ссылаться на пункт 71 новых Правил. В соответствии с ним при реализации автомобильного топлива продавец обязан по требованию потребителя представить заверенную собственником автозаправочной станции или лицом, эксплуатирующим автозаправочную станцию, копию документа о качестве (паспорт), в том числе с указанием наименования изготовителя, наименования нефтебазы и фактического адреса, с которой произведена отгрузка топлива непосредственно на автозаправочную станцию, где осуществляется реализация топлива по документу о качестве (паспорту), а также размера паспортизированной партии топлива и даты отгрузки</a:t>
            </a:r>
            <a:r>
              <a:rPr lang="ru-RU" b="1" smtClean="0">
                <a:solidFill>
                  <a:schemeClr val="accent3"/>
                </a:solidFill>
                <a:latin typeface="Times New Roman" panose="02020603050405020304" pitchFamily="18" charset="0"/>
                <a:cs typeface="Times New Roman" panose="02020603050405020304" pitchFamily="18" charset="0"/>
              </a:rPr>
              <a:t>.</a:t>
            </a:r>
          </a:p>
          <a:p>
            <a:endParaRPr lang="ru-RU" b="1" smtClean="0">
              <a:solidFill>
                <a:schemeClr val="accent3"/>
              </a:solidFill>
              <a:latin typeface="Times New Roman" panose="02020603050405020304" pitchFamily="18" charset="0"/>
              <a:cs typeface="Times New Roman" panose="02020603050405020304" pitchFamily="18" charset="0"/>
            </a:endParaRPr>
          </a:p>
          <a:p>
            <a:endParaRPr lang="ru-RU" b="1">
              <a:solidFill>
                <a:schemeClr val="accent3"/>
              </a:solidFill>
              <a:latin typeface="Times New Roman" panose="02020603050405020304" pitchFamily="18" charset="0"/>
              <a:cs typeface="Times New Roman" panose="02020603050405020304" pitchFamily="18" charset="0"/>
            </a:endParaRPr>
          </a:p>
          <a:p>
            <a:r>
              <a:rPr lang="ru-RU" b="1" u="sng">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с 01.01.2021 для продавцов по договору розничной купли-продажи исключена обязанность иметь книгу отзывов и предложений и предоставлять ее по требованию </a:t>
            </a:r>
            <a:r>
              <a:rPr lang="ru-RU" b="1" u="sng" smtClean="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покупателя</a:t>
            </a:r>
          </a:p>
          <a:p>
            <a:endParaRPr lang="ru-RU" u="sng">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a:p>
            <a:endParaRPr lang="ru-RU" u="sng">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4147468"/>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811530" y="525780"/>
            <a:ext cx="10527030" cy="707886"/>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sz="2000" b="1" u="sng">
                <a:solidFill>
                  <a:schemeClr val="accent4">
                    <a:lumMod val="75000"/>
                  </a:schemeClr>
                </a:solidFill>
                <a:latin typeface="Times New Roman" panose="02020603050405020304" pitchFamily="18" charset="0"/>
                <a:cs typeface="Times New Roman" panose="02020603050405020304" pitchFamily="18" charset="0"/>
              </a:rPr>
              <a:t>Постановление Правительства РФ от 21.09.2020 </a:t>
            </a:r>
            <a:r>
              <a:rPr lang="ru-RU" sz="2000" b="1" u="sng" smtClean="0">
                <a:solidFill>
                  <a:schemeClr val="accent4">
                    <a:lumMod val="75000"/>
                  </a:schemeClr>
                </a:solidFill>
                <a:latin typeface="Times New Roman" panose="02020603050405020304" pitchFamily="18" charset="0"/>
                <a:cs typeface="Times New Roman" panose="02020603050405020304" pitchFamily="18" charset="0"/>
              </a:rPr>
              <a:t>№ </a:t>
            </a:r>
            <a:r>
              <a:rPr lang="ru-RU" sz="2000" b="1" u="sng">
                <a:solidFill>
                  <a:schemeClr val="accent4">
                    <a:lumMod val="75000"/>
                  </a:schemeClr>
                </a:solidFill>
                <a:latin typeface="Times New Roman" panose="02020603050405020304" pitchFamily="18" charset="0"/>
                <a:cs typeface="Times New Roman" panose="02020603050405020304" pitchFamily="18" charset="0"/>
              </a:rPr>
              <a:t>1514</a:t>
            </a:r>
          </a:p>
          <a:p>
            <a:pPr algn="ctr"/>
            <a:r>
              <a:rPr lang="ru-RU" sz="2000" b="1" u="sng">
                <a:solidFill>
                  <a:schemeClr val="accent4">
                    <a:lumMod val="75000"/>
                  </a:schemeClr>
                </a:solidFill>
                <a:latin typeface="Times New Roman" panose="02020603050405020304" pitchFamily="18" charset="0"/>
                <a:cs typeface="Times New Roman" panose="02020603050405020304" pitchFamily="18" charset="0"/>
              </a:rPr>
              <a:t>"Об утверждении Правил бытового обслуживания населения"</a:t>
            </a:r>
          </a:p>
        </p:txBody>
      </p:sp>
      <p:sp>
        <p:nvSpPr>
          <p:cNvPr id="3" name="TextBox 2"/>
          <p:cNvSpPr txBox="1"/>
          <p:nvPr/>
        </p:nvSpPr>
        <p:spPr>
          <a:xfrm>
            <a:off x="731520" y="1348740"/>
            <a:ext cx="11132820" cy="369332"/>
          </a:xfrm>
          <a:prstGeom prst="rect">
            <a:avLst/>
          </a:prstGeom>
          <a:noFill/>
        </p:spPr>
        <p:txBody>
          <a:bodyPr wrap="square" rtlCol="0">
            <a:spAutoFit/>
          </a:bodyPr>
          <a:lstStyle/>
          <a:p>
            <a:pPr algn="ctr"/>
            <a:r>
              <a:rPr lang="ru-RU" b="1" u="sng" smtClean="0">
                <a:solidFill>
                  <a:schemeClr val="accent1">
                    <a:lumMod val="75000"/>
                  </a:schemeClr>
                </a:solidFill>
                <a:latin typeface="Times New Roman" panose="02020603050405020304" pitchFamily="18" charset="0"/>
                <a:cs typeface="Times New Roman" panose="02020603050405020304" pitchFamily="18" charset="0"/>
              </a:rPr>
              <a:t>Постановление действует </a:t>
            </a:r>
            <a:r>
              <a:rPr lang="ru-RU" b="1" u="sng">
                <a:solidFill>
                  <a:schemeClr val="accent1">
                    <a:lumMod val="75000"/>
                  </a:schemeClr>
                </a:solidFill>
                <a:latin typeface="Times New Roman" panose="02020603050405020304" pitchFamily="18" charset="0"/>
                <a:cs typeface="Times New Roman" panose="02020603050405020304" pitchFamily="18" charset="0"/>
              </a:rPr>
              <a:t>до 1 января 2027 г.</a:t>
            </a:r>
          </a:p>
        </p:txBody>
      </p:sp>
      <p:sp>
        <p:nvSpPr>
          <p:cNvPr id="4" name="TextBox 3"/>
          <p:cNvSpPr txBox="1"/>
          <p:nvPr/>
        </p:nvSpPr>
        <p:spPr>
          <a:xfrm>
            <a:off x="240030" y="1920240"/>
            <a:ext cx="11670030" cy="477053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sz="1600" b="1">
                <a:solidFill>
                  <a:schemeClr val="accent3">
                    <a:lumMod val="75000"/>
                  </a:schemeClr>
                </a:solidFill>
                <a:latin typeface="Times New Roman" panose="02020603050405020304" pitchFamily="18" charset="0"/>
                <a:cs typeface="Times New Roman" panose="02020603050405020304" pitchFamily="18" charset="0"/>
              </a:rPr>
              <a:t>Исполнитель, оказывающий услуги по ремонту и (или) изготовлению ювелирных и других изделий из драгоценных металлов и (или) драгоценных камней, обязан предоставить потребителю информацию о постановке на специальный учет в Федеральной пробирной палате</a:t>
            </a:r>
            <a:r>
              <a:rPr lang="ru-RU" sz="1600" b="1" smtClean="0">
                <a:solidFill>
                  <a:schemeClr val="accent3">
                    <a:lumMod val="75000"/>
                  </a:schemeClr>
                </a:solidFill>
                <a:latin typeface="Times New Roman" panose="02020603050405020304" pitchFamily="18" charset="0"/>
                <a:cs typeface="Times New Roman" panose="02020603050405020304" pitchFamily="18" charset="0"/>
              </a:rPr>
              <a:t>.</a:t>
            </a:r>
          </a:p>
          <a:p>
            <a:endParaRPr lang="ru-RU" sz="1600" b="1">
              <a:solidFill>
                <a:schemeClr val="accent3">
                  <a:lumMod val="75000"/>
                </a:schemeClr>
              </a:solidFill>
              <a:latin typeface="Times New Roman" panose="02020603050405020304" pitchFamily="18" charset="0"/>
              <a:cs typeface="Times New Roman" panose="02020603050405020304" pitchFamily="18" charset="0"/>
            </a:endParaRPr>
          </a:p>
          <a:p>
            <a:r>
              <a:rPr lang="ru-RU" sz="1600" b="1">
                <a:solidFill>
                  <a:schemeClr val="accent3">
                    <a:lumMod val="75000"/>
                  </a:schemeClr>
                </a:solidFill>
                <a:latin typeface="Times New Roman" panose="02020603050405020304" pitchFamily="18" charset="0"/>
                <a:cs typeface="Times New Roman" panose="02020603050405020304" pitchFamily="18" charset="0"/>
              </a:rPr>
              <a:t>Исполнитель - индивидуальный предприниматель обязан предоставить потребителю информацию о государственной регистрации с указанием наименования зарегистрировавшего его органа. В случае приостановления деятельности организации для проведения санитарных, ремонтных и иных мероприятий исполнитель обязан информировать потребителей о дате приостановления деятельности и времени, в течение которого организация не будет осуществлять свою деятельность</a:t>
            </a:r>
            <a:r>
              <a:rPr lang="ru-RU" sz="1600" b="1" smtClean="0">
                <a:solidFill>
                  <a:schemeClr val="accent3">
                    <a:lumMod val="75000"/>
                  </a:schemeClr>
                </a:solidFill>
                <a:latin typeface="Times New Roman" panose="02020603050405020304" pitchFamily="18" charset="0"/>
                <a:cs typeface="Times New Roman" panose="02020603050405020304" pitchFamily="18" charset="0"/>
              </a:rPr>
              <a:t>.</a:t>
            </a:r>
          </a:p>
          <a:p>
            <a:endParaRPr lang="ru-RU" sz="1600" b="1">
              <a:solidFill>
                <a:schemeClr val="accent3">
                  <a:lumMod val="75000"/>
                </a:schemeClr>
              </a:solidFill>
              <a:latin typeface="Times New Roman" panose="02020603050405020304" pitchFamily="18" charset="0"/>
              <a:cs typeface="Times New Roman" panose="02020603050405020304" pitchFamily="18" charset="0"/>
            </a:endParaRPr>
          </a:p>
          <a:p>
            <a:r>
              <a:rPr lang="ru-RU" sz="1600" b="1">
                <a:solidFill>
                  <a:schemeClr val="accent3">
                    <a:lumMod val="75000"/>
                  </a:schemeClr>
                </a:solidFill>
                <a:latin typeface="Times New Roman" panose="02020603050405020304" pitchFamily="18" charset="0"/>
                <a:cs typeface="Times New Roman" panose="02020603050405020304" pitchFamily="18" charset="0"/>
              </a:rPr>
              <a:t>Исполнитель обязан довести до сведения потребителей информацию об оказываемых услугах (выполняемых работах), в частности:</a:t>
            </a:r>
          </a:p>
          <a:p>
            <a:pPr marL="285750" indent="-285750">
              <a:buFontTx/>
              <a:buChar char="-"/>
            </a:pPr>
            <a:r>
              <a:rPr lang="ru-RU" sz="1600" b="1" smtClean="0">
                <a:solidFill>
                  <a:schemeClr val="accent3">
                    <a:lumMod val="75000"/>
                  </a:schemeClr>
                </a:solidFill>
                <a:latin typeface="Times New Roman" panose="02020603050405020304" pitchFamily="18" charset="0"/>
                <a:cs typeface="Times New Roman" panose="02020603050405020304" pitchFamily="18" charset="0"/>
              </a:rPr>
              <a:t>о </a:t>
            </a:r>
            <a:r>
              <a:rPr lang="ru-RU" sz="1600" b="1">
                <a:solidFill>
                  <a:schemeClr val="accent3">
                    <a:lumMod val="75000"/>
                  </a:schemeClr>
                </a:solidFill>
                <a:latin typeface="Times New Roman" panose="02020603050405020304" pitchFamily="18" charset="0"/>
                <a:cs typeface="Times New Roman" panose="02020603050405020304" pitchFamily="18" charset="0"/>
              </a:rPr>
              <a:t>требованиях, которые должны обеспечивать безопасность оказания услуги (выполняемой работы) для потребителя, а также предотвращение причинения вреда имуществу потребителя</a:t>
            </a:r>
            <a:r>
              <a:rPr lang="ru-RU" sz="1600" b="1" smtClean="0">
                <a:solidFill>
                  <a:schemeClr val="accent3">
                    <a:lumMod val="75000"/>
                  </a:schemeClr>
                </a:solidFill>
                <a:latin typeface="Times New Roman" panose="02020603050405020304" pitchFamily="18" charset="0"/>
                <a:cs typeface="Times New Roman" panose="02020603050405020304" pitchFamily="18" charset="0"/>
              </a:rPr>
              <a:t>;</a:t>
            </a:r>
            <a:endParaRPr lang="ru-RU" sz="1600" b="1">
              <a:solidFill>
                <a:schemeClr val="accent3">
                  <a:lumMod val="75000"/>
                </a:schemeClr>
              </a:solidFill>
              <a:latin typeface="Times New Roman" panose="02020603050405020304" pitchFamily="18" charset="0"/>
              <a:cs typeface="Times New Roman" panose="02020603050405020304" pitchFamily="18" charset="0"/>
            </a:endParaRPr>
          </a:p>
          <a:p>
            <a:pPr marL="285750" indent="-285750">
              <a:buFontTx/>
              <a:buChar char="-"/>
            </a:pPr>
            <a:r>
              <a:rPr lang="ru-RU" sz="1600" b="1" smtClean="0">
                <a:solidFill>
                  <a:schemeClr val="accent3">
                    <a:lumMod val="75000"/>
                  </a:schemeClr>
                </a:solidFill>
                <a:latin typeface="Times New Roman" panose="02020603050405020304" pitchFamily="18" charset="0"/>
                <a:cs typeface="Times New Roman" panose="02020603050405020304" pitchFamily="18" charset="0"/>
              </a:rPr>
              <a:t>образцы </a:t>
            </a:r>
            <a:r>
              <a:rPr lang="ru-RU" sz="1600" b="1">
                <a:solidFill>
                  <a:schemeClr val="accent3">
                    <a:lumMod val="75000"/>
                  </a:schemeClr>
                </a:solidFill>
                <a:latin typeface="Times New Roman" panose="02020603050405020304" pitchFamily="18" charset="0"/>
                <a:cs typeface="Times New Roman" panose="02020603050405020304" pitchFamily="18" charset="0"/>
              </a:rPr>
              <a:t>договоров (квитанций, иных документов) об оказании услуг (выполнении работ</a:t>
            </a:r>
            <a:r>
              <a:rPr lang="ru-RU" sz="1600" b="1" smtClean="0">
                <a:solidFill>
                  <a:schemeClr val="accent3">
                    <a:lumMod val="75000"/>
                  </a:schemeClr>
                </a:solidFill>
                <a:latin typeface="Times New Roman" panose="02020603050405020304" pitchFamily="18" charset="0"/>
                <a:cs typeface="Times New Roman" panose="02020603050405020304" pitchFamily="18" charset="0"/>
              </a:rPr>
              <a:t>);</a:t>
            </a:r>
            <a:endParaRPr lang="ru-RU" sz="1600" b="1">
              <a:solidFill>
                <a:schemeClr val="accent3">
                  <a:lumMod val="75000"/>
                </a:schemeClr>
              </a:solidFill>
              <a:latin typeface="Times New Roman" panose="02020603050405020304" pitchFamily="18" charset="0"/>
              <a:cs typeface="Times New Roman" panose="02020603050405020304" pitchFamily="18" charset="0"/>
            </a:endParaRPr>
          </a:p>
          <a:p>
            <a:pPr marL="285750" indent="-285750">
              <a:buFontTx/>
              <a:buChar char="-"/>
            </a:pPr>
            <a:r>
              <a:rPr lang="ru-RU" sz="1600" b="1" smtClean="0">
                <a:solidFill>
                  <a:schemeClr val="accent3">
                    <a:lumMod val="75000"/>
                  </a:schemeClr>
                </a:solidFill>
                <a:latin typeface="Times New Roman" panose="02020603050405020304" pitchFamily="18" charset="0"/>
                <a:cs typeface="Times New Roman" panose="02020603050405020304" pitchFamily="18" charset="0"/>
              </a:rPr>
              <a:t>образцы </a:t>
            </a:r>
            <a:r>
              <a:rPr lang="ru-RU" sz="1600" b="1">
                <a:solidFill>
                  <a:schemeClr val="accent3">
                    <a:lumMod val="75000"/>
                  </a:schemeClr>
                </a:solidFill>
                <a:latin typeface="Times New Roman" panose="02020603050405020304" pitchFamily="18" charset="0"/>
                <a:cs typeface="Times New Roman" panose="02020603050405020304" pitchFamily="18" charset="0"/>
              </a:rPr>
              <a:t>(модели) изготавливаемых изделий либо их эскизы</a:t>
            </a:r>
            <a:r>
              <a:rPr lang="ru-RU" sz="1600" b="1" smtClean="0">
                <a:solidFill>
                  <a:schemeClr val="accent3">
                    <a:lumMod val="75000"/>
                  </a:schemeClr>
                </a:solidFill>
                <a:latin typeface="Times New Roman" panose="02020603050405020304" pitchFamily="18" charset="0"/>
                <a:cs typeface="Times New Roman" panose="02020603050405020304" pitchFamily="18" charset="0"/>
              </a:rPr>
              <a:t>.</a:t>
            </a:r>
          </a:p>
          <a:p>
            <a:pPr marL="285750" indent="-285750">
              <a:buFontTx/>
              <a:buChar char="-"/>
            </a:pPr>
            <a:endParaRPr lang="ru-RU" sz="1600" b="1">
              <a:solidFill>
                <a:schemeClr val="accent3">
                  <a:lumMod val="75000"/>
                </a:schemeClr>
              </a:solidFill>
              <a:latin typeface="Times New Roman" panose="02020603050405020304" pitchFamily="18" charset="0"/>
              <a:cs typeface="Times New Roman" panose="02020603050405020304" pitchFamily="18" charset="0"/>
            </a:endParaRPr>
          </a:p>
          <a:p>
            <a:r>
              <a:rPr lang="ru-RU" sz="1600" b="1">
                <a:solidFill>
                  <a:schemeClr val="accent3">
                    <a:lumMod val="75000"/>
                  </a:schemeClr>
                </a:solidFill>
                <a:latin typeface="Times New Roman" panose="02020603050405020304" pitchFamily="18" charset="0"/>
                <a:cs typeface="Times New Roman" panose="02020603050405020304" pitchFamily="18" charset="0"/>
              </a:rPr>
              <a:t>Исполнитель обязан иметь книгу отзывов и предложений, которая предоставляется потребителю по его требованию.</a:t>
            </a:r>
          </a:p>
          <a:p>
            <a:pPr marL="285750" indent="-285750">
              <a:buFontTx/>
              <a:buChar char="-"/>
            </a:pPr>
            <a:endParaRPr lang="ru-RU" sz="1600" b="1">
              <a:solidFill>
                <a:schemeClr val="accent3">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8717633"/>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Прямоугольник 3"/>
          <p:cNvSpPr/>
          <p:nvPr/>
        </p:nvSpPr>
        <p:spPr>
          <a:xfrm>
            <a:off x="346459" y="1126391"/>
            <a:ext cx="11651810" cy="492442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endParaRPr lang="ru-RU" sz="800" b="1" smtClean="0">
              <a:solidFill>
                <a:schemeClr val="accent3"/>
              </a:solidFill>
            </a:endParaRPr>
          </a:p>
          <a:p>
            <a:pPr algn="ctr"/>
            <a:r>
              <a:rPr lang="ru-RU" b="1" u="sng">
                <a:solidFill>
                  <a:schemeClr val="accent1">
                    <a:lumMod val="75000"/>
                  </a:schemeClr>
                </a:solidFill>
                <a:latin typeface="Times New Roman" panose="02020603050405020304" pitchFamily="18" charset="0"/>
                <a:cs typeface="Times New Roman" panose="02020603050405020304" pitchFamily="18" charset="0"/>
              </a:rPr>
              <a:t>Постановление действует </a:t>
            </a:r>
            <a:r>
              <a:rPr lang="ru-RU" b="1" u="sng" smtClean="0">
                <a:solidFill>
                  <a:schemeClr val="accent1">
                    <a:lumMod val="75000"/>
                  </a:schemeClr>
                </a:solidFill>
                <a:latin typeface="Times New Roman" panose="02020603050405020304" pitchFamily="18" charset="0"/>
                <a:cs typeface="Times New Roman" panose="02020603050405020304" pitchFamily="18" charset="0"/>
              </a:rPr>
              <a:t>по </a:t>
            </a:r>
            <a:r>
              <a:rPr lang="ru-RU" b="1" u="sng">
                <a:solidFill>
                  <a:schemeClr val="accent1">
                    <a:lumMod val="75000"/>
                  </a:schemeClr>
                </a:solidFill>
                <a:latin typeface="Times New Roman" panose="02020603050405020304" pitchFamily="18" charset="0"/>
                <a:cs typeface="Times New Roman" panose="02020603050405020304" pitchFamily="18" charset="0"/>
              </a:rPr>
              <a:t>31 декабря 2026 г.</a:t>
            </a:r>
          </a:p>
          <a:p>
            <a:endParaRPr lang="ru-RU" b="1" smtClean="0">
              <a:solidFill>
                <a:schemeClr val="accent3"/>
              </a:solidFill>
              <a:latin typeface="Times New Roman" panose="02020603050405020304" pitchFamily="18" charset="0"/>
              <a:cs typeface="Times New Roman" panose="02020603050405020304" pitchFamily="18" charset="0"/>
            </a:endParaRPr>
          </a:p>
          <a:p>
            <a:r>
              <a:rPr lang="ru-RU" b="1">
                <a:solidFill>
                  <a:schemeClr val="accent3"/>
                </a:solidFill>
                <a:latin typeface="Times New Roman" panose="02020603050405020304" pitchFamily="18" charset="0"/>
                <a:cs typeface="Times New Roman" panose="02020603050405020304" pitchFamily="18" charset="0"/>
              </a:rPr>
              <a:t>Закреплено, что туроператор обязан довести до сведения потребителя информацию:</a:t>
            </a:r>
          </a:p>
          <a:p>
            <a:r>
              <a:rPr lang="ru-RU" b="1">
                <a:solidFill>
                  <a:schemeClr val="accent3"/>
                </a:solidFill>
                <a:latin typeface="Times New Roman" panose="02020603050405020304" pitchFamily="18" charset="0"/>
                <a:cs typeface="Times New Roman" panose="02020603050405020304" pitchFamily="18" charset="0"/>
              </a:rPr>
              <a:t>- о номере туроператора в едином федеральном реестре туроператоров;</a:t>
            </a:r>
          </a:p>
          <a:p>
            <a:r>
              <a:rPr lang="ru-RU" b="1">
                <a:solidFill>
                  <a:schemeClr val="accent3"/>
                </a:solidFill>
                <a:latin typeface="Times New Roman" panose="02020603050405020304" pitchFamily="18" charset="0"/>
                <a:cs typeface="Times New Roman" panose="02020603050405020304" pitchFamily="18" charset="0"/>
              </a:rPr>
              <a:t>- о размере финансового обеспечения ответственности туроператора, номере, дате и сроке действия каждого договора страхования гражданской ответственности за неисполнение туроператором обязательств по договору о реализации туристского продукта и (или) номере, дате и сроке действия каждой банковской гарантии исполнения обязательств по договору о реализации туристского продукта, наименовании, адресе, месте нахождения организаций, предоставивших финансовое обеспечение ответственности туроператора;</a:t>
            </a:r>
          </a:p>
          <a:p>
            <a:r>
              <a:rPr lang="ru-RU" b="1">
                <a:solidFill>
                  <a:schemeClr val="accent3"/>
                </a:solidFill>
                <a:latin typeface="Times New Roman" panose="02020603050405020304" pitchFamily="18" charset="0"/>
                <a:cs typeface="Times New Roman" panose="02020603050405020304" pitchFamily="18" charset="0"/>
              </a:rPr>
              <a:t>- о членстве туроператора в объединении туроператоров в сфере выездного туризма (в случае осуществления деятельности в сфере выездного туризма).</a:t>
            </a:r>
          </a:p>
          <a:p>
            <a:endParaRPr lang="ru-RU" b="1">
              <a:solidFill>
                <a:schemeClr val="accent3"/>
              </a:solidFill>
              <a:latin typeface="Times New Roman" panose="02020603050405020304" pitchFamily="18" charset="0"/>
              <a:cs typeface="Times New Roman" panose="02020603050405020304" pitchFamily="18" charset="0"/>
            </a:endParaRPr>
          </a:p>
          <a:p>
            <a:r>
              <a:rPr lang="ru-RU" b="1">
                <a:solidFill>
                  <a:schemeClr val="accent3"/>
                </a:solidFill>
                <a:latin typeface="Times New Roman" panose="02020603050405020304" pitchFamily="18" charset="0"/>
                <a:cs typeface="Times New Roman" panose="02020603050405020304" pitchFamily="18" charset="0"/>
              </a:rPr>
              <a:t>Предусматривается возможность заключения договора о реализации туристского продукта в форме электронного документа</a:t>
            </a:r>
            <a:r>
              <a:rPr lang="ru-RU" b="1" smtClean="0">
                <a:solidFill>
                  <a:schemeClr val="accent3"/>
                </a:solidFill>
                <a:latin typeface="Times New Roman" panose="02020603050405020304" pitchFamily="18" charset="0"/>
                <a:cs typeface="Times New Roman" panose="02020603050405020304" pitchFamily="18" charset="0"/>
              </a:rPr>
              <a:t>.</a:t>
            </a:r>
          </a:p>
          <a:p>
            <a:endParaRPr lang="ru-RU" b="1">
              <a:solidFill>
                <a:schemeClr val="accent3"/>
              </a:solidFill>
              <a:latin typeface="Times New Roman" panose="02020603050405020304" pitchFamily="18" charset="0"/>
              <a:cs typeface="Times New Roman" panose="02020603050405020304" pitchFamily="18" charset="0"/>
            </a:endParaRPr>
          </a:p>
          <a:p>
            <a:r>
              <a:rPr lang="ru-RU" b="1">
                <a:solidFill>
                  <a:schemeClr val="accent3"/>
                </a:solidFill>
                <a:latin typeface="Times New Roman" panose="02020603050405020304" pitchFamily="18" charset="0"/>
                <a:cs typeface="Times New Roman" panose="02020603050405020304" pitchFamily="18" charset="0"/>
              </a:rPr>
              <a:t>Исполнитель обязан иметь книгу отзывов и предложений, которая предоставляется потребителю по требованию</a:t>
            </a:r>
            <a:r>
              <a:rPr lang="ru-RU" b="1" smtClean="0">
                <a:solidFill>
                  <a:schemeClr val="accent3"/>
                </a:solidFill>
                <a:latin typeface="Times New Roman" panose="02020603050405020304" pitchFamily="18" charset="0"/>
                <a:cs typeface="Times New Roman" panose="02020603050405020304" pitchFamily="18" charset="0"/>
              </a:rPr>
              <a:t>.</a:t>
            </a:r>
            <a:endParaRPr lang="ru-RU" b="1">
              <a:solidFill>
                <a:schemeClr val="accent3"/>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25780" y="480060"/>
            <a:ext cx="11293169" cy="646331"/>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u="sng">
                <a:solidFill>
                  <a:schemeClr val="accent4">
                    <a:lumMod val="75000"/>
                  </a:schemeClr>
                </a:solidFill>
                <a:latin typeface="Times New Roman" panose="02020603050405020304" pitchFamily="18" charset="0"/>
                <a:cs typeface="Times New Roman" panose="02020603050405020304" pitchFamily="18" charset="0"/>
              </a:rPr>
              <a:t>Постановление Правительства РФ от 18.11.2020 № 1852</a:t>
            </a:r>
            <a:br>
              <a:rPr lang="ru-RU" b="1" u="sng">
                <a:solidFill>
                  <a:schemeClr val="accent4">
                    <a:lumMod val="75000"/>
                  </a:schemeClr>
                </a:solidFill>
                <a:latin typeface="Times New Roman" panose="02020603050405020304" pitchFamily="18" charset="0"/>
                <a:cs typeface="Times New Roman" panose="02020603050405020304" pitchFamily="18" charset="0"/>
              </a:rPr>
            </a:br>
            <a:r>
              <a:rPr lang="ru-RU" b="1" u="sng">
                <a:solidFill>
                  <a:schemeClr val="accent4">
                    <a:lumMod val="75000"/>
                  </a:schemeClr>
                </a:solidFill>
                <a:latin typeface="Times New Roman" panose="02020603050405020304" pitchFamily="18" charset="0"/>
                <a:cs typeface="Times New Roman" panose="02020603050405020304" pitchFamily="18" charset="0"/>
              </a:rPr>
              <a:t>"Об утверждении Правил оказания услуг по реализации туристского продукта"</a:t>
            </a:r>
          </a:p>
        </p:txBody>
      </p:sp>
    </p:spTree>
    <p:extLst>
      <p:ext uri="{BB962C8B-B14F-4D97-AF65-F5344CB8AC3E}">
        <p14:creationId xmlns:p14="http://schemas.microsoft.com/office/powerpoint/2010/main" val="1016027406"/>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560070" y="468630"/>
            <a:ext cx="11418570" cy="92333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smtClean="0">
                <a:solidFill>
                  <a:schemeClr val="accent2">
                    <a:lumMod val="75000"/>
                  </a:schemeClr>
                </a:solidFill>
              </a:rPr>
              <a:t>Приказом </a:t>
            </a:r>
            <a:r>
              <a:rPr lang="ru-RU" b="1">
                <a:solidFill>
                  <a:schemeClr val="accent2">
                    <a:lumMod val="75000"/>
                  </a:schemeClr>
                </a:solidFill>
              </a:rPr>
              <a:t>Ростуризма от 27.11.2020 </a:t>
            </a:r>
            <a:r>
              <a:rPr lang="ru-RU" b="1" smtClean="0">
                <a:solidFill>
                  <a:schemeClr val="accent2">
                    <a:lumMod val="75000"/>
                  </a:schemeClr>
                </a:solidFill>
              </a:rPr>
              <a:t>№ 448-Пр-20 утверждены типовые формы </a:t>
            </a:r>
            <a:r>
              <a:rPr lang="ru-RU" b="1">
                <a:solidFill>
                  <a:schemeClr val="accent2">
                    <a:lumMod val="75000"/>
                  </a:schemeClr>
                </a:solidFill>
              </a:rPr>
              <a:t>договора о реализации туристского продукта, заключаемого между туроператором и туристом и (или) иным заказчиком, и договора о реализации туристского продукта, заключаемого между турагентом и туристом и (или) иным заказчиком</a:t>
            </a:r>
          </a:p>
        </p:txBody>
      </p:sp>
      <p:pic>
        <p:nvPicPr>
          <p:cNvPr id="4" name="Рисунок 3"/>
          <p:cNvPicPr>
            <a:picLocks noChangeAspect="1"/>
          </p:cNvPicPr>
          <p:nvPr/>
        </p:nvPicPr>
        <p:blipFill>
          <a:blip r:embed="rId2"/>
          <a:srcRect l="7598" t="13170" r="30314" b="3996"/>
          <a:stretch>
            <a:fillRect/>
          </a:stretch>
        </p:blipFill>
        <p:spPr>
          <a:xfrm>
            <a:off x="2623185" y="1508691"/>
            <a:ext cx="6869430" cy="5155179"/>
          </a:xfrm>
          <a:prstGeom prst="rect">
            <a:avLst/>
          </a:prstGeom>
        </p:spPr>
      </p:pic>
    </p:spTree>
    <p:extLst>
      <p:ext uri="{BB962C8B-B14F-4D97-AF65-F5344CB8AC3E}">
        <p14:creationId xmlns:p14="http://schemas.microsoft.com/office/powerpoint/2010/main" val="4265395137"/>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4294967295"/>
          </p:nvPr>
        </p:nvSpPr>
        <p:spPr>
          <a:xfrm>
            <a:off x="156411" y="1175502"/>
            <a:ext cx="11769725" cy="5488188"/>
          </a:xfrm>
        </p:spPr>
        <p:txBody>
          <a:bodyPr>
            <a:normAutofit fontScale="77500" lnSpcReduction="20000"/>
            <a:scene3d>
              <a:camera prst="orthographicFront"/>
              <a:lightRig rig="harsh" dir="t"/>
            </a:scene3d>
            <a:sp3d extrusionH="57150" prstMaterial="matte">
              <a:bevelT w="63500" h="12700" prst="angle"/>
              <a:contourClr>
                <a:schemeClr val="bg1">
                  <a:lumMod val="65000"/>
                </a:schemeClr>
              </a:contourClr>
            </a:sp3d>
          </a:bodyPr>
          <a:lstStyle/>
          <a:p>
            <a:pPr marL="0" lvl="0" indent="0">
              <a:lnSpc>
                <a:spcPct val="100000"/>
              </a:lnSpc>
              <a:spcBef>
                <a:spcPct val="0"/>
              </a:spcBef>
              <a:spcAft>
                <a:spcPct val="0"/>
              </a:spcAft>
              <a:buClrTx/>
              <a:buSzTx/>
              <a:buNone/>
            </a:pPr>
            <a:endParaRPr lang="ru-RU" sz="2100" b="1" smtClean="0">
              <a:solidFill>
                <a:schemeClr val="accent3"/>
              </a:solidFill>
              <a:latin typeface="Times New Roman" panose="02020603050405020304" pitchFamily="18" charset="0"/>
              <a:cs typeface="Times New Roman" panose="02020603050405020304" pitchFamily="18" charset="0"/>
            </a:endParaRP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Предоставление </a:t>
            </a:r>
            <a:r>
              <a:rPr lang="ru-RU" sz="2100" b="1">
                <a:solidFill>
                  <a:schemeClr val="accent3"/>
                </a:solidFill>
                <a:latin typeface="Times New Roman" panose="02020603050405020304" pitchFamily="18" charset="0"/>
                <a:cs typeface="Times New Roman" panose="02020603050405020304" pitchFamily="18" charset="0"/>
              </a:rPr>
              <a:t>гостиничных услуг допускается только при наличии свидетельства о присвоении гостинице определенной категории, предусмотренной положением о классификации гостиниц.</a:t>
            </a:r>
          </a:p>
          <a:p>
            <a:pPr marL="0" lvl="0" indent="0">
              <a:lnSpc>
                <a:spcPct val="100000"/>
              </a:lnSpc>
              <a:spcBef>
                <a:spcPct val="0"/>
              </a:spcBef>
              <a:spcAft>
                <a:spcPct val="0"/>
              </a:spcAft>
              <a:buClrTx/>
              <a:buSzTx/>
              <a:buNone/>
            </a:pPr>
            <a:endParaRPr lang="ru-RU" sz="2100" b="1" smtClean="0">
              <a:solidFill>
                <a:schemeClr val="accent3"/>
              </a:solidFill>
              <a:latin typeface="Times New Roman" panose="02020603050405020304" pitchFamily="18" charset="0"/>
              <a:cs typeface="Times New Roman" panose="02020603050405020304" pitchFamily="18" charset="0"/>
            </a:endParaRP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До </a:t>
            </a:r>
            <a:r>
              <a:rPr lang="ru-RU" sz="2100" b="1">
                <a:solidFill>
                  <a:schemeClr val="accent3"/>
                </a:solidFill>
                <a:latin typeface="Times New Roman" panose="02020603050405020304" pitchFamily="18" charset="0"/>
                <a:cs typeface="Times New Roman" panose="02020603050405020304" pitchFamily="18" charset="0"/>
              </a:rPr>
              <a:t>сведения потребителя должны быть доведены в числе прочего:</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сведения </a:t>
            </a:r>
            <a:r>
              <a:rPr lang="ru-RU" sz="2100" b="1">
                <a:solidFill>
                  <a:schemeClr val="accent3"/>
                </a:solidFill>
                <a:latin typeface="Times New Roman" panose="02020603050405020304" pitchFamily="18" charset="0"/>
                <a:cs typeface="Times New Roman" panose="02020603050405020304" pitchFamily="18" charset="0"/>
              </a:rPr>
              <a:t>об исполнителе, в том числе номер его контактного телефона;</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сведения </a:t>
            </a:r>
            <a:r>
              <a:rPr lang="ru-RU" sz="2100" b="1">
                <a:solidFill>
                  <a:schemeClr val="accent3"/>
                </a:solidFill>
                <a:latin typeface="Times New Roman" panose="02020603050405020304" pitchFamily="18" charset="0"/>
                <a:cs typeface="Times New Roman" panose="02020603050405020304" pitchFamily="18" charset="0"/>
              </a:rPr>
              <a:t>о присвоенной гостинице категории, о реквизитах (номере и дате выдачи) свидетельства о присвоении гостинице </a:t>
            </a:r>
            <a:r>
              <a:rPr lang="ru-RU" sz="2100" b="1" smtClean="0">
                <a:solidFill>
                  <a:schemeClr val="accent3"/>
                </a:solidFill>
                <a:latin typeface="Times New Roman" panose="02020603050405020304" pitchFamily="18" charset="0"/>
                <a:cs typeface="Times New Roman" panose="02020603050405020304" pitchFamily="18" charset="0"/>
              </a:rPr>
              <a:t>определенной </a:t>
            </a:r>
            <a:r>
              <a:rPr lang="ru-RU" sz="2100" b="1">
                <a:solidFill>
                  <a:schemeClr val="accent3"/>
                </a:solidFill>
                <a:latin typeface="Times New Roman" panose="02020603050405020304" pitchFamily="18" charset="0"/>
                <a:cs typeface="Times New Roman" panose="02020603050405020304" pitchFamily="18" charset="0"/>
              </a:rPr>
              <a:t>категории и о выдавшей его аккредитованной организации, а также о приостановлении действия свидетельства о присвоении гостинице определенной категории;</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перечень </a:t>
            </a:r>
            <a:r>
              <a:rPr lang="ru-RU" sz="2100" b="1">
                <a:solidFill>
                  <a:schemeClr val="accent3"/>
                </a:solidFill>
                <a:latin typeface="Times New Roman" panose="02020603050405020304" pitchFamily="18" charset="0"/>
                <a:cs typeface="Times New Roman" panose="02020603050405020304" pitchFamily="18" charset="0"/>
              </a:rPr>
              <a:t>услуг, входящих в цену номера (места в номере);</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сведения </a:t>
            </a:r>
            <a:r>
              <a:rPr lang="ru-RU" sz="2100" b="1">
                <a:solidFill>
                  <a:schemeClr val="accent3"/>
                </a:solidFill>
                <a:latin typeface="Times New Roman" panose="02020603050405020304" pitchFamily="18" charset="0"/>
                <a:cs typeface="Times New Roman" panose="02020603050405020304" pitchFamily="18" charset="0"/>
              </a:rPr>
              <a:t>о форме и порядке оплаты гостиничных услуг;</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перечень </a:t>
            </a:r>
            <a:r>
              <a:rPr lang="ru-RU" sz="2100" b="1">
                <a:solidFill>
                  <a:schemeClr val="accent3"/>
                </a:solidFill>
                <a:latin typeface="Times New Roman" panose="02020603050405020304" pitchFamily="18" charset="0"/>
                <a:cs typeface="Times New Roman" panose="02020603050405020304" pitchFamily="18" charset="0"/>
              </a:rPr>
              <a:t>и цена иных платных услуг, оказываемых за отдельную плату, условия их приобретения и оплаты;</a:t>
            </a: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 сведения </a:t>
            </a:r>
            <a:r>
              <a:rPr lang="ru-RU" sz="2100" b="1">
                <a:solidFill>
                  <a:schemeClr val="accent3"/>
                </a:solidFill>
                <a:latin typeface="Times New Roman" panose="02020603050405020304" pitchFamily="18" charset="0"/>
                <a:cs typeface="Times New Roman" panose="02020603050405020304" pitchFamily="18" charset="0"/>
              </a:rPr>
              <a:t>о времени заезда и времени выезда из гостиницы.</a:t>
            </a:r>
          </a:p>
          <a:p>
            <a:pPr marL="0" lvl="0" indent="0">
              <a:lnSpc>
                <a:spcPct val="100000"/>
              </a:lnSpc>
              <a:spcBef>
                <a:spcPct val="0"/>
              </a:spcBef>
              <a:spcAft>
                <a:spcPct val="0"/>
              </a:spcAft>
              <a:buClrTx/>
              <a:buSzTx/>
              <a:buNone/>
            </a:pPr>
            <a:endParaRPr lang="ru-RU" sz="2100" b="1" smtClean="0">
              <a:solidFill>
                <a:schemeClr val="accent3"/>
              </a:solidFill>
              <a:latin typeface="Times New Roman" panose="02020603050405020304" pitchFamily="18" charset="0"/>
              <a:cs typeface="Times New Roman" panose="02020603050405020304" pitchFamily="18" charset="0"/>
            </a:endParaRP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Гостиничные </a:t>
            </a:r>
            <a:r>
              <a:rPr lang="ru-RU" sz="2100" b="1">
                <a:solidFill>
                  <a:schemeClr val="accent3"/>
                </a:solidFill>
                <a:latin typeface="Times New Roman" panose="02020603050405020304" pitchFamily="18" charset="0"/>
                <a:cs typeface="Times New Roman" panose="02020603050405020304" pitchFamily="18" charset="0"/>
              </a:rPr>
              <a:t>услуги предоставляются исполнителем на основании договора, заключаемого в письменной форме. Письменная форма договора считается соблюденной в случае составления одного документа (в том числе электронного), подписанного 2 сторонами, или подтверждения исполнителем заявки, направленной заказчиком (потребителем) исполнителю, а также в случае совершения заказчиком (потребителем) действий, направленных на получение услуг (в том числе уплата заказчиком (потребителем) соответствующей суммы исполнителю). Кроме того, договор считается заключенным с момента получения заказчиком (потребителем) подтверждения бронирования.</a:t>
            </a:r>
          </a:p>
          <a:p>
            <a:pPr marL="0" lvl="0" indent="0">
              <a:lnSpc>
                <a:spcPct val="100000"/>
              </a:lnSpc>
              <a:spcBef>
                <a:spcPct val="0"/>
              </a:spcBef>
              <a:spcAft>
                <a:spcPct val="0"/>
              </a:spcAft>
              <a:buClrTx/>
              <a:buSzTx/>
              <a:buNone/>
            </a:pPr>
            <a:endParaRPr lang="ru-RU" sz="2100" b="1" smtClean="0">
              <a:solidFill>
                <a:schemeClr val="accent3"/>
              </a:solidFill>
              <a:latin typeface="Times New Roman" panose="02020603050405020304" pitchFamily="18" charset="0"/>
              <a:cs typeface="Times New Roman" panose="02020603050405020304" pitchFamily="18" charset="0"/>
            </a:endParaRPr>
          </a:p>
          <a:p>
            <a:pPr marL="0" lvl="0" indent="0">
              <a:lnSpc>
                <a:spcPct val="100000"/>
              </a:lnSpc>
              <a:spcBef>
                <a:spcPct val="0"/>
              </a:spcBef>
              <a:spcAft>
                <a:spcPct val="0"/>
              </a:spcAft>
              <a:buClrTx/>
              <a:buSzTx/>
              <a:buNone/>
            </a:pPr>
            <a:r>
              <a:rPr lang="ru-RU" sz="2100" b="1" smtClean="0">
                <a:solidFill>
                  <a:schemeClr val="accent3"/>
                </a:solidFill>
                <a:latin typeface="Times New Roman" panose="02020603050405020304" pitchFamily="18" charset="0"/>
                <a:cs typeface="Times New Roman" panose="02020603050405020304" pitchFamily="18" charset="0"/>
              </a:rPr>
              <a:t>Также </a:t>
            </a:r>
            <a:r>
              <a:rPr lang="ru-RU" sz="2100" b="1">
                <a:solidFill>
                  <a:schemeClr val="accent3"/>
                </a:solidFill>
                <a:latin typeface="Times New Roman" panose="02020603050405020304" pitchFamily="18" charset="0"/>
                <a:cs typeface="Times New Roman" panose="02020603050405020304" pitchFamily="18" charset="0"/>
              </a:rPr>
              <a:t>регламентируются: порядок бронирования гостиницы; порядок заселения, в том числе особенности заселения несовершеннолетних граждан; условия предоставления гостиничных услуг; ответственность исполнителя и заказчика (потребителя).</a:t>
            </a:r>
          </a:p>
          <a:p>
            <a:pPr marL="0" lvl="0" indent="0">
              <a:lnSpc>
                <a:spcPct val="100000"/>
              </a:lnSpc>
              <a:spcBef>
                <a:spcPct val="0"/>
              </a:spcBef>
              <a:spcAft>
                <a:spcPct val="0"/>
              </a:spcAft>
              <a:buClrTx/>
              <a:buSzTx/>
              <a:buNone/>
            </a:pPr>
            <a:endParaRPr lang="ru-RU" sz="2100" b="1" smtClean="0">
              <a:solidFill>
                <a:schemeClr val="accent3"/>
              </a:solidFill>
              <a:latin typeface="Times New Roman" panose="02020603050405020304" pitchFamily="18" charset="0"/>
              <a:cs typeface="Times New Roman" panose="02020603050405020304" pitchFamily="18" charset="0"/>
            </a:endParaRPr>
          </a:p>
          <a:p>
            <a:pPr marL="0" lvl="0" indent="0">
              <a:lnSpc>
                <a:spcPct val="100000"/>
              </a:lnSpc>
              <a:spcBef>
                <a:spcPct val="0"/>
              </a:spcBef>
              <a:spcAft>
                <a:spcPct val="0"/>
              </a:spcAft>
              <a:buClrTx/>
              <a:buSzTx/>
              <a:buNone/>
            </a:pPr>
            <a:endParaRPr lang="ru-RU" sz="2100" b="1">
              <a:solidFill>
                <a:schemeClr val="accent3"/>
              </a:solidFill>
              <a:latin typeface="Times New Roman" panose="02020603050405020304" pitchFamily="18" charset="0"/>
              <a:cs typeface="Times New Roman" panose="02020603050405020304" pitchFamily="18" charset="0"/>
            </a:endParaRPr>
          </a:p>
          <a:p>
            <a:endParaRPr lang="ru-RU" b="1">
              <a:solidFill>
                <a:schemeClr val="accent3"/>
              </a:solidFill>
            </a:endParaRPr>
          </a:p>
        </p:txBody>
      </p:sp>
      <p:sp>
        <p:nvSpPr>
          <p:cNvPr id="4" name="Прямоугольник 3"/>
          <p:cNvSpPr/>
          <p:nvPr/>
        </p:nvSpPr>
        <p:spPr>
          <a:xfrm>
            <a:off x="1116531" y="222404"/>
            <a:ext cx="10246711" cy="1323439"/>
          </a:xfrm>
          <a:prstGeom prst="rect">
            <a:avLst/>
          </a:prstGeom>
        </p:spPr>
        <p:txBody>
          <a:bodyPr wrap="square">
            <a:spAutoFit/>
          </a:bodyPr>
          <a:lstStyle/>
          <a:p>
            <a:pPr lvl="0" algn="ctr"/>
            <a:r>
              <a:rPr lang="ru-RU" b="1" u="sng">
                <a:solidFill>
                  <a:schemeClr val="accent4">
                    <a:lumMod val="75000"/>
                  </a:schemeClr>
                </a:solidFill>
                <a:latin typeface="Times New Roman" panose="02020603050405020304" pitchFamily="18" charset="0"/>
                <a:cs typeface="Times New Roman" panose="02020603050405020304" pitchFamily="18" charset="0"/>
              </a:rPr>
              <a:t>Постановление Правительства РФ от 18.11.2020 </a:t>
            </a:r>
            <a:r>
              <a:rPr lang="ru-RU" b="1" u="sng" smtClean="0">
                <a:solidFill>
                  <a:schemeClr val="accent4">
                    <a:lumMod val="75000"/>
                  </a:schemeClr>
                </a:solidFill>
                <a:latin typeface="Times New Roman" panose="02020603050405020304" pitchFamily="18" charset="0"/>
                <a:cs typeface="Times New Roman" panose="02020603050405020304" pitchFamily="18" charset="0"/>
              </a:rPr>
              <a:t>№ </a:t>
            </a:r>
            <a:r>
              <a:rPr lang="ru-RU" b="1" u="sng">
                <a:solidFill>
                  <a:schemeClr val="accent4">
                    <a:lumMod val="75000"/>
                  </a:schemeClr>
                </a:solidFill>
                <a:latin typeface="Times New Roman" panose="02020603050405020304" pitchFamily="18" charset="0"/>
                <a:cs typeface="Times New Roman" panose="02020603050405020304" pitchFamily="18" charset="0"/>
              </a:rPr>
              <a:t>1853</a:t>
            </a:r>
            <a:br>
              <a:rPr lang="ru-RU" b="1" u="sng">
                <a:solidFill>
                  <a:schemeClr val="accent4">
                    <a:lumMod val="75000"/>
                  </a:schemeClr>
                </a:solidFill>
                <a:latin typeface="Times New Roman" panose="02020603050405020304" pitchFamily="18" charset="0"/>
                <a:cs typeface="Times New Roman" panose="02020603050405020304" pitchFamily="18" charset="0"/>
              </a:rPr>
            </a:br>
            <a:r>
              <a:rPr lang="ru-RU" b="1" u="sng" smtClean="0">
                <a:solidFill>
                  <a:schemeClr val="accent4">
                    <a:lumMod val="75000"/>
                  </a:schemeClr>
                </a:solidFill>
                <a:latin typeface="Times New Roman" panose="02020603050405020304" pitchFamily="18" charset="0"/>
                <a:cs typeface="Times New Roman" panose="02020603050405020304" pitchFamily="18" charset="0"/>
              </a:rPr>
              <a:t>«Об </a:t>
            </a:r>
            <a:r>
              <a:rPr lang="ru-RU" b="1" u="sng">
                <a:solidFill>
                  <a:schemeClr val="accent4">
                    <a:lumMod val="75000"/>
                  </a:schemeClr>
                </a:solidFill>
                <a:latin typeface="Times New Roman" panose="02020603050405020304" pitchFamily="18" charset="0"/>
                <a:cs typeface="Times New Roman" panose="02020603050405020304" pitchFamily="18" charset="0"/>
              </a:rPr>
              <a:t>утверждении Правил предоставления гостиничных услуг в Российской </a:t>
            </a:r>
            <a:r>
              <a:rPr lang="ru-RU" b="1" u="sng" smtClean="0">
                <a:solidFill>
                  <a:schemeClr val="accent4">
                    <a:lumMod val="75000"/>
                  </a:schemeClr>
                </a:solidFill>
                <a:latin typeface="Times New Roman" panose="02020603050405020304" pitchFamily="18" charset="0"/>
                <a:cs typeface="Times New Roman" panose="02020603050405020304" pitchFamily="18" charset="0"/>
              </a:rPr>
              <a:t>Федерации»</a:t>
            </a:r>
          </a:p>
          <a:p>
            <a:pPr lvl="0" algn="ctr"/>
            <a:endParaRPr lang="ru-RU" sz="800" b="1">
              <a:solidFill>
                <a:prstClr val="black"/>
              </a:solidFill>
              <a:latin typeface="Times New Roman" panose="02020603050405020304" pitchFamily="18" charset="0"/>
              <a:cs typeface="Times New Roman" panose="02020603050405020304" pitchFamily="18" charset="0"/>
            </a:endParaRPr>
          </a:p>
          <a:p>
            <a:pPr algn="ctr"/>
            <a:r>
              <a:rPr lang="ru-RU" b="1" u="sng">
                <a:solidFill>
                  <a:schemeClr val="accent1">
                    <a:lumMod val="75000"/>
                  </a:schemeClr>
                </a:solidFill>
                <a:latin typeface="Times New Roman" panose="02020603050405020304" pitchFamily="18" charset="0"/>
                <a:cs typeface="Times New Roman" panose="02020603050405020304" pitchFamily="18" charset="0"/>
              </a:rPr>
              <a:t>Постановление действует </a:t>
            </a:r>
            <a:r>
              <a:rPr lang="ru-RU" b="1" u="sng" smtClean="0">
                <a:solidFill>
                  <a:schemeClr val="accent1">
                    <a:lumMod val="75000"/>
                  </a:schemeClr>
                </a:solidFill>
                <a:latin typeface="Times New Roman" panose="02020603050405020304" pitchFamily="18" charset="0"/>
                <a:cs typeface="Times New Roman" panose="02020603050405020304" pitchFamily="18" charset="0"/>
              </a:rPr>
              <a:t>по </a:t>
            </a:r>
            <a:r>
              <a:rPr lang="ru-RU" b="1" u="sng">
                <a:solidFill>
                  <a:schemeClr val="accent1">
                    <a:lumMod val="75000"/>
                  </a:schemeClr>
                </a:solidFill>
                <a:latin typeface="Times New Roman" panose="02020603050405020304" pitchFamily="18" charset="0"/>
                <a:cs typeface="Times New Roman" panose="02020603050405020304" pitchFamily="18" charset="0"/>
              </a:rPr>
              <a:t>31 декабря 2026 г.</a:t>
            </a:r>
          </a:p>
          <a:p>
            <a:pPr lvl="0" algn="ctr"/>
            <a:endParaRPr lang="ru-RU">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184071"/>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82880" y="262890"/>
            <a:ext cx="11795760" cy="258532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a:solidFill>
                  <a:schemeClr val="accent3">
                    <a:lumMod val="75000"/>
                  </a:schemeClr>
                </a:solidFill>
                <a:latin typeface="Times New Roman" panose="02020603050405020304" pitchFamily="18" charset="0"/>
                <a:cs typeface="Times New Roman" panose="02020603050405020304" pitchFamily="18" charset="0"/>
              </a:rPr>
              <a:t>Заселение в гостиницу несовершеннолетних граждан, не достигших 14-летнего возраста, осуществляется на основании документов, удостоверяющих личность находящихся вместе с ними родителей (усыновителей, опекунов), сопровождающего лица (лиц), при условии предоставления таким сопровождающим лицом (лицами) согласия законных представителей (одного из них), а также свидетельств о рождении этих несовершеннолетних.</a:t>
            </a:r>
          </a:p>
          <a:p>
            <a:endParaRPr lang="ru-RU" b="1" smtClean="0">
              <a:solidFill>
                <a:schemeClr val="accent3">
                  <a:lumMod val="75000"/>
                </a:schemeClr>
              </a:solidFill>
              <a:latin typeface="Times New Roman" panose="02020603050405020304" pitchFamily="18" charset="0"/>
              <a:cs typeface="Times New Roman" panose="02020603050405020304" pitchFamily="18" charset="0"/>
            </a:endParaRPr>
          </a:p>
          <a:p>
            <a:r>
              <a:rPr lang="ru-RU" b="1" smtClean="0">
                <a:solidFill>
                  <a:schemeClr val="accent3">
                    <a:lumMod val="75000"/>
                  </a:schemeClr>
                </a:solidFill>
                <a:latin typeface="Times New Roman" panose="02020603050405020304" pitchFamily="18" charset="0"/>
                <a:cs typeface="Times New Roman" panose="02020603050405020304" pitchFamily="18" charset="0"/>
              </a:rPr>
              <a:t>Заселение </a:t>
            </a:r>
            <a:r>
              <a:rPr lang="ru-RU" b="1">
                <a:solidFill>
                  <a:schemeClr val="accent3">
                    <a:lumMod val="75000"/>
                  </a:schemeClr>
                </a:solidFill>
                <a:latin typeface="Times New Roman" panose="02020603050405020304" pitchFamily="18" charset="0"/>
                <a:cs typeface="Times New Roman" panose="02020603050405020304" pitchFamily="18" charset="0"/>
              </a:rPr>
              <a:t>в гостиницу несовершеннолетних граждан, достигших 14-летнего возраста, в отсутствие нахождения рядом с ними законных представителей осуществляется на основании документов, удостоверяющих личность этих несовершеннолетних, при условии предоставления согласия законных представителей (одного из них).</a:t>
            </a:r>
          </a:p>
        </p:txBody>
      </p:sp>
      <p:sp>
        <p:nvSpPr>
          <p:cNvPr id="3" name="TextBox 2"/>
          <p:cNvSpPr txBox="1"/>
          <p:nvPr/>
        </p:nvSpPr>
        <p:spPr>
          <a:xfrm>
            <a:off x="182880" y="3234690"/>
            <a:ext cx="11795760" cy="2831544"/>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b="1">
                <a:solidFill>
                  <a:schemeClr val="accent5">
                    <a:lumMod val="75000"/>
                  </a:schemeClr>
                </a:solidFill>
                <a:latin typeface="Times New Roman" panose="02020603050405020304" pitchFamily="18" charset="0"/>
                <a:cs typeface="Times New Roman" panose="02020603050405020304" pitchFamily="18" charset="0"/>
              </a:rPr>
              <a:t>С 1 января 2021 года все гостиницы несут административную ответственность за отсутствие свидетельства о присвоении гостинице определенной </a:t>
            </a:r>
            <a:r>
              <a:rPr lang="ru-RU" b="1" smtClean="0">
                <a:solidFill>
                  <a:schemeClr val="accent5">
                    <a:lumMod val="75000"/>
                  </a:schemeClr>
                </a:solidFill>
                <a:latin typeface="Times New Roman" panose="02020603050405020304" pitchFamily="18" charset="0"/>
                <a:cs typeface="Times New Roman" panose="02020603050405020304" pitchFamily="18" charset="0"/>
              </a:rPr>
              <a:t>категории.</a:t>
            </a:r>
          </a:p>
          <a:p>
            <a:endParaRPr lang="ru-RU" sz="800" b="1">
              <a:solidFill>
                <a:schemeClr val="accent5">
                  <a:lumMod val="75000"/>
                </a:schemeClr>
              </a:solidFill>
              <a:latin typeface="Times New Roman" panose="02020603050405020304" pitchFamily="18" charset="0"/>
              <a:cs typeface="Times New Roman" panose="02020603050405020304" pitchFamily="18" charset="0"/>
            </a:endParaRPr>
          </a:p>
          <a:p>
            <a:r>
              <a:rPr lang="ru-RU" b="1">
                <a:solidFill>
                  <a:schemeClr val="accent5">
                    <a:lumMod val="75000"/>
                  </a:schemeClr>
                </a:solidFill>
                <a:latin typeface="Times New Roman" panose="02020603050405020304" pitchFamily="18" charset="0"/>
                <a:cs typeface="Times New Roman" panose="02020603050405020304" pitchFamily="18" charset="0"/>
              </a:rPr>
              <a:t>Одновременно вводится запрет на предоставление гостиничных услуг без свидетельства о присвоении гостинице определенной категории, установленной положением о классификации гостиниц, а также использование в рекламе, названии гостиницы и деятельности, связанной с использованием гостиницы, категории, не соответствующей категории, указанной в таком свидетельстве</a:t>
            </a:r>
            <a:r>
              <a:rPr lang="ru-RU" b="1" smtClean="0">
                <a:solidFill>
                  <a:schemeClr val="accent5">
                    <a:lumMod val="75000"/>
                  </a:schemeClr>
                </a:solidFill>
                <a:latin typeface="Times New Roman" panose="02020603050405020304" pitchFamily="18" charset="0"/>
                <a:cs typeface="Times New Roman" panose="02020603050405020304" pitchFamily="18" charset="0"/>
              </a:rPr>
              <a:t>.</a:t>
            </a:r>
          </a:p>
          <a:p>
            <a:endParaRPr lang="ru-RU" sz="800" b="1">
              <a:solidFill>
                <a:schemeClr val="accent5">
                  <a:lumMod val="75000"/>
                </a:schemeClr>
              </a:solidFill>
              <a:latin typeface="Times New Roman" panose="02020603050405020304" pitchFamily="18" charset="0"/>
              <a:cs typeface="Times New Roman" panose="02020603050405020304" pitchFamily="18" charset="0"/>
            </a:endParaRPr>
          </a:p>
          <a:p>
            <a:r>
              <a:rPr lang="ru-RU" b="1">
                <a:solidFill>
                  <a:schemeClr val="accent2">
                    <a:lumMod val="75000"/>
                  </a:schemeClr>
                </a:solidFill>
                <a:latin typeface="Times New Roman" panose="02020603050405020304" pitchFamily="18" charset="0"/>
                <a:cs typeface="Times New Roman" panose="02020603050405020304" pitchFamily="18" charset="0"/>
              </a:rPr>
              <a:t>Внимание!</a:t>
            </a:r>
            <a:r>
              <a:rPr lang="ru-RU" b="1">
                <a:solidFill>
                  <a:schemeClr val="accent5">
                    <a:lumMod val="75000"/>
                  </a:schemeClr>
                </a:solidFill>
                <a:latin typeface="Times New Roman" panose="02020603050405020304" pitchFamily="18" charset="0"/>
                <a:cs typeface="Times New Roman" panose="02020603050405020304" pitchFamily="18" charset="0"/>
              </a:rPr>
              <a:t> Запрет на предоставление гостиничных услуг без свидетельства о присвоении гостинице определенной категории не применяется до 1 января 2022 года в отношении гостиниц с номерным фондом 15 и менее гостиничных номеров.</a:t>
            </a:r>
          </a:p>
        </p:txBody>
      </p:sp>
    </p:spTree>
    <p:extLst>
      <p:ext uri="{BB962C8B-B14F-4D97-AF65-F5344CB8AC3E}">
        <p14:creationId xmlns:p14="http://schemas.microsoft.com/office/powerpoint/2010/main" val="403462984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4294967295"/>
          </p:nvPr>
        </p:nvSpPr>
        <p:spPr>
          <a:xfrm>
            <a:off x="742383" y="1854100"/>
            <a:ext cx="10826750" cy="4229100"/>
          </a:xfrm>
        </p:spPr>
        <p:txBody>
          <a:bodyPr>
            <a:normAutofit/>
          </a:bodyPr>
          <a:lstStyle/>
          <a:p>
            <a:pPr algn="just"/>
            <a:r>
              <a:rPr lang="ru-RU" sz="1700">
                <a:solidFill>
                  <a:schemeClr val="accent1"/>
                </a:solidFill>
              </a:rPr>
              <a:t>Постановление Правительства РФ от 20.07.2020 </a:t>
            </a:r>
            <a:r>
              <a:rPr lang="ru-RU" sz="1700" smtClean="0">
                <a:solidFill>
                  <a:schemeClr val="accent1"/>
                </a:solidFill>
              </a:rPr>
              <a:t>№ </a:t>
            </a:r>
            <a:r>
              <a:rPr lang="ru-RU" sz="1700">
                <a:solidFill>
                  <a:schemeClr val="accent1"/>
                </a:solidFill>
              </a:rPr>
              <a:t>1073</a:t>
            </a:r>
          </a:p>
          <a:p>
            <a:pPr algn="just"/>
            <a:r>
              <a:rPr lang="ru-RU" sz="1700"/>
              <a:t>"Об утверждении Положения об особенностях на 2020 и 2021 годы исполнения и расторжения договора о реализации </a:t>
            </a:r>
            <a:r>
              <a:rPr lang="ru-RU" sz="1700">
                <a:solidFill>
                  <a:schemeClr val="accent1"/>
                </a:solidFill>
              </a:rPr>
              <a:t>туристского продукта</a:t>
            </a:r>
            <a:r>
              <a:rPr lang="ru-RU" sz="1700"/>
              <a:t>, заключенного по 31 марта 2020 года включительно, туроператором, осуществляющим деятельность в сфере внутреннего туризма, и (или) въездного туризма, и (или) выездного туризма, либо турагентом, реализующим туристский продукт, сформированный таким туроператором, включая основания, порядок, сроки и условия возврата туристам и (или) иным заказчикам туристского продукта уплаченных ими за туристский продукт денежных сумм или предоставления в иные сроки равнозначного туристского продукта, в том числе при наличии обстоятельств, указанных в части третьей статьи 14 Федерального закона "Об основах туристской деятельности в Российской </a:t>
            </a:r>
            <a:r>
              <a:rPr lang="ru-RU" sz="1700" smtClean="0"/>
              <a:t>Федерации»</a:t>
            </a:r>
            <a:endParaRPr lang="ru-RU" sz="1700"/>
          </a:p>
          <a:p>
            <a:pPr algn="just"/>
            <a:r>
              <a:rPr lang="ru-RU" sz="1700">
                <a:solidFill>
                  <a:schemeClr val="accent1"/>
                </a:solidFill>
              </a:rPr>
              <a:t>Постановление Правительства РФ от 06.07.2020 </a:t>
            </a:r>
            <a:r>
              <a:rPr lang="ru-RU" sz="1700" smtClean="0">
                <a:solidFill>
                  <a:schemeClr val="accent1"/>
                </a:solidFill>
              </a:rPr>
              <a:t>№ 991 (ред</a:t>
            </a:r>
            <a:r>
              <a:rPr lang="ru-RU" sz="1700">
                <a:solidFill>
                  <a:schemeClr val="accent1"/>
                </a:solidFill>
              </a:rPr>
              <a:t>. от 31.08.2020)</a:t>
            </a:r>
          </a:p>
          <a:p>
            <a:pPr algn="just"/>
            <a:r>
              <a:rPr lang="ru-RU" sz="1700"/>
              <a:t>"Об утверждении Положения об особенностях исполнения договора </a:t>
            </a:r>
            <a:r>
              <a:rPr lang="ru-RU" sz="1700">
                <a:solidFill>
                  <a:schemeClr val="accent1"/>
                </a:solidFill>
              </a:rPr>
              <a:t>воздушной перевозки </a:t>
            </a:r>
            <a:r>
              <a:rPr lang="ru-RU" sz="1700"/>
              <a:t>пассажира, в том числе о праве перевозчика в одностороннем порядке изменить условия такого договора или отказаться от его исполнения, а также о порядке и сроках возврата уплаченной за воздушную перевозку провозной платы при угрозе возникновения и (или) возникновении отдельных чрезвычайных ситуаций, введении режима повышенной готовности или чрезвычайной ситуации на всей территории Российской Федерации либо на ее части"</a:t>
            </a:r>
          </a:p>
          <a:p>
            <a:endParaRPr lang="ru-RU"/>
          </a:p>
        </p:txBody>
      </p:sp>
      <p:sp>
        <p:nvSpPr>
          <p:cNvPr id="4" name="Прямоугольник 3"/>
          <p:cNvSpPr/>
          <p:nvPr/>
        </p:nvSpPr>
        <p:spPr>
          <a:xfrm>
            <a:off x="742383" y="70412"/>
            <a:ext cx="10900373" cy="1661993"/>
          </a:xfrm>
          <a:prstGeom prst="rect">
            <a:avLst/>
          </a:prstGeom>
        </p:spPr>
        <p:txBody>
          <a:bodyPr wrap="square">
            <a:spAutoFit/>
          </a:bodyPr>
          <a:lstStyle/>
          <a:p>
            <a:pPr algn="just"/>
            <a:r>
              <a:rPr lang="ru-RU" sz="1700">
                <a:solidFill>
                  <a:schemeClr val="accent1"/>
                </a:solidFill>
              </a:rPr>
              <a:t>Постановление Правительства РФ от 03.04.2020 </a:t>
            </a:r>
            <a:r>
              <a:rPr lang="ru-RU" sz="1700" smtClean="0">
                <a:solidFill>
                  <a:schemeClr val="accent1"/>
                </a:solidFill>
              </a:rPr>
              <a:t>№ 442 (ред</a:t>
            </a:r>
            <a:r>
              <a:rPr lang="ru-RU" sz="1700">
                <a:solidFill>
                  <a:schemeClr val="accent1"/>
                </a:solidFill>
              </a:rPr>
              <a:t>. от 10.08.2020)</a:t>
            </a:r>
          </a:p>
          <a:p>
            <a:pPr algn="just"/>
            <a:r>
              <a:rPr lang="ru-RU" sz="1700"/>
              <a:t>"Об утверждении Положения об особенностях отмены, замены либо переноса проводимого организацией исполнительских искусств или музеем </a:t>
            </a:r>
            <a:r>
              <a:rPr lang="ru-RU" sz="1700">
                <a:solidFill>
                  <a:schemeClr val="accent1"/>
                </a:solidFill>
              </a:rPr>
              <a:t>зрелищного мероприятия</a:t>
            </a:r>
            <a:r>
              <a:rPr lang="ru-RU" sz="1700"/>
              <a:t>, в том числе в части порядка и сроков возмещения стоимости билетов, абонементов и экскурсионных путевок на такие мероприятия, при угрозе возникновения и (или) возникновении отдельных чрезвычайных ситуаций, введении режима повышенной готовности или чрезвычайной ситуации на всей территории Российской Федерации либо на ее части"</a:t>
            </a:r>
          </a:p>
        </p:txBody>
      </p:sp>
    </p:spTree>
    <p:extLst>
      <p:ext uri="{BB962C8B-B14F-4D97-AF65-F5344CB8AC3E}">
        <p14:creationId xmlns:p14="http://schemas.microsoft.com/office/powerpoint/2010/main" val="3091738598"/>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Заголовок 3"/>
          <p:cNvSpPr>
            <a:spLocks noGrp="1"/>
          </p:cNvSpPr>
          <p:nvPr>
            <p:ph type="title"/>
          </p:nvPr>
        </p:nvSpPr>
        <p:spPr>
          <a:xfrm>
            <a:off x="1097279" y="304841"/>
            <a:ext cx="10058400" cy="1450757"/>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a:noFill/>
          </a:ln>
        </p:spPr>
        <p:style>
          <a:lnRef idx="0">
            <a:scrgbClr r="0" g="0" b="0"/>
          </a:lnRef>
          <a:fillRef idx="0">
            <a:scrgbClr r="0" g="0" b="0"/>
          </a:fillRef>
          <a:effectRef idx="0">
            <a:scrgbClr r="0" g="0" b="0"/>
          </a:effectRef>
          <a:fontRef idx="minor">
            <a:schemeClr val="lt1"/>
          </a:fontRef>
        </p:style>
        <p:txBody>
          <a:bodyPr rtlCol="0" anchor="ctr">
            <a:normAutofit/>
          </a:bodyPr>
          <a:lstStyle/>
          <a:p>
            <a:pPr algn="ctr"/>
            <a:r>
              <a:rPr lang="ru-RU" sz="2400" b="1" smtClean="0">
                <a:ln w="6600">
                  <a:solidFill>
                    <a:schemeClr val="accent2"/>
                  </a:solidFill>
                  <a:prstDash val="solid"/>
                </a:ln>
                <a:solidFill>
                  <a:srgbClr val="FFFFFF"/>
                </a:solidFill>
                <a:effectLst>
                  <a:outerShdw dist="38100" dir="2700000" algn="tl" rotWithShape="0">
                    <a:schemeClr val="accent2"/>
                  </a:outerShdw>
                </a:effectLst>
                <a:latin typeface="Sylfaen" panose="010a0502050306030303" pitchFamily="18" charset="0"/>
              </a:rPr>
              <a:t>Динамика обращений граждан </a:t>
            </a:r>
          </a:p>
          <a:p>
            <a:pPr algn="ctr"/>
            <a:r>
              <a:rPr lang="ru-RU" sz="2400" b="1" smtClean="0">
                <a:ln w="6600">
                  <a:solidFill>
                    <a:schemeClr val="accent2"/>
                  </a:solidFill>
                  <a:prstDash val="solid"/>
                </a:ln>
                <a:solidFill>
                  <a:srgbClr val="FFFFFF"/>
                </a:solidFill>
                <a:effectLst>
                  <a:outerShdw dist="38100" dir="2700000" algn="tl" rotWithShape="0">
                    <a:schemeClr val="accent2"/>
                  </a:outerShdw>
                </a:effectLst>
                <a:latin typeface="Sylfaen" panose="010a0502050306030303" pitchFamily="18" charset="0"/>
              </a:rPr>
              <a:t>по вопросам защиты прав потребителей</a:t>
            </a:r>
            <a:endParaRPr lang="ru-RU" sz="2400" b="1">
              <a:ln w="6600">
                <a:solidFill>
                  <a:schemeClr val="accent2"/>
                </a:solidFill>
                <a:prstDash val="solid"/>
              </a:ln>
              <a:solidFill>
                <a:srgbClr val="FFFFFF"/>
              </a:solidFill>
              <a:effectLst>
                <a:outerShdw dist="38100" dir="2700000" algn="tl" rotWithShape="0">
                  <a:schemeClr val="accent2"/>
                </a:outerShdw>
              </a:effectLst>
              <a:latin typeface="Sylfaen" panose="010a0502050306030303" pitchFamily="18" charset="0"/>
            </a:endParaRPr>
          </a:p>
        </p:txBody>
      </p:sp>
      <p:graphicFrame>
        <p:nvGraphicFramePr>
          <p:cNvPr id="5" name="Объект 7"/>
          <p:cNvGraphicFramePr>
            <a:graphicFrameLocks noGrp="1"/>
          </p:cNvGraphicFramePr>
          <p:nvPr>
            <p:ph idx="1"/>
            <p:extLst>
              <p:ext uri="{D42A27DB-BD31-4B8C-83A1-F6EECF244321}">
                <p14:modId xmlns:p14="http://schemas.microsoft.com/office/powerpoint/2010/main" val="1183190402"/>
              </p:ext>
            </p:extLst>
          </p:nvPr>
        </p:nvGraphicFramePr>
        <p:xfrm>
          <a:off x="1096962" y="1846263"/>
          <a:ext cx="10058717" cy="4022725"/>
        </p:xfrm>
        <a:graphic>
          <a:graphicData uri="http://schemas.openxmlformats.org/drawingml/2006/chart">
            <c:chart xmlns:c="http://schemas.openxmlformats.org/drawingml/2006/chart" r:id="rId2"/>
          </a:graphicData>
        </a:graphic>
      </p:graphicFrame>
      <p:pic>
        <p:nvPicPr>
          <p:cNvPr id="7" name="Рисунок 6"/>
          <p:cNvPicPr>
            <a:picLocks noChangeAspect="1"/>
          </p:cNvPicPr>
          <p:nvPr/>
        </p:nvPicPr>
        <p:blipFill>
          <a:blip r:embed="rId3"/>
          <a:stretch>
            <a:fillRect/>
          </a:stretch>
        </p:blipFill>
        <p:spPr>
          <a:xfrm>
            <a:off x="8150994" y="2396089"/>
            <a:ext cx="3745831" cy="21070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41131217"/>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4294967295"/>
          </p:nvPr>
        </p:nvSpPr>
        <p:spPr>
          <a:xfrm>
            <a:off x="766813" y="643105"/>
            <a:ext cx="10058400" cy="4022725"/>
          </a:xfrm>
        </p:spPr>
        <p:txBody>
          <a:bodyPr/>
          <a:lstStyle/>
          <a:p>
            <a:r>
              <a:rPr lang="ru-RU">
                <a:solidFill>
                  <a:schemeClr val="accent1"/>
                </a:solidFill>
              </a:rPr>
              <a:t>Постановление Правительства РФ от 20.07.2020 </a:t>
            </a:r>
            <a:r>
              <a:rPr lang="ru-RU" smtClean="0">
                <a:solidFill>
                  <a:schemeClr val="accent1"/>
                </a:solidFill>
              </a:rPr>
              <a:t>№ </a:t>
            </a:r>
            <a:r>
              <a:rPr lang="ru-RU">
                <a:solidFill>
                  <a:schemeClr val="accent1"/>
                </a:solidFill>
              </a:rPr>
              <a:t>1078</a:t>
            </a:r>
          </a:p>
          <a:p>
            <a:r>
              <a:rPr lang="ru-RU"/>
              <a:t>"Об утверждении Положения об особенностях отмены либо переноса бронирования места </a:t>
            </a:r>
            <a:r>
              <a:rPr lang="ru-RU">
                <a:solidFill>
                  <a:srgbClr val="FF0000"/>
                </a:solidFill>
              </a:rPr>
              <a:t>в гостинице </a:t>
            </a:r>
            <a:r>
              <a:rPr lang="ru-RU"/>
              <a:t>или ином средстве размещения в отношении оснований, порядка, сроков и условий такого переноса и (или) возврата заказчикам (потребителям) денежных сумм, уплаченных ими при бронировании, на 2020 и 2021 годы"</a:t>
            </a:r>
          </a:p>
          <a:p>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364" y="2654467"/>
            <a:ext cx="8046720" cy="2011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315687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l="1" t="4253" r="457" b="3756"/>
          <a:stretch>
            <a:fillRect/>
          </a:stretch>
        </p:blipFill>
        <p:spPr>
          <a:xfrm>
            <a:off x="0" y="-1"/>
            <a:ext cx="12183698" cy="6333423"/>
          </a:xfrm>
          <a:prstGeom prst="rect">
            <a:avLst/>
          </a:prstGeom>
        </p:spPr>
      </p:pic>
      <p:sp>
        <p:nvSpPr>
          <p:cNvPr id="3" name="Стрелка вправо 2"/>
          <p:cNvSpPr/>
          <p:nvPr/>
        </p:nvSpPr>
        <p:spPr>
          <a:xfrm>
            <a:off x="895150" y="1934678"/>
            <a:ext cx="2136808" cy="336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878530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t="4197" r="579" b="3714"/>
          <a:stretch>
            <a:fillRect/>
          </a:stretch>
        </p:blipFill>
        <p:spPr>
          <a:xfrm>
            <a:off x="0" y="0"/>
            <a:ext cx="12192000" cy="6323799"/>
          </a:xfrm>
          <a:prstGeom prst="rect">
            <a:avLst/>
          </a:prstGeom>
        </p:spPr>
      </p:pic>
    </p:spTree>
    <p:extLst>
      <p:ext uri="{BB962C8B-B14F-4D97-AF65-F5344CB8AC3E}">
        <p14:creationId xmlns:p14="http://schemas.microsoft.com/office/powerpoint/2010/main" val="26608804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t="4154" r="832" b="3187"/>
          <a:stretch>
            <a:fillRect/>
          </a:stretch>
        </p:blipFill>
        <p:spPr>
          <a:xfrm>
            <a:off x="0" y="0"/>
            <a:ext cx="12192000" cy="6343048"/>
          </a:xfrm>
          <a:prstGeom prst="rect">
            <a:avLst/>
          </a:prstGeom>
        </p:spPr>
      </p:pic>
    </p:spTree>
    <p:extLst>
      <p:ext uri="{BB962C8B-B14F-4D97-AF65-F5344CB8AC3E}">
        <p14:creationId xmlns:p14="http://schemas.microsoft.com/office/powerpoint/2010/main" val="83600267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t="4648" r="821" b="4236"/>
          <a:stretch>
            <a:fillRect/>
          </a:stretch>
        </p:blipFill>
        <p:spPr>
          <a:xfrm>
            <a:off x="0" y="0"/>
            <a:ext cx="12192000" cy="6358071"/>
          </a:xfrm>
          <a:prstGeom prst="rect">
            <a:avLst/>
          </a:prstGeom>
        </p:spPr>
      </p:pic>
    </p:spTree>
    <p:extLst>
      <p:ext uri="{BB962C8B-B14F-4D97-AF65-F5344CB8AC3E}">
        <p14:creationId xmlns:p14="http://schemas.microsoft.com/office/powerpoint/2010/main" val="20810161"/>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15503" y="117693"/>
            <a:ext cx="11762072" cy="5847755"/>
          </a:xfrm>
          <a:prstGeom prst="rect">
            <a:avLst/>
          </a:prstGeom>
          <a:noFill/>
        </p:spPr>
        <p:txBody>
          <a:bodyPr wrap="square" rtlCol="0">
            <a:spAutoFit/>
          </a:bodyPr>
          <a:lstStyle/>
          <a:p>
            <a:r>
              <a:rPr lang="ru-RU" u="sng" smtClean="0">
                <a:solidFill>
                  <a:srgbClr val="FF0000"/>
                </a:solidFill>
                <a:latin typeface="Times New Roman" panose="02020603050405020304" pitchFamily="18" charset="0"/>
                <a:cs typeface="Times New Roman" panose="02020603050405020304" pitchFamily="18" charset="0"/>
              </a:rPr>
              <a:t>Что </a:t>
            </a:r>
            <a:r>
              <a:rPr lang="ru-RU" u="sng">
                <a:solidFill>
                  <a:srgbClr val="FF0000"/>
                </a:solidFill>
                <a:latin typeface="Times New Roman" panose="02020603050405020304" pitchFamily="18" charset="0"/>
                <a:cs typeface="Times New Roman" panose="02020603050405020304" pitchFamily="18" charset="0"/>
              </a:rPr>
              <a:t>делать потребителю, если цена на ценнике не соответствует цене на кассе</a:t>
            </a:r>
          </a:p>
          <a:p>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Всем знакома ситуация, когда на полке в магазине указана одна цена товара, а на кассе этот товар пробивают по другой цене, которая чаще всего выше указанной на ценнике.</a:t>
            </a:r>
          </a:p>
          <a:p>
            <a:endParaRPr lang="ru-RU" sz="800">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Роспотребнадзор напоминает, что в такой ситуации потребитель имеет право требовать продать товар по той цене, которая указана на ценнике. Законодательством предусмотрено, что продавец обязан своевременно в наглядной и доступной форме довести до сведения потребителя необходимую и достоверную информацию о товаре (в том числе, о его цене), обеспечивающую возможность его правильного выбора. Обычно продавцы объясняют, что не успели поменять ценник, так как у них много работы.</a:t>
            </a:r>
          </a:p>
          <a:p>
            <a:endParaRPr lang="ru-RU" sz="800">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Право потребителя на получение информации установлено статьей 10 Закона </a:t>
            </a:r>
            <a:r>
              <a:rPr lang="ru-RU" smtClean="0">
                <a:latin typeface="Times New Roman" panose="02020603050405020304" pitchFamily="18" charset="0"/>
                <a:cs typeface="Times New Roman" panose="02020603050405020304" pitchFamily="18" charset="0"/>
              </a:rPr>
              <a:t>о защите </a:t>
            </a:r>
            <a:r>
              <a:rPr lang="ru-RU">
                <a:latin typeface="Times New Roman" panose="02020603050405020304" pitchFamily="18" charset="0"/>
                <a:cs typeface="Times New Roman" panose="02020603050405020304" pitchFamily="18" charset="0"/>
              </a:rPr>
              <a:t>прав </a:t>
            </a:r>
            <a:r>
              <a:rPr lang="ru-RU" smtClean="0">
                <a:latin typeface="Times New Roman" panose="02020603050405020304" pitchFamily="18" charset="0"/>
                <a:cs typeface="Times New Roman" panose="02020603050405020304" pitchFamily="18" charset="0"/>
              </a:rPr>
              <a:t>потребителей, </a:t>
            </a:r>
            <a:r>
              <a:rPr lang="ru-RU">
                <a:latin typeface="Times New Roman" panose="02020603050405020304" pitchFamily="18" charset="0"/>
                <a:cs typeface="Times New Roman" panose="02020603050405020304" pitchFamily="18" charset="0"/>
              </a:rPr>
              <a:t>пунктом 3 Правил продажи товаров по договору розничной купли-продажи, утвержденных постановлением Правительства </a:t>
            </a:r>
            <a:r>
              <a:rPr lang="ru-RU" smtClean="0">
                <a:latin typeface="Times New Roman" panose="02020603050405020304" pitchFamily="18" charset="0"/>
                <a:cs typeface="Times New Roman" panose="02020603050405020304" pitchFamily="18" charset="0"/>
              </a:rPr>
              <a:t>РФ от </a:t>
            </a:r>
            <a:r>
              <a:rPr lang="ru-RU">
                <a:latin typeface="Times New Roman" panose="02020603050405020304" pitchFamily="18" charset="0"/>
                <a:cs typeface="Times New Roman" panose="02020603050405020304" pitchFamily="18" charset="0"/>
              </a:rPr>
              <a:t>31.12.2020 № </a:t>
            </a:r>
            <a:r>
              <a:rPr lang="ru-RU" smtClean="0">
                <a:latin typeface="Times New Roman" panose="02020603050405020304" pitchFamily="18" charset="0"/>
                <a:cs typeface="Times New Roman" panose="02020603050405020304" pitchFamily="18" charset="0"/>
              </a:rPr>
              <a:t>2463.</a:t>
            </a:r>
            <a:endParaRPr lang="ru-RU">
              <a:latin typeface="Times New Roman" panose="02020603050405020304" pitchFamily="18" charset="0"/>
              <a:cs typeface="Times New Roman" panose="02020603050405020304" pitchFamily="18" charset="0"/>
            </a:endParaRPr>
          </a:p>
          <a:p>
            <a:endParaRPr lang="ru-RU" sz="800">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При этом цена за вес или единицу реализуемого товара должна быть указана на ценнике. Кроме того, в Гражданском </a:t>
            </a:r>
            <a:r>
              <a:rPr lang="ru-RU" smtClean="0">
                <a:latin typeface="Times New Roman" panose="02020603050405020304" pitchFamily="18" charset="0"/>
                <a:cs typeface="Times New Roman" panose="02020603050405020304" pitchFamily="18" charset="0"/>
              </a:rPr>
              <a:t>кодексе </a:t>
            </a:r>
            <a:r>
              <a:rPr lang="ru-RU">
                <a:latin typeface="Times New Roman" panose="02020603050405020304" pitchFamily="18" charset="0"/>
                <a:cs typeface="Times New Roman" panose="02020603050405020304" pitchFamily="18" charset="0"/>
              </a:rPr>
              <a:t>Российской Федерации есть понятие оферта, т.е. задокументированное предложение. В магазинах ценник вместе с товаром является именно публичной офертой, и продавец обязан продать покупателю товар по цене, которая в этой оферте указана.</a:t>
            </a:r>
          </a:p>
          <a:p>
            <a:endParaRPr lang="ru-RU" sz="800">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Покупателю, попавшему в такую ситуацию, необходимо обратиться к администратору магазина, сообщить ему о данной ситуации и попросить продать товар по цене, указанной на ценнике. Если </a:t>
            </a:r>
            <a:r>
              <a:rPr lang="ru-RU" smtClean="0">
                <a:latin typeface="Times New Roman" panose="02020603050405020304" pitchFamily="18" charset="0"/>
                <a:cs typeface="Times New Roman" panose="02020603050405020304" pitchFamily="18" charset="0"/>
              </a:rPr>
              <a:t>потребитель уже расплатился </a:t>
            </a:r>
            <a:r>
              <a:rPr lang="ru-RU">
                <a:latin typeface="Times New Roman" panose="02020603050405020304" pitchFamily="18" charset="0"/>
                <a:cs typeface="Times New Roman" panose="02020603050405020304" pitchFamily="18" charset="0"/>
              </a:rPr>
              <a:t>за товар, и только после </a:t>
            </a:r>
            <a:r>
              <a:rPr lang="ru-RU" smtClean="0">
                <a:latin typeface="Times New Roman" panose="02020603050405020304" pitchFamily="18" charset="0"/>
                <a:cs typeface="Times New Roman" panose="02020603050405020304" pitchFamily="18" charset="0"/>
              </a:rPr>
              <a:t>заметил </a:t>
            </a:r>
            <a:r>
              <a:rPr lang="ru-RU">
                <a:latin typeface="Times New Roman" panose="02020603050405020304" pitchFamily="18" charset="0"/>
                <a:cs typeface="Times New Roman" panose="02020603050405020304" pitchFamily="18" charset="0"/>
              </a:rPr>
              <a:t>ошибку, магазин все равно обязан вернуть </a:t>
            </a:r>
            <a:r>
              <a:rPr lang="ru-RU" smtClean="0">
                <a:latin typeface="Times New Roman" panose="02020603050405020304" pitchFamily="18" charset="0"/>
                <a:cs typeface="Times New Roman" panose="02020603050405020304" pitchFamily="18" charset="0"/>
              </a:rPr>
              <a:t>разницу </a:t>
            </a:r>
            <a:r>
              <a:rPr lang="ru-RU">
                <a:latin typeface="Times New Roman" panose="02020603050405020304" pitchFamily="18" charset="0"/>
                <a:cs typeface="Times New Roman" panose="02020603050405020304" pitchFamily="18" charset="0"/>
              </a:rPr>
              <a:t>в цене между чеком и ценником.</a:t>
            </a:r>
          </a:p>
        </p:txBody>
      </p:sp>
    </p:spTree>
    <p:extLst>
      <p:ext uri="{BB962C8B-B14F-4D97-AF65-F5344CB8AC3E}">
        <p14:creationId xmlns:p14="http://schemas.microsoft.com/office/powerpoint/2010/main" val="2737147748"/>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Рисунок 3"/>
          <p:cNvPicPr>
            <a:picLocks noChangeAspect="1"/>
          </p:cNvPicPr>
          <p:nvPr/>
        </p:nvPicPr>
        <p:blipFill>
          <a:blip r:embed="rId2"/>
          <a:stretch>
            <a:fillRect/>
          </a:stretch>
        </p:blipFill>
        <p:spPr>
          <a:xfrm>
            <a:off x="232428" y="1602528"/>
            <a:ext cx="11671863" cy="402850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978" y="-3671"/>
            <a:ext cx="2865422" cy="161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Заголовок 1"/>
          <p:cNvSpPr txBox="1"/>
          <p:nvPr/>
        </p:nvSpPr>
        <p:spPr>
          <a:xfrm>
            <a:off x="2085474" y="276966"/>
            <a:ext cx="9692640" cy="1325562"/>
          </a:xfrm>
          <a:prstGeom prst="rect">
            <a:avLst/>
          </a:prstGeom>
        </p:spPr>
        <p:txBody>
          <a:bodyPr>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b="1" spc="0" smtClean="0">
                <a:solidFill>
                  <a:schemeClr val="accent4"/>
                </a:solidFill>
              </a:rPr>
              <a:t>Дистанционный способ приобретения товаров</a:t>
            </a:r>
            <a:endParaRPr lang="ru-RU" b="1" spc="0">
              <a:solidFill>
                <a:schemeClr val="accent4"/>
              </a:solidFill>
            </a:endParaRPr>
          </a:p>
        </p:txBody>
      </p:sp>
      <p:sp>
        <p:nvSpPr>
          <p:cNvPr id="2" name="TextBox 1"/>
          <p:cNvSpPr txBox="1"/>
          <p:nvPr/>
        </p:nvSpPr>
        <p:spPr>
          <a:xfrm>
            <a:off x="958821" y="5468667"/>
            <a:ext cx="10689097" cy="830997"/>
          </a:xfrm>
          <a:prstGeom prst="rect">
            <a:avLst/>
          </a:prstGeom>
          <a:noFill/>
        </p:spPr>
        <p:txBody>
          <a:bodyPr wrap="square" rtlCol="0">
            <a:spAutoFit/>
          </a:bodyPr>
          <a:lstStyle/>
          <a:p>
            <a:r>
              <a:rPr lang="ru-RU" sz="160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Пункт 21 Правил - </a:t>
            </a:r>
            <a:r>
              <a:rPr lang="ru-RU" sz="160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Продавец доводит до потребителя в порядке, предусмотренном абзацем третьим пункта 19 настоящих Правил, информацию о форме и способах направления претензий. В случае если такая информация продавцом не представлена, потребитель вправе направить претензию в любой форме и любым способом.</a:t>
            </a:r>
          </a:p>
        </p:txBody>
      </p:sp>
    </p:spTree>
    <p:extLst>
      <p:ext uri="{BB962C8B-B14F-4D97-AF65-F5344CB8AC3E}">
        <p14:creationId xmlns:p14="http://schemas.microsoft.com/office/powerpoint/2010/main" val="2964305563"/>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Рисунок 4"/>
          <p:cNvPicPr>
            <a:picLocks noChangeAspect="1"/>
          </p:cNvPicPr>
          <p:nvPr/>
        </p:nvPicPr>
        <p:blipFill>
          <a:blip r:embed="rId2"/>
          <a:srcRect t="4318" r="1424" b="3666"/>
          <a:stretch>
            <a:fillRect/>
          </a:stretch>
        </p:blipFill>
        <p:spPr>
          <a:xfrm>
            <a:off x="2" y="0"/>
            <a:ext cx="12191998" cy="6343048"/>
          </a:xfrm>
          <a:prstGeom prst="rect">
            <a:avLst/>
          </a:prstGeom>
        </p:spPr>
      </p:pic>
    </p:spTree>
    <p:extLst>
      <p:ext uri="{BB962C8B-B14F-4D97-AF65-F5344CB8AC3E}">
        <p14:creationId xmlns:p14="http://schemas.microsoft.com/office/powerpoint/2010/main" val="302416765"/>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4294967295"/>
          </p:nvPr>
        </p:nvSpPr>
        <p:spPr>
          <a:xfrm>
            <a:off x="299102" y="419397"/>
            <a:ext cx="10434415" cy="5656663"/>
          </a:xfrm>
          <a:solidFill>
            <a:schemeClr val="accent3">
              <a:lumMod val="20000"/>
              <a:lumOff val="80000"/>
            </a:schemeClr>
          </a:solidFill>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ru-RU" b="1">
                <a:solidFill>
                  <a:schemeClr val="accent3"/>
                </a:solidFill>
                <a:latin typeface="Times New Roman" panose="02020603050405020304" pitchFamily="18" charset="0"/>
                <a:cs typeface="Times New Roman" panose="02020603050405020304" pitchFamily="18" charset="0"/>
              </a:rPr>
              <a:t>«Приобретение товаров и услуг посредством сети Интернет</a:t>
            </a:r>
            <a:r>
              <a:rPr lang="ru-RU" b="1" smtClean="0">
                <a:solidFill>
                  <a:schemeClr val="accent3"/>
                </a:solidFill>
                <a:latin typeface="Times New Roman" panose="02020603050405020304" pitchFamily="18" charset="0"/>
                <a:cs typeface="Times New Roman" panose="02020603050405020304" pitchFamily="18" charset="0"/>
              </a:rPr>
              <a:t>»</a:t>
            </a:r>
          </a:p>
          <a:p>
            <a:pPr marL="0" indent="0" algn="ctr">
              <a:buNone/>
            </a:pPr>
            <a:endParaRPr lang="ru-RU" sz="800" b="1">
              <a:solidFill>
                <a:schemeClr val="accent3"/>
              </a:solidFill>
              <a:latin typeface="Times New Roman" panose="02020603050405020304" pitchFamily="18" charset="0"/>
              <a:cs typeface="Times New Roman" panose="02020603050405020304" pitchFamily="18" charset="0"/>
            </a:endParaRPr>
          </a:p>
          <a:p>
            <a:pPr marL="0" indent="0" algn="just">
              <a:buNone/>
            </a:pPr>
            <a:r>
              <a:rPr lang="ru-RU" b="1" smtClean="0">
                <a:solidFill>
                  <a:schemeClr val="accent3"/>
                </a:solidFill>
                <a:latin typeface="Times New Roman" panose="02020603050405020304" pitchFamily="18" charset="0"/>
                <a:cs typeface="Times New Roman" panose="02020603050405020304" pitchFamily="18" charset="0"/>
              </a:rPr>
              <a:t>Обычно </a:t>
            </a:r>
            <a:r>
              <a:rPr lang="ru-RU" b="1">
                <a:solidFill>
                  <a:schemeClr val="accent3"/>
                </a:solidFill>
                <a:latin typeface="Times New Roman" panose="02020603050405020304" pitchFamily="18" charset="0"/>
                <a:cs typeface="Times New Roman" panose="02020603050405020304" pitchFamily="18" charset="0"/>
              </a:rPr>
              <a:t>схема мошенничества выглядит так: </a:t>
            </a:r>
            <a:endParaRPr lang="ru-RU" b="1" smtClean="0">
              <a:solidFill>
                <a:schemeClr val="accent3"/>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Создаётся </a:t>
            </a:r>
            <a:r>
              <a:rPr lang="ru-RU" b="1">
                <a:solidFill>
                  <a:schemeClr val="accent3"/>
                </a:solidFill>
                <a:latin typeface="Times New Roman" panose="02020603050405020304" pitchFamily="18" charset="0"/>
                <a:cs typeface="Times New Roman" panose="02020603050405020304" pitchFamily="18" charset="0"/>
              </a:rPr>
              <a:t>сайт-одностраничник, на котором выкладываются товары одного визуального признака. </a:t>
            </a:r>
            <a:endParaRPr lang="ru-RU" b="1" smtClean="0">
              <a:solidFill>
                <a:schemeClr val="accent3"/>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Цена </a:t>
            </a:r>
            <a:r>
              <a:rPr lang="ru-RU" b="1">
                <a:solidFill>
                  <a:schemeClr val="accent3"/>
                </a:solidFill>
                <a:latin typeface="Times New Roman" panose="02020603050405020304" pitchFamily="18" charset="0"/>
                <a:cs typeface="Times New Roman" panose="02020603050405020304" pitchFamily="18" charset="0"/>
              </a:rPr>
              <a:t>на </a:t>
            </a:r>
            <a:r>
              <a:rPr lang="ru-RU" b="1" smtClean="0">
                <a:solidFill>
                  <a:schemeClr val="accent3"/>
                </a:solidFill>
                <a:latin typeface="Times New Roman" panose="02020603050405020304" pitchFamily="18" charset="0"/>
                <a:cs typeface="Times New Roman" panose="02020603050405020304" pitchFamily="18" charset="0"/>
              </a:rPr>
              <a:t>товар </a:t>
            </a:r>
            <a:r>
              <a:rPr lang="ru-RU" b="1">
                <a:solidFill>
                  <a:schemeClr val="accent3"/>
                </a:solidFill>
                <a:latin typeface="Times New Roman" panose="02020603050405020304" pitchFamily="18" charset="0"/>
                <a:cs typeface="Times New Roman" panose="02020603050405020304" pitchFamily="18" charset="0"/>
              </a:rPr>
              <a:t>обычно весьма привлекательная, ниже </a:t>
            </a:r>
            <a:r>
              <a:rPr lang="ru-RU" b="1" smtClean="0">
                <a:solidFill>
                  <a:schemeClr val="accent3"/>
                </a:solidFill>
                <a:latin typeface="Times New Roman" panose="02020603050405020304" pitchFamily="18" charset="0"/>
                <a:cs typeface="Times New Roman" panose="02020603050405020304" pitchFamily="18" charset="0"/>
              </a:rPr>
              <a:t>среднерыночной.</a:t>
            </a: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Отсутствуют </a:t>
            </a:r>
            <a:r>
              <a:rPr lang="ru-RU" b="1">
                <a:solidFill>
                  <a:schemeClr val="accent3"/>
                </a:solidFill>
                <a:latin typeface="Times New Roman" panose="02020603050405020304" pitchFamily="18" charset="0"/>
                <a:cs typeface="Times New Roman" panose="02020603050405020304" pitchFamily="18" charset="0"/>
              </a:rPr>
              <a:t>отзывы, минимален интерфейс, указаны скудные контактные данные. </a:t>
            </a:r>
            <a:endParaRPr lang="ru-RU" b="1" smtClean="0">
              <a:solidFill>
                <a:schemeClr val="accent3"/>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Чаще </a:t>
            </a:r>
            <a:r>
              <a:rPr lang="ru-RU" b="1">
                <a:solidFill>
                  <a:schemeClr val="accent3"/>
                </a:solidFill>
                <a:latin typeface="Times New Roman" panose="02020603050405020304" pitchFamily="18" charset="0"/>
                <a:cs typeface="Times New Roman" panose="02020603050405020304" pitchFamily="18" charset="0"/>
              </a:rPr>
              <a:t>всего такие интернет-магазины работают по 100% предоплате. </a:t>
            </a:r>
            <a:endParaRPr lang="ru-RU" b="1" smtClean="0">
              <a:solidFill>
                <a:schemeClr val="accent3"/>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Переписка </a:t>
            </a:r>
            <a:r>
              <a:rPr lang="ru-RU" b="1">
                <a:solidFill>
                  <a:schemeClr val="accent3"/>
                </a:solidFill>
                <a:latin typeface="Times New Roman" panose="02020603050405020304" pitchFamily="18" charset="0"/>
                <a:cs typeface="Times New Roman" panose="02020603050405020304" pitchFamily="18" charset="0"/>
              </a:rPr>
              <a:t>о приобретении товаров ведется с использованием электронных почтовых </a:t>
            </a:r>
            <a:r>
              <a:rPr lang="ru-RU" b="1" smtClean="0">
                <a:solidFill>
                  <a:schemeClr val="accent3"/>
                </a:solidFill>
                <a:latin typeface="Times New Roman" panose="02020603050405020304" pitchFamily="18" charset="0"/>
                <a:cs typeface="Times New Roman" panose="02020603050405020304" pitchFamily="18" charset="0"/>
              </a:rPr>
              <a:t>ящиков.</a:t>
            </a: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По </a:t>
            </a:r>
            <a:r>
              <a:rPr lang="ru-RU" b="1">
                <a:solidFill>
                  <a:schemeClr val="accent3"/>
                </a:solidFill>
                <a:latin typeface="Times New Roman" panose="02020603050405020304" pitchFamily="18" charset="0"/>
                <a:cs typeface="Times New Roman" panose="02020603050405020304" pitchFamily="18" charset="0"/>
              </a:rPr>
              <a:t>договоренности с продавцом деньги перечисляются, как правило, за границу </a:t>
            </a:r>
            <a:r>
              <a:rPr lang="ru-RU" b="1" smtClean="0">
                <a:solidFill>
                  <a:schemeClr val="accent3"/>
                </a:solidFill>
                <a:latin typeface="Times New Roman" panose="02020603050405020304" pitchFamily="18" charset="0"/>
                <a:cs typeface="Times New Roman" panose="02020603050405020304" pitchFamily="18" charset="0"/>
              </a:rPr>
              <a:t>на </a:t>
            </a:r>
            <a:r>
              <a:rPr lang="ru-RU" b="1">
                <a:solidFill>
                  <a:schemeClr val="accent3"/>
                </a:solidFill>
                <a:latin typeface="Times New Roman" panose="02020603050405020304" pitchFamily="18" charset="0"/>
                <a:cs typeface="Times New Roman" panose="02020603050405020304" pitchFamily="18" charset="0"/>
              </a:rPr>
              <a:t>имена различных людей. </a:t>
            </a:r>
            <a:endParaRPr lang="ru-RU" b="1" smtClean="0">
              <a:solidFill>
                <a:schemeClr val="accent3"/>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b="1" smtClean="0">
                <a:solidFill>
                  <a:schemeClr val="accent3"/>
                </a:solidFill>
                <a:latin typeface="Times New Roman" panose="02020603050405020304" pitchFamily="18" charset="0"/>
                <a:cs typeface="Times New Roman" panose="02020603050405020304" pitchFamily="18" charset="0"/>
              </a:rPr>
              <a:t>Конечно </a:t>
            </a:r>
            <a:r>
              <a:rPr lang="ru-RU" b="1">
                <a:solidFill>
                  <a:schemeClr val="accent3"/>
                </a:solidFill>
                <a:latin typeface="Times New Roman" panose="02020603050405020304" pitchFamily="18" charset="0"/>
                <a:cs typeface="Times New Roman" panose="02020603050405020304" pitchFamily="18" charset="0"/>
              </a:rPr>
              <a:t>же, псевдо-продавец после получения денег </a:t>
            </a:r>
            <a:r>
              <a:rPr lang="ru-RU" b="1" smtClean="0">
                <a:solidFill>
                  <a:schemeClr val="accent3"/>
                </a:solidFill>
                <a:latin typeface="Times New Roman" panose="02020603050405020304" pitchFamily="18" charset="0"/>
                <a:cs typeface="Times New Roman" panose="02020603050405020304" pitchFamily="18" charset="0"/>
              </a:rPr>
              <a:t>исчезает…</a:t>
            </a:r>
            <a:endParaRPr lang="ru-RU" b="1">
              <a:solidFill>
                <a:schemeClr val="accent3"/>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ru-RU" b="1">
              <a:solidFill>
                <a:schemeClr val="accent3"/>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0850761" y="2154686"/>
            <a:ext cx="1247235" cy="1959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49668331"/>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783061" y="356737"/>
            <a:ext cx="8675075" cy="523220"/>
          </a:xfrm>
          <a:prstGeom prst="rect">
            <a:avLst/>
          </a:prstGeom>
          <a:noFill/>
        </p:spPr>
        <p:txBody>
          <a:bodyPr wrap="square" rtlCol="0">
            <a:spAutoFit/>
          </a:bodyPr>
          <a:lstStyle/>
          <a:p>
            <a:r>
              <a:rPr lang="ru-RU" sz="2800" b="1" smtClean="0">
                <a:ln w="12700" cmpd="sng">
                  <a:solidFill>
                    <a:schemeClr val="accent4"/>
                  </a:solidFill>
                  <a:prstDash val="solid"/>
                </a:ln>
                <a:solidFill>
                  <a:schemeClr val="accent3">
                    <a:lumMod val="75000"/>
                  </a:schemeClr>
                </a:solidFill>
                <a:latin typeface="Times New Roman" panose="02020603050405020304" pitchFamily="18" charset="0"/>
                <a:cs typeface="Times New Roman" panose="02020603050405020304" pitchFamily="18" charset="0"/>
              </a:rPr>
              <a:t>Рекламные уловки в Интернет при продаже товаров</a:t>
            </a:r>
            <a:endParaRPr lang="ru-RU" sz="2800" b="1">
              <a:ln w="12700" cmpd="sng">
                <a:solidFill>
                  <a:schemeClr val="accent4"/>
                </a:solidFill>
                <a:prstDash val="solid"/>
              </a:ln>
              <a:solidFill>
                <a:schemeClr val="accent3">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532186" y="1195754"/>
            <a:ext cx="9228406" cy="646331"/>
          </a:xfrm>
          <a:prstGeom prst="rect">
            <a:avLst/>
          </a:prstGeom>
          <a:noFill/>
        </p:spPr>
        <p:txBody>
          <a:bodyPr wrap="square" rtlCol="0">
            <a:spAutoFit/>
          </a:bodyPr>
          <a:lstStyle/>
          <a:p>
            <a:pPr algn="just"/>
            <a:r>
              <a:rPr lang="ru-RU" smtClean="0">
                <a:ln w="0"/>
                <a:solidFill>
                  <a:schemeClr val="accent1">
                    <a:lumMod val="50000"/>
                  </a:schemeClr>
                </a:solidFill>
                <a:latin typeface="Times New Roman" panose="02020603050405020304" pitchFamily="18" charset="0"/>
                <a:cs typeface="Times New Roman" panose="02020603050405020304" pitchFamily="18" charset="0"/>
              </a:rPr>
              <a:t>Минимальная цена – «самые низкие цены»,  «дешевле не найдете», «скидка!», «глобальная распродажа»,  и т.д.</a:t>
            </a:r>
            <a:endParaRPr lang="ru-RU">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35570" y="2110154"/>
            <a:ext cx="8595360" cy="923330"/>
          </a:xfrm>
          <a:prstGeom prst="rect">
            <a:avLst/>
          </a:prstGeom>
          <a:noFill/>
        </p:spPr>
        <p:txBody>
          <a:bodyPr wrap="square" rtlCol="0">
            <a:spAutoFit/>
          </a:bodyPr>
          <a:lstStyle/>
          <a:p>
            <a:pPr algn="just"/>
            <a:r>
              <a:rPr lang="ru-RU" smtClean="0">
                <a:ln w="0"/>
                <a:solidFill>
                  <a:schemeClr val="accent1">
                    <a:lumMod val="50000"/>
                  </a:schemeClr>
                </a:solidFill>
                <a:latin typeface="Times New Roman" panose="02020603050405020304" pitchFamily="18" charset="0"/>
                <a:cs typeface="Times New Roman" panose="02020603050405020304" pitchFamily="18" charset="0"/>
              </a:rPr>
              <a:t>Забирайте сейчас, платите потом! – «кредит на особых условиях», «предоставляется рассрочка на выгодных условиях», «получая товар мы дарим подарки по цене приобретения» и т.д.</a:t>
            </a:r>
            <a:endParaRPr lang="ru-RU">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234374" y="3362178"/>
            <a:ext cx="7540283" cy="923330"/>
          </a:xfrm>
          <a:prstGeom prst="rect">
            <a:avLst/>
          </a:prstGeom>
          <a:noFill/>
        </p:spPr>
        <p:txBody>
          <a:bodyPr wrap="square" rtlCol="0">
            <a:spAutoFit/>
          </a:bodyPr>
          <a:lstStyle/>
          <a:p>
            <a:pPr algn="just"/>
            <a:r>
              <a:rPr lang="ru-RU" smtClean="0">
                <a:ln w="0"/>
                <a:solidFill>
                  <a:schemeClr val="accent1">
                    <a:lumMod val="50000"/>
                  </a:schemeClr>
                </a:solidFill>
                <a:latin typeface="Times New Roman" panose="02020603050405020304" pitchFamily="18" charset="0"/>
                <a:cs typeface="Times New Roman" panose="02020603050405020304" pitchFamily="18" charset="0"/>
              </a:rPr>
              <a:t>Самый-самый товар – «самый вкусный чай», «самый умный робот», «товар, которого больше нигде не купите», «преимущества товара зашкаливает» и т.д.</a:t>
            </a:r>
            <a:endParaRPr lang="ru-RU">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205046" y="4529797"/>
            <a:ext cx="6513342" cy="646331"/>
          </a:xfrm>
          <a:prstGeom prst="rect">
            <a:avLst/>
          </a:prstGeom>
          <a:noFill/>
        </p:spPr>
        <p:txBody>
          <a:bodyPr wrap="square" rtlCol="0">
            <a:spAutoFit/>
          </a:bodyPr>
          <a:lstStyle/>
          <a:p>
            <a:pPr algn="just"/>
            <a:r>
              <a:rPr lang="ru-RU" smtClean="0">
                <a:ln w="0"/>
                <a:solidFill>
                  <a:schemeClr val="accent1">
                    <a:lumMod val="50000"/>
                  </a:schemeClr>
                </a:solidFill>
                <a:latin typeface="Times New Roman" panose="02020603050405020304" pitchFamily="18" charset="0"/>
                <a:cs typeface="Times New Roman" panose="02020603050405020304" pitchFamily="18" charset="0"/>
              </a:rPr>
              <a:t>Зрительный обман – «обман по весу», «обман по товарному знаку», «обман по свойству товара» и т.д. </a:t>
            </a:r>
            <a:endParaRPr lang="ru-RU">
              <a:ln w="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5978769" y="5627076"/>
            <a:ext cx="5753686" cy="646331"/>
          </a:xfrm>
          <a:prstGeom prst="rect">
            <a:avLst/>
          </a:prstGeom>
          <a:noFill/>
        </p:spPr>
        <p:txBody>
          <a:bodyPr wrap="square" rtlCol="0">
            <a:spAutoFit/>
          </a:bodyPr>
          <a:lstStyle/>
          <a:p>
            <a:pPr algn="just"/>
            <a:r>
              <a:rPr lang="ru-RU" smtClean="0">
                <a:solidFill>
                  <a:schemeClr val="accent1">
                    <a:lumMod val="50000"/>
                  </a:schemeClr>
                </a:solidFill>
                <a:latin typeface="Times New Roman" panose="02020603050405020304" pitchFamily="18" charset="0"/>
                <a:cs typeface="Times New Roman" panose="02020603050405020304" pitchFamily="18" charset="0"/>
              </a:rPr>
              <a:t>Полезный продукт - «натуральный продукт», «продукт здоровья»,  «продукт способствует похудению» и т.д.</a:t>
            </a:r>
            <a:endParaRPr lang="ru-RU">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297338"/>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Скругленный прямоугольник 3"/>
          <p:cNvSpPr/>
          <p:nvPr/>
        </p:nvSpPr>
        <p:spPr>
          <a:xfrm>
            <a:off x="2648123" y="235448"/>
            <a:ext cx="7314024" cy="1440160"/>
          </a:xfrm>
          <a:prstGeom prst="roundRect">
            <a:avLst/>
          </a:prstGeom>
          <a:blipFill>
            <a:blip r:embed="rId2">
              <a:duotone>
                <a:srgbClr val="FFFFFF">
                  <a:shade val="90000"/>
                  <a:satMod val="150000"/>
                </a:srgbClr>
                <a:srgbClr val="FFFFFF">
                  <a:tint val="88000"/>
                  <a:satMod val="150000"/>
                </a:srgbClr>
              </a:duotone>
            </a:blip>
            <a:tile tx="0" ty="0" sx="65000" sy="65000" flip="none" algn="tl"/>
          </a:blipFill>
          <a:ln w="11430" cap="flat" cmpd="sng" algn="ctr">
            <a:solidFill>
              <a:srgbClr val="FFFFFF">
                <a:lumMod val="85000"/>
              </a:srgbClr>
            </a:solidFill>
            <a:prstDash val="solid"/>
          </a:ln>
          <a:effectLst>
            <a:outerShdw blurRad="76200" dir="13500000" sy="23000" kx="1200000" algn="br" rotWithShape="0">
              <a:prstClr val="black">
                <a:alpha val="20000"/>
              </a:prstClr>
            </a:outerShdw>
          </a:effectLst>
        </p:spPr>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rPr>
              <a:t>За 10 мес. 2021 года число обращений составило</a:t>
            </a:r>
            <a:r>
              <a:rPr kumimoji="0" lang="ru-RU" sz="2000" b="1" i="0" u="none" strike="noStrike" kern="0" cap="none" spc="0" normalizeH="0" noProof="0" smtClean="0">
                <a:ln w="11430"/>
                <a:solidFill>
                  <a:srgbClr val="003A51">
                    <a:lumMod val="90000"/>
                    <a:lumOff val="10000"/>
                  </a:srgbClr>
                </a:solidFill>
                <a:uLnTx/>
                <a:uFillTx/>
                <a:latin typeface="Sylfaen" panose="010a0502050306030303" pitchFamily="18" charset="0"/>
                <a:ea typeface="+mn-ea"/>
                <a:cs typeface="+mn-cs"/>
              </a:rPr>
              <a:t> более</a:t>
            </a:r>
            <a:r>
              <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rPr>
              <a:t> 3446.</a:t>
            </a:r>
          </a:p>
        </p:txBody>
      </p:sp>
      <p:sp>
        <p:nvSpPr>
          <p:cNvPr id="5" name="Скругленный прямоугольник 4"/>
          <p:cNvSpPr/>
          <p:nvPr/>
        </p:nvSpPr>
        <p:spPr>
          <a:xfrm>
            <a:off x="4467297" y="2520687"/>
            <a:ext cx="7314025" cy="2975338"/>
          </a:xfrm>
          <a:prstGeom prst="roundRect">
            <a:avLst/>
          </a:prstGeom>
          <a:blipFill>
            <a:blip r:embed="rId2">
              <a:duotone>
                <a:srgbClr val="FFFFFF">
                  <a:shade val="90000"/>
                  <a:satMod val="150000"/>
                </a:srgbClr>
                <a:srgbClr val="FFFFFF">
                  <a:tint val="88000"/>
                  <a:satMod val="150000"/>
                </a:srgbClr>
              </a:duotone>
            </a:blip>
            <a:tile tx="0" ty="0" sx="65000" sy="65000" flip="none" algn="tl"/>
          </a:blipFill>
          <a:ln w="11430" cap="flat" cmpd="sng" algn="ctr">
            <a:solidFill>
              <a:srgbClr val="FFFFFF">
                <a:lumMod val="85000"/>
              </a:srgbClr>
            </a:solidFill>
            <a:prstDash val="solid"/>
          </a:ln>
          <a:effectLst>
            <a:outerShdw blurRad="76200" dir="13500000" sy="23000" kx="1200000" algn="br" rotWithShape="0">
              <a:prstClr val="black">
                <a:alpha val="20000"/>
              </a:prstClr>
            </a:outerShdw>
          </a:effectLst>
        </p:spPr>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rPr>
              <a:t>Большее количество обращений приходится </a:t>
            </a:r>
          </a:p>
          <a:p>
            <a:pPr lvl="0" algn="ctr">
              <a:defRPr/>
            </a:pPr>
            <a:r>
              <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rPr>
              <a:t>на сферу торговли – </a:t>
            </a:r>
            <a:r>
              <a:rPr lang="ru-RU" sz="2000" b="1" kern="0" smtClean="0">
                <a:ln w="11430"/>
                <a:solidFill>
                  <a:srgbClr val="003A51">
                    <a:lumMod val="90000"/>
                    <a:lumOff val="10000"/>
                  </a:srgbClr>
                </a:solidFill>
                <a:latin typeface="Sylfaen" panose="010a0502050306030303" pitchFamily="18" charset="0"/>
              </a:rPr>
              <a:t>52 %, из </a:t>
            </a:r>
            <a:r>
              <a:rPr lang="ru-RU" sz="2000" b="1" kern="0">
                <a:ln w="11430"/>
                <a:solidFill>
                  <a:srgbClr val="003A51">
                    <a:lumMod val="90000"/>
                    <a:lumOff val="10000"/>
                  </a:srgbClr>
                </a:solidFill>
                <a:latin typeface="Sylfaen" panose="010a0502050306030303" pitchFamily="18" charset="0"/>
              </a:rPr>
              <a:t>которых </a:t>
            </a:r>
            <a:r>
              <a:rPr lang="ru-RU" sz="2000" b="1" kern="0" smtClean="0">
                <a:ln w="11430"/>
                <a:solidFill>
                  <a:srgbClr val="003A51">
                    <a:lumMod val="90000"/>
                    <a:lumOff val="10000"/>
                  </a:srgbClr>
                </a:solidFill>
                <a:latin typeface="Sylfaen" panose="010a0502050306030303" pitchFamily="18" charset="0"/>
              </a:rPr>
              <a:t>11% </a:t>
            </a:r>
            <a:r>
              <a:rPr lang="ru-RU" sz="2000" b="1" kern="0">
                <a:ln w="11430"/>
                <a:solidFill>
                  <a:srgbClr val="003A51">
                    <a:lumMod val="90000"/>
                    <a:lumOff val="10000"/>
                  </a:srgbClr>
                </a:solidFill>
                <a:latin typeface="Sylfaen" panose="010a0502050306030303" pitchFamily="18" charset="0"/>
              </a:rPr>
              <a:t>обращений были связаны с дистанционным приобретением товаров через интернет-магазины, а также через рекламу в сети Интернет.</a:t>
            </a:r>
            <a:endPar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ndParaRPr>
          </a:p>
          <a:p>
            <a:pPr marL="0" marR="0" lvl="0" indent="0" algn="ctr" defTabSz="914400" eaLnBrk="1" fontAlgn="auto" latinLnBrk="0" hangingPunct="1">
              <a:lnSpc>
                <a:spcPct val="100000"/>
              </a:lnSpc>
              <a:spcBef>
                <a:spcPct val="0"/>
              </a:spcBef>
              <a:spcAft>
                <a:spcPct val="0"/>
              </a:spcAft>
              <a:buClrTx/>
              <a:buSzTx/>
              <a:buFontTx/>
              <a:buNone/>
              <a:defRPr/>
            </a:pPr>
            <a:endPar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endParaRPr>
          </a:p>
          <a:p>
            <a:pPr lvl="0" algn="ctr">
              <a:defRPr/>
            </a:pPr>
            <a:r>
              <a:rPr kumimoji="0" lang="ru-RU" sz="2000" b="1" i="0" u="none" strike="noStrike" kern="0" cap="none" spc="0" normalizeH="0" baseline="0" noProof="0" smtClean="0">
                <a:ln w="11430"/>
                <a:solidFill>
                  <a:srgbClr val="003A51">
                    <a:lumMod val="90000"/>
                    <a:lumOff val="10000"/>
                  </a:srgbClr>
                </a:solidFill>
                <a:uLnTx/>
                <a:uFillTx/>
                <a:latin typeface="Sylfaen" panose="010a0502050306030303" pitchFamily="18" charset="0"/>
                <a:ea typeface="+mn-ea"/>
                <a:cs typeface="+mn-cs"/>
              </a:rPr>
              <a:t>В сфере услуг основной объем </a:t>
            </a:r>
            <a:r>
              <a:rPr lang="ru-RU" sz="2000" b="1" kern="0" smtClean="0">
                <a:ln w="11430"/>
                <a:solidFill>
                  <a:srgbClr val="003A51">
                    <a:lumMod val="90000"/>
                    <a:lumOff val="10000"/>
                  </a:srgbClr>
                </a:solidFill>
                <a:latin typeface="Sylfaen" panose="010a0502050306030303" pitchFamily="18" charset="0"/>
              </a:rPr>
              <a:t>приходится на бытового </a:t>
            </a:r>
            <a:r>
              <a:rPr lang="ru-RU" sz="2000" b="1" kern="0">
                <a:ln w="11430"/>
                <a:solidFill>
                  <a:srgbClr val="003A51">
                    <a:lumMod val="90000"/>
                    <a:lumOff val="10000"/>
                  </a:srgbClr>
                </a:solidFill>
                <a:latin typeface="Sylfaen" panose="010a0502050306030303" pitchFamily="18" charset="0"/>
              </a:rPr>
              <a:t>обслуживания </a:t>
            </a:r>
            <a:r>
              <a:rPr lang="ru-RU" sz="2000" b="1" kern="0" smtClean="0">
                <a:ln w="11430"/>
                <a:solidFill>
                  <a:srgbClr val="003A51">
                    <a:lumMod val="90000"/>
                    <a:lumOff val="10000"/>
                  </a:srgbClr>
                </a:solidFill>
                <a:latin typeface="Sylfaen" panose="010a0502050306030303" pitchFamily="18" charset="0"/>
              </a:rPr>
              <a:t>населения, </a:t>
            </a:r>
            <a:r>
              <a:rPr lang="ru-RU" sz="2000" b="1" kern="0">
                <a:ln w="11430"/>
                <a:solidFill>
                  <a:srgbClr val="003A51">
                    <a:lumMod val="90000"/>
                    <a:lumOff val="10000"/>
                  </a:srgbClr>
                </a:solidFill>
                <a:latin typeface="Sylfaen" panose="010a0502050306030303" pitchFamily="18" charset="0"/>
              </a:rPr>
              <a:t>жилищно-коммунальные, </a:t>
            </a:r>
            <a:r>
              <a:rPr lang="ru-RU" sz="2000" b="1" kern="0" smtClean="0">
                <a:ln w="11430"/>
                <a:solidFill>
                  <a:srgbClr val="003A51">
                    <a:lumMod val="90000"/>
                    <a:lumOff val="10000"/>
                  </a:srgbClr>
                </a:solidFill>
                <a:latin typeface="Sylfaen" panose="010a0502050306030303" pitchFamily="18" charset="0"/>
              </a:rPr>
              <a:t>финансовые </a:t>
            </a:r>
            <a:r>
              <a:rPr lang="ru-RU" sz="2000" b="1" kern="0">
                <a:ln w="11430"/>
                <a:solidFill>
                  <a:srgbClr val="003A51">
                    <a:lumMod val="90000"/>
                    <a:lumOff val="10000"/>
                  </a:srgbClr>
                </a:solidFill>
                <a:latin typeface="Sylfaen" panose="010a0502050306030303" pitchFamily="18" charset="0"/>
              </a:rPr>
              <a:t>и </a:t>
            </a:r>
            <a:r>
              <a:rPr lang="ru-RU" sz="2000" b="1" kern="0" smtClean="0">
                <a:ln w="11430"/>
                <a:solidFill>
                  <a:srgbClr val="003A51">
                    <a:lumMod val="90000"/>
                    <a:lumOff val="10000"/>
                  </a:srgbClr>
                </a:solidFill>
                <a:latin typeface="Sylfaen" panose="010a0502050306030303" pitchFamily="18" charset="0"/>
              </a:rPr>
              <a:t>медицинские услуги, услуги связи, </a:t>
            </a:r>
            <a:r>
              <a:rPr lang="ru-RU" sz="2000" b="1" kern="0">
                <a:ln w="11430"/>
                <a:solidFill>
                  <a:srgbClr val="003A51">
                    <a:lumMod val="90000"/>
                    <a:lumOff val="10000"/>
                  </a:srgbClr>
                </a:solidFill>
                <a:latin typeface="Sylfaen" panose="010a0502050306030303" pitchFamily="18" charset="0"/>
              </a:rPr>
              <a:t>а также </a:t>
            </a:r>
            <a:r>
              <a:rPr lang="ru-RU" sz="2000" b="1" kern="0" smtClean="0">
                <a:ln w="11430"/>
                <a:solidFill>
                  <a:srgbClr val="003A51">
                    <a:lumMod val="90000"/>
                    <a:lumOff val="10000"/>
                  </a:srgbClr>
                </a:solidFill>
                <a:latin typeface="Sylfaen" panose="010a0502050306030303" pitchFamily="18" charset="0"/>
              </a:rPr>
              <a:t>культурно-развлекательные мероприятия</a:t>
            </a:r>
            <a:endParaRPr kumimoji="0" lang="ru-RU" sz="1800" b="1" i="0" u="none" strike="noStrike" kern="0" cap="none" spc="0" normalizeH="0" baseline="0" noProof="0" smtClean="0">
              <a:ln w="11430"/>
              <a:solidFill>
                <a:srgbClr val="003A51">
                  <a:lumMod val="90000"/>
                  <a:lumOff val="10000"/>
                </a:srgbClr>
              </a:solidFill>
              <a:uLnTx/>
              <a:uFillTx/>
              <a:latin typeface="Constantia"/>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36" y="2826254"/>
            <a:ext cx="3546308" cy="23642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045648"/>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689" y="0"/>
            <a:ext cx="5502257" cy="6858000"/>
          </a:xfrm>
          <a:prstGeom prst="rect">
            <a:avLst/>
          </a:prstGeom>
          <a:ln>
            <a:solidFill>
              <a:schemeClr val="accent1"/>
            </a:solidFill>
          </a:ln>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709" y="1693481"/>
            <a:ext cx="4407671" cy="3072776"/>
          </a:xfrm>
          <a:prstGeom prst="rect">
            <a:avLst/>
          </a:prstGeom>
        </p:spPr>
      </p:pic>
    </p:spTree>
    <p:extLst>
      <p:ext uri="{BB962C8B-B14F-4D97-AF65-F5344CB8AC3E}">
        <p14:creationId xmlns:p14="http://schemas.microsoft.com/office/powerpoint/2010/main" val="976974130"/>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316194" y="264920"/>
            <a:ext cx="11511185" cy="6001643"/>
          </a:xfrm>
          <a:prstGeom prst="rect">
            <a:avLst/>
          </a:prstGeom>
          <a:noFill/>
        </p:spPr>
        <p:txBody>
          <a:bodyPr wrap="square" rtlCol="0">
            <a:spAutoFit/>
          </a:bodyPr>
          <a:lstStyle/>
          <a:p>
            <a:r>
              <a:rPr lang="ru-RU" sz="1600" b="1">
                <a:latin typeface="Times New Roman" panose="02020603050405020304" pitchFamily="18" charset="0"/>
                <a:cs typeface="Times New Roman" panose="02020603050405020304" pitchFamily="18" charset="0"/>
              </a:rPr>
              <a:t>XIV. Особенности продажи бытового газа в баллонах (</a:t>
            </a:r>
            <a:r>
              <a:rPr lang="ru-RU" sz="1600" b="1" smtClean="0">
                <a:latin typeface="Times New Roman" panose="02020603050405020304" pitchFamily="18" charset="0"/>
                <a:cs typeface="Times New Roman" panose="02020603050405020304" pitchFamily="18" charset="0"/>
              </a:rPr>
              <a:t>Правила </a:t>
            </a:r>
            <a:r>
              <a:rPr lang="ru-RU" sz="1600" b="1">
                <a:latin typeface="Times New Roman" panose="02020603050405020304" pitchFamily="18" charset="0"/>
                <a:cs typeface="Times New Roman" panose="02020603050405020304" pitchFamily="18" charset="0"/>
              </a:rPr>
              <a:t>предоставления коммунальных услуг собственникам и пользователям помещений в многоквартирных домах и жилых </a:t>
            </a:r>
            <a:r>
              <a:rPr lang="ru-RU" sz="1600" b="1" smtClean="0">
                <a:latin typeface="Times New Roman" panose="02020603050405020304" pitchFamily="18" charset="0"/>
                <a:cs typeface="Times New Roman" panose="02020603050405020304" pitchFamily="18" charset="0"/>
              </a:rPr>
              <a:t>домов, утв.Постановлением </a:t>
            </a:r>
            <a:r>
              <a:rPr lang="ru-RU" sz="1600" b="1">
                <a:latin typeface="Times New Roman" panose="02020603050405020304" pitchFamily="18" charset="0"/>
                <a:cs typeface="Times New Roman" panose="02020603050405020304" pitchFamily="18" charset="0"/>
              </a:rPr>
              <a:t>Правительства РФ от 06.05.2011 </a:t>
            </a:r>
            <a:r>
              <a:rPr lang="ru-RU" sz="1600" b="1" smtClean="0">
                <a:latin typeface="Times New Roman" panose="02020603050405020304" pitchFamily="18" charset="0"/>
                <a:cs typeface="Times New Roman" panose="02020603050405020304" pitchFamily="18" charset="0"/>
              </a:rPr>
              <a:t>№ 354 (ред</a:t>
            </a:r>
            <a:r>
              <a:rPr lang="ru-RU" sz="1600" b="1">
                <a:latin typeface="Times New Roman" panose="02020603050405020304" pitchFamily="18" charset="0"/>
                <a:cs typeface="Times New Roman" panose="02020603050405020304" pitchFamily="18" charset="0"/>
              </a:rPr>
              <a:t>. от 31.07.2021)</a:t>
            </a:r>
          </a:p>
          <a:p>
            <a:endParaRPr lang="ru-RU" sz="800">
              <a:latin typeface="Times New Roman" panose="02020603050405020304" pitchFamily="18" charset="0"/>
              <a:cs typeface="Times New Roman" panose="02020603050405020304" pitchFamily="18" charset="0"/>
            </a:endParaRPr>
          </a:p>
          <a:p>
            <a:r>
              <a:rPr lang="ru-RU" sz="1600">
                <a:latin typeface="Times New Roman" panose="02020603050405020304" pitchFamily="18" charset="0"/>
                <a:cs typeface="Times New Roman" panose="02020603050405020304" pitchFamily="18" charset="0"/>
              </a:rPr>
              <a:t>135. Продаже подлежат наполненные сжиженным углеводородным газом баллоны (далее - газовые баллоны), прошедшие предварительное техническое освидетельствование и находящиеся в исправном состоянии, срок службы которых не истек.</a:t>
            </a:r>
          </a:p>
          <a:p>
            <a:r>
              <a:rPr lang="ru-RU" sz="1600" b="1" u="sng">
                <a:latin typeface="Times New Roman" panose="02020603050405020304" pitchFamily="18" charset="0"/>
                <a:cs typeface="Times New Roman" panose="02020603050405020304" pitchFamily="18" charset="0"/>
              </a:rPr>
              <a:t>Потребитель до момента передачи ему продавцом газовых баллонов (или одновременно с ним) обязан передать на обмен равное количество порожних газовых баллонов, находящихся в исправном состоянии, срок службы которых не истек.</a:t>
            </a:r>
          </a:p>
          <a:p>
            <a:r>
              <a:rPr lang="ru-RU" sz="1600" smtClean="0">
                <a:latin typeface="Times New Roman" panose="02020603050405020304" pitchFamily="18" charset="0"/>
                <a:cs typeface="Times New Roman" panose="02020603050405020304" pitchFamily="18" charset="0"/>
              </a:rPr>
              <a:t>136</a:t>
            </a:r>
            <a:r>
              <a:rPr lang="ru-RU" sz="1600">
                <a:latin typeface="Times New Roman" panose="02020603050405020304" pitchFamily="18" charset="0"/>
                <a:cs typeface="Times New Roman" panose="02020603050405020304" pitchFamily="18" charset="0"/>
              </a:rPr>
              <a:t>. В отношении газовых баллонов продавцом должна быть осуществлена предпродажная подготовка, которая включает в себя осмотр баллона, проверку его технического состояния на герметичность и наличие механических повреждений (по внешним признакам), проверку уровня наполнения газом методом взвешивания или иным методом, обеспечивающим проведение указанного контроля, а также проверку наличия необходимой информации о товаре.</a:t>
            </a:r>
          </a:p>
          <a:p>
            <a:r>
              <a:rPr lang="ru-RU" sz="1600">
                <a:latin typeface="Times New Roman" panose="02020603050405020304" pitchFamily="18" charset="0"/>
                <a:cs typeface="Times New Roman" panose="02020603050405020304" pitchFamily="18" charset="0"/>
              </a:rPr>
              <a:t>137. Потребитель вправе потребовать провести контрольное взвешивание газовых баллонов в его присутствии.</a:t>
            </a:r>
          </a:p>
          <a:p>
            <a:r>
              <a:rPr lang="ru-RU" sz="1600">
                <a:latin typeface="Times New Roman" panose="02020603050405020304" pitchFamily="18" charset="0"/>
                <a:cs typeface="Times New Roman" panose="02020603050405020304" pitchFamily="18" charset="0"/>
              </a:rPr>
              <a:t>138. </a:t>
            </a:r>
            <a:r>
              <a:rPr lang="ru-RU" sz="1600" b="1" u="sng">
                <a:latin typeface="Times New Roman" panose="02020603050405020304" pitchFamily="18" charset="0"/>
                <a:cs typeface="Times New Roman" panose="02020603050405020304" pitchFamily="18" charset="0"/>
              </a:rPr>
              <a:t>Информация о газе и газовых баллонах должна содержать сведения о марке газа и его физико-химических показателях, о техническом состоянии газового баллона (номер баллона, масса порожнего баллона, дата его изготовления и дата очередного технического освидетельствования, рабочее и пробное давление, вместимость). Такие сведения указываются на поверхности баллона или на прикрепленной к нему пластине.</a:t>
            </a:r>
          </a:p>
          <a:p>
            <a:r>
              <a:rPr lang="ru-RU" sz="1600">
                <a:latin typeface="Times New Roman" panose="02020603050405020304" pitchFamily="18" charset="0"/>
                <a:cs typeface="Times New Roman" panose="02020603050405020304" pitchFamily="18" charset="0"/>
              </a:rPr>
              <a:t>139. Продавец обязан ознакомить потребителя, который самостоятельно осуществляет транспортировку приобретенного газового баллона, с правилами безопасности при его транспортировке, а также с правилами безопасности при замене пустого баллона и сделать соответствующую отметку в журнале учета.</a:t>
            </a:r>
          </a:p>
          <a:p>
            <a:r>
              <a:rPr lang="ru-RU" sz="1600">
                <a:latin typeface="Times New Roman" panose="02020603050405020304" pitchFamily="18" charset="0"/>
                <a:cs typeface="Times New Roman" panose="02020603050405020304" pitchFamily="18" charset="0"/>
              </a:rPr>
              <a:t>140. </a:t>
            </a:r>
            <a:r>
              <a:rPr lang="ru-RU" sz="1600" b="1" u="sng">
                <a:latin typeface="Times New Roman" panose="02020603050405020304" pitchFamily="18" charset="0"/>
                <a:cs typeface="Times New Roman" panose="02020603050405020304" pitchFamily="18" charset="0"/>
              </a:rPr>
              <a:t>Вместе с газовым баллоном продавец обязан передать потребителю кассовый и товарный чеки, в которых помимо обязательных сведений указываются номер газового баллона, масса газа в баллоне, цена товара и дата продажи, товарный чек также должен содержать подпись лица, непосредственно осуществляющего продажу. Одновременно с товаром потребителю передается текст правил по безопасному пользованию газом в быту.</a:t>
            </a:r>
          </a:p>
        </p:txBody>
      </p:sp>
    </p:spTree>
    <p:extLst>
      <p:ext uri="{BB962C8B-B14F-4D97-AF65-F5344CB8AC3E}">
        <p14:creationId xmlns:p14="http://schemas.microsoft.com/office/powerpoint/2010/main" val="3791320533"/>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Схема 3"/>
          <p:cNvGraphicFramePr/>
          <p:nvPr>
            <p:extLst>
              <p:ext uri="{D42A27DB-BD31-4B8C-83A1-F6EECF244321}">
                <p14:modId xmlns:p14="http://schemas.microsoft.com/office/powerpoint/2010/main" val="1703603412"/>
              </p:ext>
            </p:extLst>
          </p:nvPr>
        </p:nvGraphicFramePr>
        <p:xfrm>
          <a:off x="1342724" y="1325463"/>
          <a:ext cx="8715676" cy="4324350"/>
        </p:xfrm>
        <a:graphic>
          <a:graphicData uri="http://schemas.openxmlformats.org/drawingml/2006/diagram">
            <dgm:relIds xmlns:dgm="http://schemas.openxmlformats.org/drawingml/2006/diagram" r:dm="rId3" r:lo="rId4" r:qs="rId5" r:cs="rId6"/>
          </a:graphicData>
        </a:graphic>
      </p:graphicFrame>
      <p:pic>
        <p:nvPicPr>
          <p:cNvPr id="6" name="Рисунок 5"/>
          <p:cNvPicPr>
            <a:picLocks noChangeAspect="1"/>
          </p:cNvPicPr>
          <p:nvPr/>
        </p:nvPicPr>
        <p:blipFill>
          <a:blip r:embed="rId7"/>
          <a:stretch>
            <a:fillRect/>
          </a:stretch>
        </p:blipFill>
        <p:spPr>
          <a:xfrm>
            <a:off x="187994" y="413698"/>
            <a:ext cx="3388677" cy="19251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29601" y="260267"/>
            <a:ext cx="3195587" cy="2130392"/>
          </a:xfrm>
          <a:prstGeom prst="roundRect">
            <a:avLst>
              <a:gd name="adj" fmla="val 8594"/>
            </a:avLst>
          </a:prstGeom>
          <a:solidFill>
            <a:schemeClr val="accent2">
              <a:lumMod val="40000"/>
              <a:lumOff val="60000"/>
            </a:scheme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14813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Объект 2"/>
          <p:cNvSpPr>
            <a:spLocks noGrp="1"/>
          </p:cNvSpPr>
          <p:nvPr>
            <p:ph idx="4294967295"/>
          </p:nvPr>
        </p:nvSpPr>
        <p:spPr>
          <a:xfrm>
            <a:off x="173254" y="363019"/>
            <a:ext cx="9520238" cy="5794375"/>
          </a:xfrm>
        </p:spPr>
        <p:txBody>
          <a:bodyPr>
            <a:normAutofit fontScale="92500" lnSpcReduction="20000"/>
          </a:bodyPr>
          <a:lstStyle/>
          <a:p>
            <a:pPr marL="0" indent="0">
              <a:buNone/>
            </a:pPr>
            <a:r>
              <a:rPr lang="ru-RU" sz="1900" b="1">
                <a:latin typeface="Times New Roman" panose="02020603050405020304" pitchFamily="18" charset="0"/>
                <a:cs typeface="Times New Roman" panose="02020603050405020304" pitchFamily="18" charset="0"/>
              </a:rPr>
              <a:t>Статья 25. Право потребителя на обмен товара надлежащего </a:t>
            </a:r>
            <a:r>
              <a:rPr lang="ru-RU" sz="1900" b="1" smtClean="0">
                <a:latin typeface="Times New Roman" panose="02020603050405020304" pitchFamily="18" charset="0"/>
                <a:cs typeface="Times New Roman" panose="02020603050405020304" pitchFamily="18" charset="0"/>
              </a:rPr>
              <a:t>качества</a:t>
            </a:r>
            <a:endParaRPr lang="ru-RU" sz="1900">
              <a:latin typeface="Times New Roman" panose="02020603050405020304" pitchFamily="18" charset="0"/>
              <a:cs typeface="Times New Roman" panose="02020603050405020304" pitchFamily="18" charset="0"/>
            </a:endParaRPr>
          </a:p>
          <a:p>
            <a:pPr marL="0" indent="0">
              <a:buNone/>
            </a:pP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Потребитель вправе обменять непродовольственный товар надлежащего качества на аналогичный товар у продавца, у которого этот товар был приобретен, если указанный товар не подошел по форме, габаритам, фасону, расцветке, размеру или комплектации.</a:t>
            </a:r>
          </a:p>
          <a:p>
            <a:pPr marL="0" indent="0">
              <a:buNone/>
            </a:pPr>
            <a:r>
              <a:rPr lang="ru-RU" sz="190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Потребитель </a:t>
            </a: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имеет право на обмен непродовольственного товара надлежащего качества в течение четырнадцати дней, не считая дня его покупки.</a:t>
            </a:r>
          </a:p>
          <a:p>
            <a:pPr marL="0" indent="0">
              <a:buNone/>
            </a:pP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Обмен непродовольственного товара надлежащего качества проводится, если указанный товар не был в употреблении, сохранены его товарный вид, потребительские свойства, пломбы, фабричные ярлыки, а также имеется товарный чек или кассовый чек либо иной подтверждающий оплату указанного товара документ. Отсутствие у потребителя товарного чека или кассового чека либо иного подтверждающего оплату товара документа не лишает его возможности ссылаться на свидетельские показания</a:t>
            </a:r>
            <a:r>
              <a:rPr lang="ru-RU" sz="190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t>
            </a:r>
            <a:endPar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hlinkClick r:id="rId2"/>
            </a:endParaRPr>
          </a:p>
          <a:p>
            <a:pPr marL="0" indent="0">
              <a:buNone/>
            </a:pP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Перечень товаров, не подлежащих обмену по основаниям, указанным в настоящей статье, утверждается Правительством Российской </a:t>
            </a:r>
            <a:r>
              <a:rPr lang="ru-RU" sz="190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Федерации.</a:t>
            </a:r>
            <a:endPar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buNone/>
            </a:pP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В случае, если аналогичный товар </a:t>
            </a:r>
            <a:r>
              <a:rPr lang="ru-RU" sz="1900" smtClean="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отсутствует </a:t>
            </a: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 продаже на день обращения потребителя к продавцу, потребитель вправе отказаться от исполнения договора купли-продажи и потребовать возврата уплаченной за указанный товар денежной суммы. Требование потребителя о возврате уплаченной за указанный товар денежной суммы подлежит удовлетворению в течение трех дней со дня возврата указанного товара.</a:t>
            </a:r>
          </a:p>
          <a:p>
            <a:pPr marL="0" indent="0">
              <a:buNone/>
            </a:pPr>
            <a:r>
              <a:rPr lang="ru-RU" sz="1900">
                <a:ln w="0"/>
                <a:solidFill>
                  <a:schemeClr val="accent6">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По соглашению потребителя с продавцом обмен товара может быть предусмотрен при поступлении аналогичного товара в продажу. Продавец обязан незамедлительно сообщить потребителю о поступлении аналогичного товара в продажу.</a:t>
            </a:r>
          </a:p>
          <a:p>
            <a:pPr marL="0" indent="0">
              <a:buNone/>
            </a:pPr>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1406" y="113524"/>
            <a:ext cx="2426328" cy="1614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59600939"/>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0" y="116456"/>
            <a:ext cx="10963747" cy="6232475"/>
          </a:xfrm>
          <a:prstGeom prst="rect">
            <a:avLst/>
          </a:prstGeom>
          <a:noFill/>
        </p:spPr>
        <p:txBody>
          <a:bodyPr wrap="square" rtlCol="0">
            <a:spAutoFit/>
          </a:bodyPr>
          <a:lstStyle/>
          <a:p>
            <a:pPr marL="182880" lvl="0" indent="-182880">
              <a:lnSpc>
                <a:spcPct val="95000"/>
              </a:lnSpc>
              <a:buClr>
                <a:srgbClr val="AB3C19"/>
              </a:buClr>
              <a:buSzPct val="80000"/>
              <a:buFont typeface="Wingdings" panose="05000000000000000000" pitchFamily="2" charset="2"/>
              <a:buChar char="v"/>
            </a:pPr>
            <a:r>
              <a:rPr lang="ru-RU" sz="1500" spc="10">
                <a:solidFill>
                  <a:srgbClr val="000000"/>
                </a:solidFill>
                <a:latin typeface="Times New Roman" panose="02020603050405020304" pitchFamily="18" charset="0"/>
                <a:cs typeface="Times New Roman" panose="02020603050405020304" pitchFamily="18" charset="0"/>
              </a:rPr>
              <a:t> Товары для профилактики и лечения заболеваний в домашних условиях (предметы санитарии и гигиены из металла, резины, текстиля и других материалов, медицинские изделия, средства гигиены полости рта, линзы очковые, предметы по уходу за детьми), лекарственные препараты</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Предметы </a:t>
            </a:r>
            <a:r>
              <a:rPr lang="ru-RU" sz="1500" spc="10">
                <a:solidFill>
                  <a:srgbClr val="000000"/>
                </a:solidFill>
                <a:latin typeface="Times New Roman" panose="02020603050405020304" pitchFamily="18" charset="0"/>
                <a:cs typeface="Times New Roman" panose="02020603050405020304" pitchFamily="18" charset="0"/>
              </a:rPr>
              <a:t>личной гигиены (зубные щетки, расчески, заколки, бигуди для волос, парики, шиньоны и другие аналогичные товары)</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Парфюмерно-косметические </a:t>
            </a:r>
            <a:r>
              <a:rPr lang="ru-RU" sz="1500" spc="10">
                <a:solidFill>
                  <a:srgbClr val="000000"/>
                </a:solidFill>
                <a:latin typeface="Times New Roman" panose="02020603050405020304" pitchFamily="18" charset="0"/>
                <a:cs typeface="Times New Roman" panose="02020603050405020304" pitchFamily="18" charset="0"/>
              </a:rPr>
              <a:t>товары</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Текстильные </a:t>
            </a:r>
            <a:r>
              <a:rPr lang="ru-RU" sz="1500" spc="10">
                <a:solidFill>
                  <a:srgbClr val="000000"/>
                </a:solidFill>
                <a:latin typeface="Times New Roman" panose="02020603050405020304" pitchFamily="18" charset="0"/>
                <a:cs typeface="Times New Roman" panose="02020603050405020304" pitchFamily="18" charset="0"/>
              </a:rPr>
              <a:t>товары (хлопчатобумажные, льняные, шелковые, шерстяные и синтетические ткани, товары из нетканых материалов типа тканей - ленты, тесьма, кружево и др.), кабельная продукция (провода, шнуры, кабели), строительные и отделочные материалы (линолеум, пленка, ковровые покрытия и др.) и другие товары, цена которых определяется за единицу длины</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Швейные </a:t>
            </a:r>
            <a:r>
              <a:rPr lang="ru-RU" sz="1500" spc="10">
                <a:solidFill>
                  <a:srgbClr val="000000"/>
                </a:solidFill>
                <a:latin typeface="Times New Roman" panose="02020603050405020304" pitchFamily="18" charset="0"/>
                <a:cs typeface="Times New Roman" panose="02020603050405020304" pitchFamily="18" charset="0"/>
              </a:rPr>
              <a:t>и трикотажные изделия (изделия швейные и трикотажные бельевые, изделия чулочно-носочные)</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Изделия </a:t>
            </a:r>
            <a:r>
              <a:rPr lang="ru-RU" sz="1500" spc="10">
                <a:solidFill>
                  <a:srgbClr val="000000"/>
                </a:solidFill>
                <a:latin typeface="Times New Roman" panose="02020603050405020304" pitchFamily="18" charset="0"/>
                <a:cs typeface="Times New Roman" panose="02020603050405020304" pitchFamily="18" charset="0"/>
              </a:rPr>
              <a:t>и материалы, полностью или частично изготовленные из полимерных материалов и контактирующие с пищевыми продуктами (посуда и принадлежности столовые и кухонные, емкости и упаковочные материалы для хранения и транспортирования пищевых продуктов, в том числе для разового использования)</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Товары </a:t>
            </a:r>
            <a:r>
              <a:rPr lang="ru-RU" sz="1500" spc="10">
                <a:solidFill>
                  <a:srgbClr val="000000"/>
                </a:solidFill>
                <a:latin typeface="Times New Roman" panose="02020603050405020304" pitchFamily="18" charset="0"/>
                <a:cs typeface="Times New Roman" panose="02020603050405020304" pitchFamily="18" charset="0"/>
              </a:rPr>
              <a:t>бытовой химии, пестициды и агрохимикаты</a:t>
            </a:r>
            <a:endParaRPr lang="ru-RU" sz="1500" spc="10">
              <a:solidFill>
                <a:srgbClr val="000000"/>
              </a:solidFill>
              <a:latin typeface="Times New Roman" panose="02020603050405020304" pitchFamily="18" charset="0"/>
              <a:cs typeface="Times New Roman" panose="02020603050405020304" pitchFamily="18" charset="0"/>
            </a:endParaRP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Мебельные </a:t>
            </a:r>
            <a:r>
              <a:rPr lang="ru-RU" sz="1500" spc="10">
                <a:solidFill>
                  <a:srgbClr val="000000"/>
                </a:solidFill>
                <a:latin typeface="Times New Roman" panose="02020603050405020304" pitchFamily="18" charset="0"/>
                <a:cs typeface="Times New Roman" panose="02020603050405020304" pitchFamily="18" charset="0"/>
              </a:rPr>
              <a:t>гарнитуры бытового назначения</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Ювелирные </a:t>
            </a:r>
            <a:r>
              <a:rPr lang="ru-RU" sz="1500" spc="10">
                <a:solidFill>
                  <a:srgbClr val="000000"/>
                </a:solidFill>
                <a:latin typeface="Times New Roman" panose="02020603050405020304" pitchFamily="18" charset="0"/>
                <a:cs typeface="Times New Roman" panose="02020603050405020304" pitchFamily="18" charset="0"/>
              </a:rPr>
              <a:t>и другие изделия из драгоценных металлов и (или) драгоценных камней, ограненные драгоценные камни</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Автомобили </a:t>
            </a:r>
            <a:r>
              <a:rPr lang="ru-RU" sz="1500" spc="10">
                <a:solidFill>
                  <a:srgbClr val="000000"/>
                </a:solidFill>
                <a:latin typeface="Times New Roman" panose="02020603050405020304" pitchFamily="18" charset="0"/>
                <a:cs typeface="Times New Roman" panose="02020603050405020304" pitchFamily="18" charset="0"/>
              </a:rPr>
              <a:t>и мотовелотовары, прицепы к ним, номерные агрегаты (двигатель, блок цилиндров двигателя, шасси (рама), кузов (кабина) автотранспортного средства или самоходной машины, а также коробка передач и мост самоходной машины) к автомобилям и мотовелотоварам, мобильные средства малой механизации сельскохозяйственных работ, прогулочные суда и иные плавсредства бытового назначения</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Технически </a:t>
            </a:r>
            <a:r>
              <a:rPr lang="ru-RU" sz="1500" spc="10">
                <a:solidFill>
                  <a:srgbClr val="000000"/>
                </a:solidFill>
                <a:latin typeface="Times New Roman" panose="02020603050405020304" pitchFamily="18" charset="0"/>
                <a:cs typeface="Times New Roman" panose="02020603050405020304" pitchFamily="18" charset="0"/>
              </a:rPr>
              <a:t>сложные товары бытового назначения, на которые установлены гарантийные сроки не менее одного года</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Гражданское </a:t>
            </a:r>
            <a:r>
              <a:rPr lang="ru-RU" sz="1500" spc="10">
                <a:solidFill>
                  <a:srgbClr val="000000"/>
                </a:solidFill>
                <a:latin typeface="Times New Roman" panose="02020603050405020304" pitchFamily="18" charset="0"/>
                <a:cs typeface="Times New Roman" panose="02020603050405020304" pitchFamily="18" charset="0"/>
              </a:rPr>
              <a:t>оружие, основные части гражданского огнестрельного оружия, патроны к гражданскому оружию, а также инициирующие и воспламеняющие вещества и материалы для самостоятельного снаряжения патронов к гражданскому огнестрельному длинноствольному оружию</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Животные </a:t>
            </a:r>
            <a:r>
              <a:rPr lang="ru-RU" sz="1500" spc="10">
                <a:solidFill>
                  <a:srgbClr val="000000"/>
                </a:solidFill>
                <a:latin typeface="Times New Roman" panose="02020603050405020304" pitchFamily="18" charset="0"/>
                <a:cs typeface="Times New Roman" panose="02020603050405020304" pitchFamily="18" charset="0"/>
              </a:rPr>
              <a:t>и растения</a:t>
            </a:r>
          </a:p>
          <a:p>
            <a:pPr marL="182880" lvl="0" indent="-182880">
              <a:lnSpc>
                <a:spcPct val="95000"/>
              </a:lnSpc>
              <a:buClr>
                <a:srgbClr val="AB3C19"/>
              </a:buClr>
              <a:buSzPct val="80000"/>
              <a:buFont typeface="Wingdings" panose="05000000000000000000" pitchFamily="2" charset="2"/>
              <a:buChar char="v"/>
            </a:pPr>
            <a:r>
              <a:rPr lang="ru-RU" sz="1500" spc="10" smtClean="0">
                <a:solidFill>
                  <a:srgbClr val="000000"/>
                </a:solidFill>
                <a:latin typeface="Times New Roman" panose="02020603050405020304" pitchFamily="18" charset="0"/>
                <a:cs typeface="Times New Roman" panose="02020603050405020304" pitchFamily="18" charset="0"/>
              </a:rPr>
              <a:t>Непериодические </a:t>
            </a:r>
            <a:r>
              <a:rPr lang="ru-RU" sz="1500" spc="10">
                <a:solidFill>
                  <a:srgbClr val="000000"/>
                </a:solidFill>
                <a:latin typeface="Times New Roman" panose="02020603050405020304" pitchFamily="18" charset="0"/>
                <a:cs typeface="Times New Roman" panose="02020603050405020304" pitchFamily="18" charset="0"/>
              </a:rPr>
              <a:t>издания (книги, брошюры, альбомы, картографические и нотные издания, листовые изоиздания, календари, буклеты, издания, воспроизведенные на технических носителях информации)</a:t>
            </a:r>
          </a:p>
        </p:txBody>
      </p:sp>
      <p:sp>
        <p:nvSpPr>
          <p:cNvPr id="3" name="TextBox 2"/>
          <p:cNvSpPr txBox="1"/>
          <p:nvPr/>
        </p:nvSpPr>
        <p:spPr>
          <a:xfrm>
            <a:off x="10291799" y="571035"/>
            <a:ext cx="1803631" cy="1169551"/>
          </a:xfrm>
          <a:prstGeom prst="rect">
            <a:avLst/>
          </a:prstGeom>
          <a:solidFill>
            <a:srgbClr val="FEC306"/>
          </a:solidFill>
          <a:ln w="13970" cap="flat" cmpd="sng" algn="ctr">
            <a:solidFill>
              <a:srgbClr val="FEC306">
                <a:shade val="50000"/>
              </a:srgbClr>
            </a:solidFill>
            <a:prstDash val="solid"/>
          </a:ln>
          <a:effectLst/>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ru-RU" sz="1400" b="0" i="0" u="none" strike="noStrike" kern="0" cap="none" spc="0" normalizeH="0" baseline="0" noProof="0" smtClean="0">
                <a:ln w="0"/>
                <a:solidFill>
                  <a:srgbClr val="AB3C19"/>
                </a:solidFill>
                <a:effectLst>
                  <a:outerShdw blurRad="38100" dist="25400" dir="5400000" algn="ctr" rotWithShape="0">
                    <a:srgbClr val="6E747A">
                      <a:alpha val="43000"/>
                    </a:srgbClr>
                  </a:outerShdw>
                </a:effectLst>
                <a:uLnTx/>
                <a:uFillTx/>
                <a:latin typeface="Century Schoolbook" panose="02040604050505020304"/>
                <a:ea typeface="+mn-ea"/>
                <a:cs typeface="+mn-cs"/>
              </a:rPr>
              <a:t>Перечень товаров надлежащего качества, не подлежащих обмену и возврату</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8616" y="2690556"/>
            <a:ext cx="1806814" cy="1546466"/>
          </a:xfrm>
          <a:prstGeom prst="rect">
            <a:avLst/>
          </a:prstGeom>
        </p:spPr>
      </p:pic>
    </p:spTree>
    <p:extLst>
      <p:ext uri="{BB962C8B-B14F-4D97-AF65-F5344CB8AC3E}">
        <p14:creationId xmlns:p14="http://schemas.microsoft.com/office/powerpoint/2010/main" val="2592739359"/>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4" name="Схема 3"/>
          <p:cNvGraphicFramePr/>
          <p:nvPr>
            <p:extLst/>
          </p:nvPr>
        </p:nvGraphicFramePr>
        <p:xfrm>
          <a:off x="1774383" y="1700848"/>
          <a:ext cx="8229600" cy="4324350"/>
        </p:xfrm>
        <a:graphic>
          <a:graphicData uri="http://schemas.openxmlformats.org/drawingml/2006/diagram">
            <dgm:relIds xmlns:dgm="http://schemas.openxmlformats.org/drawingml/2006/diagram" r:dm="rId3" r:lo="rId4" r:qs="rId5" r:cs="rId6"/>
          </a:graphicData>
        </a:graphic>
      </p:graphicFrame>
      <p:pic>
        <p:nvPicPr>
          <p:cNvPr id="6" name="Рисунок 5"/>
          <p:cNvPicPr>
            <a:picLocks noChangeAspect="1"/>
          </p:cNvPicPr>
          <p:nvPr/>
        </p:nvPicPr>
        <p:blipFill>
          <a:blip r:embed="rId7"/>
          <a:stretch>
            <a:fillRect/>
          </a:stretch>
        </p:blipFill>
        <p:spPr>
          <a:xfrm>
            <a:off x="8225974" y="140084"/>
            <a:ext cx="2977165" cy="2602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Рисунок 1"/>
          <p:cNvPicPr>
            <a:picLocks noChangeAspect="1"/>
          </p:cNvPicPr>
          <p:nvPr/>
        </p:nvPicPr>
        <p:blipFill>
          <a:blip r:embed="rId8"/>
          <a:stretch>
            <a:fillRect/>
          </a:stretch>
        </p:blipFill>
        <p:spPr>
          <a:xfrm>
            <a:off x="177580" y="212446"/>
            <a:ext cx="3560226" cy="2458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1753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99175" y="669956"/>
            <a:ext cx="11842029" cy="5078313"/>
          </a:xfrm>
          <a:prstGeom prst="rect">
            <a:avLst/>
          </a:prstGeom>
          <a:noFill/>
        </p:spPr>
        <p:txBody>
          <a:bodyPr wrap="square" rtlCol="0">
            <a:spAutoFit/>
          </a:bodyPr>
          <a:lstStyle/>
          <a:p>
            <a:r>
              <a:rPr lang="ru-RU" b="1">
                <a:latin typeface="Times New Roman" panose="02020603050405020304" pitchFamily="18" charset="0"/>
                <a:cs typeface="Times New Roman" panose="02020603050405020304" pitchFamily="18" charset="0"/>
              </a:rPr>
              <a:t>Статья 22. Сроки удовлетворения отдельных требований потребителя</a:t>
            </a:r>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Требования потребителя о соразмерном уменьшении покупной цены товара, возмещении расходов на исправление недостатков товара потребителем или третьим лицом, возврате уплаченной за товар денежной суммы, а также требование о возмещении убытков, причиненных потребителю вследствие продажи товара ненадлежащего качества либо предоставления ненадлежащей информации о товаре, подлежат удовлетворению продавцом (изготовителем, уполномоченной организацией или уполномоченным индивидуальным предпринимателем, импортером) в течение десяти дней со дня предъявления соответствующего требования.</a:t>
            </a:r>
          </a:p>
          <a:p>
            <a:endParaRPr lang="ru-RU">
              <a:latin typeface="Times New Roman" panose="02020603050405020304" pitchFamily="18" charset="0"/>
              <a:cs typeface="Times New Roman" panose="02020603050405020304" pitchFamily="18" charset="0"/>
            </a:endParaRPr>
          </a:p>
          <a:p>
            <a:r>
              <a:rPr lang="ru-RU" b="1">
                <a:latin typeface="Times New Roman" panose="02020603050405020304" pitchFamily="18" charset="0"/>
                <a:cs typeface="Times New Roman" panose="02020603050405020304" pitchFamily="18" charset="0"/>
              </a:rPr>
              <a:t>Статья 21. Замена товара ненадлежащего качества</a:t>
            </a:r>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1. В случае обнаружения потребителем недостатков товара и предъявления требования о его замене продавец (изготовитель, уполномоченная организация или уполномоченный индивидуальный предприниматель, импортер) обязан заменить такой товар в течение семи дней со дня предъявления указанного требования потребителем, а при необходимости дополнительной проверки качества такого товара продавцом (изготовителем, уполномоченной организацией или уполномоченным индивидуальным предпринимателем, импортером) - в течение двадцати дней со дня предъявления указанного требования.</a:t>
            </a:r>
          </a:p>
          <a:p>
            <a:r>
              <a:rPr lang="ru-RU">
                <a:latin typeface="Times New Roman" panose="02020603050405020304" pitchFamily="18" charset="0"/>
                <a:cs typeface="Times New Roman" panose="02020603050405020304" pitchFamily="18" charset="0"/>
              </a:rPr>
              <a:t>Если у продавца (изготовителя, уполномоченной организации или уполномоченного индивидуального предпринимателя, импортера) в момент предъявления требования отсутствует необходимый для замены товар, замена должна быть проведена в течение месяца со дня предъявления такого требования.</a:t>
            </a:r>
          </a:p>
        </p:txBody>
      </p:sp>
    </p:spTree>
    <p:extLst>
      <p:ext uri="{BB962C8B-B14F-4D97-AF65-F5344CB8AC3E}">
        <p14:creationId xmlns:p14="http://schemas.microsoft.com/office/powerpoint/2010/main" val="3894324066"/>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316871" y="579422"/>
            <a:ext cx="11497901" cy="5123454"/>
          </a:xfrm>
          <a:prstGeom prst="rect">
            <a:avLst/>
          </a:prstGeom>
          <a:noFill/>
        </p:spPr>
        <p:txBody>
          <a:bodyPr wrap="square" rtlCol="0">
            <a:spAutoFit/>
          </a:bodyPr>
          <a:lstStyle/>
          <a:p>
            <a:pPr lvl="0">
              <a:lnSpc>
                <a:spcPct val="95000"/>
              </a:lnSpc>
              <a:spcBef>
                <a:spcPts val="1400"/>
              </a:spcBef>
              <a:spcAft>
                <a:spcPts val="200"/>
              </a:spcAft>
              <a:buClr>
                <a:srgbClr val="AB3C19"/>
              </a:buClr>
              <a:buSzPct val="80000"/>
            </a:pPr>
            <a:r>
              <a:rPr lang="ru-RU" b="1" spc="10">
                <a:solidFill>
                  <a:srgbClr val="000000"/>
                </a:solidFill>
                <a:latin typeface="Times New Roman" panose="02020603050405020304" pitchFamily="18" charset="0"/>
                <a:cs typeface="Times New Roman" panose="02020603050405020304" pitchFamily="18" charset="0"/>
              </a:rPr>
              <a:t>Статья 20. Устранение недостатков товара изготовителем (продавцом, уполномоченной организацией или уполномоченным индивидуальным предпринимателем, импортером)</a:t>
            </a:r>
          </a:p>
          <a:p>
            <a:pPr lvl="0">
              <a:lnSpc>
                <a:spcPct val="95000"/>
              </a:lnSpc>
              <a:spcBef>
                <a:spcPts val="1400"/>
              </a:spcBef>
              <a:spcAft>
                <a:spcPts val="200"/>
              </a:spcAft>
              <a:buClr>
                <a:srgbClr val="AB3C19"/>
              </a:buClr>
              <a:buSzPct val="80000"/>
            </a:pPr>
            <a:r>
              <a:rPr lang="ru-RU" spc="10" smtClean="0">
                <a:solidFill>
                  <a:srgbClr val="000000"/>
                </a:solidFill>
                <a:latin typeface="Times New Roman" panose="02020603050405020304" pitchFamily="18" charset="0"/>
                <a:cs typeface="Times New Roman" panose="02020603050405020304" pitchFamily="18" charset="0"/>
              </a:rPr>
              <a:t>1. Если </a:t>
            </a:r>
            <a:r>
              <a:rPr lang="ru-RU" spc="10">
                <a:solidFill>
                  <a:srgbClr val="000000"/>
                </a:solidFill>
                <a:latin typeface="Times New Roman" panose="02020603050405020304" pitchFamily="18" charset="0"/>
                <a:cs typeface="Times New Roman" panose="02020603050405020304" pitchFamily="18" charset="0"/>
              </a:rPr>
              <a:t>срок устранения недостатков товара не определен в письменной форме соглашением сторон, эти недостатки должны быть устранены изготовителем (продавцом, уполномоченной организацией или уполномоченным индивидуальным предпринимателем, импортером) незамедлительно, то есть в минимальный срок, объективно необходимый для их устранения с учетом обычно применяемого способа. Срок устранения недостатков товара, определяемый в письменной форме соглашением сторон, не может превышать сорок пять дней</a:t>
            </a:r>
            <a:r>
              <a:rPr lang="ru-RU" spc="10" smtClean="0">
                <a:solidFill>
                  <a:srgbClr val="000000"/>
                </a:solidFill>
                <a:latin typeface="Times New Roman" panose="02020603050405020304" pitchFamily="18" charset="0"/>
                <a:cs typeface="Times New Roman" panose="02020603050405020304" pitchFamily="18" charset="0"/>
              </a:rPr>
              <a:t>.</a:t>
            </a:r>
          </a:p>
          <a:p>
            <a:pPr lvl="0">
              <a:lnSpc>
                <a:spcPct val="95000"/>
              </a:lnSpc>
              <a:spcBef>
                <a:spcPts val="1400"/>
              </a:spcBef>
              <a:spcAft>
                <a:spcPts val="200"/>
              </a:spcAft>
              <a:buClr>
                <a:srgbClr val="AB3C19"/>
              </a:buClr>
              <a:buSzPct val="80000"/>
            </a:pPr>
            <a:endParaRPr lang="ru-RU" spc="10">
              <a:solidFill>
                <a:srgbClr val="000000"/>
              </a:solidFill>
              <a:latin typeface="Times New Roman" panose="02020603050405020304" pitchFamily="18" charset="0"/>
              <a:cs typeface="Times New Roman" panose="02020603050405020304" pitchFamily="18" charset="0"/>
            </a:endParaRPr>
          </a:p>
          <a:p>
            <a:pPr lvl="0">
              <a:lnSpc>
                <a:spcPct val="95000"/>
              </a:lnSpc>
              <a:spcBef>
                <a:spcPts val="1400"/>
              </a:spcBef>
              <a:spcAft>
                <a:spcPts val="200"/>
              </a:spcAft>
              <a:buClr>
                <a:srgbClr val="AB3C19"/>
              </a:buClr>
              <a:buSzPct val="80000"/>
            </a:pPr>
            <a:r>
              <a:rPr lang="ru-RU" b="1" spc="10">
                <a:solidFill>
                  <a:srgbClr val="000000"/>
                </a:solidFill>
                <a:latin typeface="Times New Roman" panose="02020603050405020304" pitchFamily="18" charset="0"/>
                <a:cs typeface="Times New Roman" panose="02020603050405020304" pitchFamily="18" charset="0"/>
              </a:rPr>
              <a:t>Статья 23. Ответственность продавца (изготовителя, уполномоченной организации или уполномоченного индивидуального предпринимателя, импортера) за просрочку выполнения требований потребителя</a:t>
            </a:r>
          </a:p>
          <a:p>
            <a:pPr lvl="0">
              <a:lnSpc>
                <a:spcPct val="95000"/>
              </a:lnSpc>
              <a:spcBef>
                <a:spcPts val="1400"/>
              </a:spcBef>
              <a:spcAft>
                <a:spcPts val="200"/>
              </a:spcAft>
              <a:buClr>
                <a:srgbClr val="AB3C19"/>
              </a:buClr>
              <a:buSzPct val="80000"/>
            </a:pPr>
            <a:r>
              <a:rPr lang="ru-RU" spc="10">
                <a:solidFill>
                  <a:srgbClr val="000000"/>
                </a:solidFill>
                <a:latin typeface="Times New Roman" panose="02020603050405020304" pitchFamily="18" charset="0"/>
                <a:cs typeface="Times New Roman" panose="02020603050405020304" pitchFamily="18" charset="0"/>
              </a:rPr>
              <a:t>1. За нарушение предусмотренных статьями 20, 21 и 22 Закона сроков, а также за невыполнение (задержку выполнения) требования потребителя о предоставлении ему на период ремонта (замены) аналогичного товара продавец (изготовитель, уполномоченная организация или уполномоченный индивидуальный предприниматель, импортер), допустивший такие нарушения, уплачивает потребителю за каждый день просрочки неустойку (пеню) в размере одного процента цены товара.</a:t>
            </a:r>
          </a:p>
        </p:txBody>
      </p:sp>
    </p:spTree>
    <p:extLst>
      <p:ext uri="{BB962C8B-B14F-4D97-AF65-F5344CB8AC3E}">
        <p14:creationId xmlns:p14="http://schemas.microsoft.com/office/powerpoint/2010/main" val="1262228534"/>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44445" y="516048"/>
            <a:ext cx="9696262" cy="5355312"/>
          </a:xfrm>
          <a:prstGeom prst="rect">
            <a:avLst/>
          </a:prstGeom>
          <a:noFill/>
        </p:spPr>
        <p:txBody>
          <a:bodyPr wrap="square" rtlCol="0">
            <a:spAutoFit/>
          </a:bodyPr>
          <a:lstStyle/>
          <a:p>
            <a:r>
              <a:rPr lang="ru-RU" b="1">
                <a:latin typeface="Times New Roman" panose="02020603050405020304" pitchFamily="18" charset="0"/>
                <a:cs typeface="Times New Roman" panose="02020603050405020304" pitchFamily="18" charset="0"/>
              </a:rPr>
              <a:t>Статья 23.1. Последствия нарушения продавцом срока передачи предварительно оплаченного товара потребителю</a:t>
            </a:r>
          </a:p>
          <a:p>
            <a:r>
              <a:rPr lang="ru-RU">
                <a:latin typeface="Times New Roman" panose="02020603050405020304" pitchFamily="18" charset="0"/>
                <a:cs typeface="Times New Roman" panose="02020603050405020304" pitchFamily="18" charset="0"/>
              </a:rPr>
              <a:t>1. Договор купли-продажи, предусматривающий обязанность потребителя предварительно оплатить товар, должен содержать условие о сроке передачи товара потребителю.</a:t>
            </a:r>
          </a:p>
          <a:p>
            <a:r>
              <a:rPr lang="ru-RU">
                <a:latin typeface="Times New Roman" panose="02020603050405020304" pitchFamily="18" charset="0"/>
                <a:cs typeface="Times New Roman" panose="02020603050405020304" pitchFamily="18" charset="0"/>
              </a:rPr>
              <a:t>2. В случае, если продавец, получивший сумму предварительной оплаты в определенном договором купли-продажи размере, не исполнил обязанность по передаче товара потребителю в установленный таким договором срок, потребитель по своему выбору вправе потребовать:</a:t>
            </a:r>
          </a:p>
          <a:p>
            <a:r>
              <a:rPr lang="ru-RU">
                <a:latin typeface="Times New Roman" panose="02020603050405020304" pitchFamily="18" charset="0"/>
                <a:cs typeface="Times New Roman" panose="02020603050405020304" pitchFamily="18" charset="0"/>
              </a:rPr>
              <a:t>передачи оплаченного товара в установленный им новый срок;</a:t>
            </a:r>
          </a:p>
          <a:p>
            <a:r>
              <a:rPr lang="ru-RU">
                <a:latin typeface="Times New Roman" panose="02020603050405020304" pitchFamily="18" charset="0"/>
                <a:cs typeface="Times New Roman" panose="02020603050405020304" pitchFamily="18" charset="0"/>
              </a:rPr>
              <a:t>возврата суммы предварительной оплаты товара, не переданного продавцом.</a:t>
            </a:r>
          </a:p>
          <a:p>
            <a:r>
              <a:rPr lang="ru-RU">
                <a:latin typeface="Times New Roman" panose="02020603050405020304" pitchFamily="18" charset="0"/>
                <a:cs typeface="Times New Roman" panose="02020603050405020304" pitchFamily="18" charset="0"/>
              </a:rPr>
              <a:t>При этом потребитель вправе потребовать также полного возмещения убытков, причиненных ему вследствие нарушения установленного договором купли-продажи срока передачи предварительно оплаченного товара.</a:t>
            </a:r>
          </a:p>
          <a:p>
            <a:r>
              <a:rPr lang="ru-RU">
                <a:latin typeface="Times New Roman" panose="02020603050405020304" pitchFamily="18" charset="0"/>
                <a:cs typeface="Times New Roman" panose="02020603050405020304" pitchFamily="18" charset="0"/>
              </a:rPr>
              <a:t>3. </a:t>
            </a:r>
            <a:r>
              <a:rPr lang="ru-RU">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случае нарушения установленного договором купли-продажи срока передачи предварительно оплаченного товара потребителю продавец уплачивает ему за каждый день просрочки неустойку (пени) в размере половины процента суммы предварительной оплаты товара</a:t>
            </a:r>
            <a:r>
              <a:rPr lang="ru-RU">
                <a:latin typeface="Times New Roman" panose="02020603050405020304" pitchFamily="18" charset="0"/>
                <a:cs typeface="Times New Roman" panose="02020603050405020304" pitchFamily="18" charset="0"/>
              </a:rPr>
              <a:t>.</a:t>
            </a:r>
          </a:p>
          <a:p>
            <a:r>
              <a:rPr lang="ru-RU">
                <a:latin typeface="Times New Roman" panose="02020603050405020304" pitchFamily="18" charset="0"/>
                <a:cs typeface="Times New Roman" panose="02020603050405020304" pitchFamily="18" charset="0"/>
              </a:rPr>
              <a:t>Неустойка (пени) взыскивается со дня, когда по договору купли-продажи передача товара потребителю должна была быть осуществлена, до дня передачи товара потребителю или до дня удовлетворения требования потребителя о возврате ему предварительно уплаченной им суммы.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6993" y="2536742"/>
            <a:ext cx="2391277" cy="1590921"/>
          </a:xfrm>
          <a:prstGeom prst="rect">
            <a:avLst/>
          </a:prstGeom>
        </p:spPr>
      </p:pic>
    </p:spTree>
    <p:extLst>
      <p:ext uri="{BB962C8B-B14F-4D97-AF65-F5344CB8AC3E}">
        <p14:creationId xmlns:p14="http://schemas.microsoft.com/office/powerpoint/2010/main" val="2438739567"/>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81481" y="72428"/>
            <a:ext cx="10221362" cy="6124754"/>
          </a:xfrm>
          <a:prstGeom prst="rect">
            <a:avLst/>
          </a:prstGeom>
          <a:noFill/>
        </p:spPr>
        <p:txBody>
          <a:bodyPr wrap="square" rtlCol="0">
            <a:spAutoFit/>
          </a:bodyPr>
          <a:lstStyle/>
          <a:p>
            <a:r>
              <a:rPr lang="ru-RU" sz="1400" b="1">
                <a:latin typeface="Times New Roman" panose="02020603050405020304" pitchFamily="18" charset="0"/>
                <a:cs typeface="Times New Roman" panose="02020603050405020304" pitchFamily="18" charset="0"/>
              </a:rPr>
              <a:t>Статья 28. Последствия нарушения исполнителем сроков выполнения работ (оказания услуг)</a:t>
            </a:r>
            <a:endParaRPr lang="ru-RU" sz="1400">
              <a:latin typeface="Times New Roman" panose="02020603050405020304" pitchFamily="18" charset="0"/>
              <a:cs typeface="Times New Roman" panose="02020603050405020304" pitchFamily="18" charset="0"/>
            </a:endParaRPr>
          </a:p>
          <a:p>
            <a:r>
              <a:rPr lang="ru-RU" sz="1400">
                <a:latin typeface="Times New Roman" panose="02020603050405020304" pitchFamily="18" charset="0"/>
                <a:cs typeface="Times New Roman" panose="02020603050405020304" pitchFamily="18" charset="0"/>
              </a:rPr>
              <a:t>1. Если исполнитель нарушил сроки выполнения работы (оказания услуги) - сроки начала и (или) окончания выполнения работы (оказания услуги) и (или) промежуточные сроки выполнения работы (оказания услуги) или во время выполнения работы (оказания услуги) стало очевидным, что она не будет выполнена в срок, потребитель по своему выбору вправе:</a:t>
            </a:r>
          </a:p>
          <a:p>
            <a:r>
              <a:rPr lang="ru-RU" sz="1400" smtClean="0">
                <a:latin typeface="Times New Roman" panose="02020603050405020304" pitchFamily="18" charset="0"/>
                <a:cs typeface="Times New Roman" panose="02020603050405020304" pitchFamily="18" charset="0"/>
              </a:rPr>
              <a:t>- назначить </a:t>
            </a:r>
            <a:r>
              <a:rPr lang="ru-RU" sz="1400">
                <a:latin typeface="Times New Roman" panose="02020603050405020304" pitchFamily="18" charset="0"/>
                <a:cs typeface="Times New Roman" panose="02020603050405020304" pitchFamily="18" charset="0"/>
              </a:rPr>
              <a:t>исполнителю новый срок;</a:t>
            </a:r>
            <a:endParaRPr lang="ru-RU" sz="1400">
              <a:latin typeface="Times New Roman" panose="02020603050405020304" pitchFamily="18" charset="0"/>
              <a:cs typeface="Times New Roman" panose="02020603050405020304" pitchFamily="18" charset="0"/>
              <a:hlinkClick r:id="rId2"/>
            </a:endParaRPr>
          </a:p>
          <a:p>
            <a:r>
              <a:rPr lang="ru-RU" sz="1400" smtClean="0">
                <a:latin typeface="Times New Roman" panose="02020603050405020304" pitchFamily="18" charset="0"/>
                <a:cs typeface="Times New Roman" panose="02020603050405020304" pitchFamily="18" charset="0"/>
              </a:rPr>
              <a:t>- поручить </a:t>
            </a:r>
            <a:r>
              <a:rPr lang="ru-RU" sz="1400">
                <a:latin typeface="Times New Roman" panose="02020603050405020304" pitchFamily="18" charset="0"/>
                <a:cs typeface="Times New Roman" panose="02020603050405020304" pitchFamily="18" charset="0"/>
              </a:rPr>
              <a:t>выполнение работы (оказание услуги) третьим лицам за разумную цену или выполнить ее своими силами и потребовать от исполнителя возмещения понесенных расходов;</a:t>
            </a:r>
          </a:p>
          <a:p>
            <a:r>
              <a:rPr lang="ru-RU" sz="1400" smtClean="0">
                <a:latin typeface="Times New Roman" panose="02020603050405020304" pitchFamily="18" charset="0"/>
                <a:cs typeface="Times New Roman" panose="02020603050405020304" pitchFamily="18" charset="0"/>
              </a:rPr>
              <a:t>- потребовать </a:t>
            </a:r>
            <a:r>
              <a:rPr lang="ru-RU" sz="1400">
                <a:latin typeface="Times New Roman" panose="02020603050405020304" pitchFamily="18" charset="0"/>
                <a:cs typeface="Times New Roman" panose="02020603050405020304" pitchFamily="18" charset="0"/>
              </a:rPr>
              <a:t>уменьшения цены за выполнение работы (оказание услуги);</a:t>
            </a:r>
          </a:p>
          <a:p>
            <a:r>
              <a:rPr lang="ru-RU" sz="1400" smtClean="0">
                <a:latin typeface="Times New Roman" panose="02020603050405020304" pitchFamily="18" charset="0"/>
                <a:cs typeface="Times New Roman" panose="02020603050405020304" pitchFamily="18" charset="0"/>
              </a:rPr>
              <a:t>- отказаться </a:t>
            </a:r>
            <a:r>
              <a:rPr lang="ru-RU" sz="1400">
                <a:latin typeface="Times New Roman" panose="02020603050405020304" pitchFamily="18" charset="0"/>
                <a:cs typeface="Times New Roman" panose="02020603050405020304" pitchFamily="18" charset="0"/>
              </a:rPr>
              <a:t>от исполнения договора о выполнении работы (оказании услуги).</a:t>
            </a:r>
            <a:endParaRPr lang="ru-RU" sz="1400">
              <a:latin typeface="Times New Roman" panose="02020603050405020304" pitchFamily="18" charset="0"/>
              <a:cs typeface="Times New Roman" panose="02020603050405020304" pitchFamily="18" charset="0"/>
              <a:hlinkClick r:id="rId3"/>
            </a:endParaRPr>
          </a:p>
          <a:p>
            <a:r>
              <a:rPr lang="ru-RU" sz="1400">
                <a:latin typeface="Times New Roman" panose="02020603050405020304" pitchFamily="18" charset="0"/>
                <a:cs typeface="Times New Roman" panose="02020603050405020304" pitchFamily="18" charset="0"/>
              </a:rPr>
              <a:t>Потребитель вправе потребовать также полного возмещения убытков, причиненных ему в связи с нарушением сроков выполнения работы (оказания услуги). Убытки возмещаются в сроки, установленные для удовлетворения соответствующих требований потребителя.</a:t>
            </a:r>
          </a:p>
          <a:p>
            <a:r>
              <a:rPr lang="ru-RU" sz="1400">
                <a:latin typeface="Times New Roman" panose="02020603050405020304" pitchFamily="18" charset="0"/>
                <a:cs typeface="Times New Roman" panose="02020603050405020304" pitchFamily="18" charset="0"/>
              </a:rPr>
              <a:t>2. Назначенные потребителем новые сроки выполнения работы (оказания услуги) указываются в договоре о выполнении работы (оказании услуги).</a:t>
            </a:r>
          </a:p>
          <a:p>
            <a:r>
              <a:rPr lang="ru-RU" sz="1400" u="sng">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В случае просрочки новых сроков потребитель вправе предъявить исполнителю иные требования, установленные пунктом 1 настоящей статьи.</a:t>
            </a:r>
          </a:p>
          <a:p>
            <a:r>
              <a:rPr lang="ru-RU" sz="1400">
                <a:latin typeface="Times New Roman" panose="02020603050405020304" pitchFamily="18" charset="0"/>
                <a:cs typeface="Times New Roman" panose="02020603050405020304" pitchFamily="18" charset="0"/>
              </a:rPr>
              <a:t>3. Цена выполненной работы (оказанной услуги), возвращаемая потребителю при отказе от исполнения договора о выполнении работы (оказании услуги), а также учитываемая при уменьшении цены выполненной работы (оказанной услуги), определяется в соответствии с пунктами 3,4 и</a:t>
            </a:r>
            <a:r>
              <a:rPr lang="ru-RU" sz="1400">
                <a:latin typeface="Times New Roman" panose="02020603050405020304" pitchFamily="18" charset="0"/>
                <a:cs typeface="Times New Roman" panose="02020603050405020304" pitchFamily="18" charset="0"/>
                <a:hlinkClick r:id="rId4"/>
              </a:rPr>
              <a:t> </a:t>
            </a:r>
            <a:r>
              <a:rPr lang="ru-RU" sz="1400">
                <a:latin typeface="Times New Roman" panose="02020603050405020304" pitchFamily="18" charset="0"/>
                <a:cs typeface="Times New Roman" panose="02020603050405020304" pitchFamily="18" charset="0"/>
              </a:rPr>
              <a:t>5 статьи 24 настоящего Закона.</a:t>
            </a:r>
          </a:p>
          <a:p>
            <a:r>
              <a:rPr lang="ru-RU" sz="1400">
                <a:latin typeface="Times New Roman" panose="02020603050405020304" pitchFamily="18" charset="0"/>
                <a:cs typeface="Times New Roman" panose="02020603050405020304" pitchFamily="18" charset="0"/>
              </a:rPr>
              <a:t>4. При отказе от исполнения договора о выполнении работы (оказании услуги) исполнитель не вправе требовать возмещения своих затрат, произведенных в процессе выполнения работы (оказания услуги), а также платы за выполненную работу (оказанную услугу), за исключением случая, если потребитель принял выполненную работу (оказанную услугу).</a:t>
            </a:r>
          </a:p>
          <a:p>
            <a:r>
              <a:rPr lang="ru-RU" sz="1400">
                <a:latin typeface="Times New Roman" panose="02020603050405020304" pitchFamily="18" charset="0"/>
                <a:cs typeface="Times New Roman" panose="02020603050405020304" pitchFamily="18" charset="0"/>
              </a:rPr>
              <a:t>5. В случае нарушения установленных сроков выполнения работы (оказания услуги) или назначенных потребителем на основании пункта 1 настоящей статьи новых сроков исполнитель уплачивает потребителю за каждый день (час, если срок определен в часах) </a:t>
            </a:r>
            <a:r>
              <a:rPr lang="ru-RU" sz="140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просрочки неустойку (пеню) в размере трех процентов цены выполнения работы </a:t>
            </a:r>
            <a:r>
              <a:rPr lang="ru-RU" sz="1400">
                <a:latin typeface="Times New Roman" panose="02020603050405020304" pitchFamily="18" charset="0"/>
                <a:cs typeface="Times New Roman" panose="02020603050405020304" pitchFamily="18" charset="0"/>
              </a:rPr>
              <a:t>(оказания услуги), а если цена выполнения работы (оказания услуги) договором о выполнении работ (оказании услуг) не определена - общей цены заказа. Договором о выполнении работ (оказании услуг) между потребителем и исполнителем может быть установлен более высокий размер неустойки (пени).</a:t>
            </a:r>
          </a:p>
        </p:txBody>
      </p:sp>
      <p:pic>
        <p:nvPicPr>
          <p:cNvPr id="3" name="Рисунок 2"/>
          <p:cNvPicPr>
            <a:picLocks noChangeAspect="1"/>
          </p:cNvPicPr>
          <p:nvPr/>
        </p:nvPicPr>
        <p:blipFill>
          <a:blip r:embed="rId5"/>
          <a:srcRect l="25624"/>
          <a:stretch>
            <a:fillRect/>
          </a:stretch>
        </p:blipFill>
        <p:spPr>
          <a:xfrm>
            <a:off x="10275683" y="724279"/>
            <a:ext cx="1819746" cy="13762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6628" y="2924269"/>
            <a:ext cx="1828801" cy="12245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48164813"/>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738" y="697603"/>
            <a:ext cx="1322387"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Объект 4"/>
          <p:cNvGraphicFramePr>
            <a:graphicFrameLocks noGrp="1"/>
          </p:cNvGraphicFramePr>
          <p:nvPr>
            <p:ph idx="1"/>
            <p:extLst>
              <p:ext uri="{D42A27DB-BD31-4B8C-83A1-F6EECF244321}">
                <p14:modId xmlns:p14="http://schemas.microsoft.com/office/powerpoint/2010/main" val="812067854"/>
              </p:ext>
            </p:extLst>
          </p:nvPr>
        </p:nvGraphicFramePr>
        <p:xfrm>
          <a:off x="2358824" y="2009893"/>
          <a:ext cx="8777288" cy="4022725"/>
        </p:xfrm>
        <a:graphic>
          <a:graphicData uri="http://schemas.openxmlformats.org/drawingml/2006/chart">
            <c:chart xmlns:c="http://schemas.openxmlformats.org/drawingml/2006/chart" r:id="rId3"/>
          </a:graphicData>
        </a:graphic>
      </p:graphicFrame>
      <p:sp>
        <p:nvSpPr>
          <p:cNvPr id="6" name="Заголовок 5"/>
          <p:cNvSpPr>
            <a:spLocks noGrp="1"/>
          </p:cNvSpPr>
          <p:nvPr>
            <p:ph type="title"/>
          </p:nvPr>
        </p:nvSpPr>
        <p:spPr>
          <a:xfrm>
            <a:off x="2050181" y="697603"/>
            <a:ext cx="9673389" cy="913994"/>
          </a:xfrm>
          <a:prstGeom prst="roundRect">
            <a:avLst/>
          </a:prstGeom>
          <a:noFill/>
          <a:ln>
            <a:noFill/>
          </a:ln>
        </p:spPr>
        <p:style>
          <a:lnRef idx="0">
            <a:scrgbClr r="0" g="0" b="0"/>
          </a:lnRef>
          <a:fillRef idx="0">
            <a:scrgbClr r="0" g="0" b="0"/>
          </a:fillRef>
          <a:effectRef idx="0">
            <a:scrgbClr r="0" g="0" b="0"/>
          </a:effectRef>
          <a:fontRef idx="minor">
            <a:schemeClr val="accent1"/>
          </a:fontRef>
        </p:style>
        <p:txBody>
          <a:bodyPr rtlCol="0" anchor="ctr">
            <a:normAutofit/>
          </a:bodyPr>
          <a:lstStyle/>
          <a:p>
            <a:pPr algn="ctr"/>
            <a:r>
              <a:rPr lang="ru-RU" sz="1800" b="1"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t>Судебная защита прав потребителей обеспечена в ходе 25 судебных заседаний. </a:t>
            </a:r>
            <a:br>
              <a:rPr lang="ru-RU" sz="1800" b="1"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br>
            <a:r>
              <a:rPr lang="ru-RU" sz="1800" b="1"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t>Общая сумма,  присужденная в пользу потребителей, составила более 2,8 </a:t>
            </a:r>
            <a:r>
              <a:rPr lang="ru-RU" sz="1800" b="1"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t>млн. руб., в том числе компенсация морального вреда – </a:t>
            </a:r>
            <a:r>
              <a:rPr lang="ru-RU" sz="1800" b="1" spc="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t>501 </a:t>
            </a:r>
            <a:r>
              <a:rPr lang="ru-RU" sz="1800" b="1" spc="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Sylfaen" panose="010a0502050306030303" pitchFamily="18" charset="0"/>
              </a:rPr>
              <a:t>тыс. руб. </a:t>
            </a:r>
          </a:p>
        </p:txBody>
      </p:sp>
    </p:spTree>
    <p:extLst>
      <p:ext uri="{BB962C8B-B14F-4D97-AF65-F5344CB8AC3E}">
        <p14:creationId xmlns:p14="http://schemas.microsoft.com/office/powerpoint/2010/main" val="2348042886"/>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497941" y="2498756"/>
            <a:ext cx="11485512" cy="3693319"/>
          </a:xfrm>
          <a:prstGeom prst="rect">
            <a:avLst/>
          </a:prstGeom>
          <a:noFill/>
        </p:spPr>
        <p:txBody>
          <a:bodyPr wrap="square" rtlCol="0">
            <a:spAutoFit/>
          </a:bodyPr>
          <a:lstStyle/>
          <a:p>
            <a:r>
              <a:rPr lang="ru-RU" b="1">
                <a:latin typeface="Times New Roman" panose="02020603050405020304" pitchFamily="18" charset="0"/>
                <a:cs typeface="Times New Roman" panose="02020603050405020304" pitchFamily="18" charset="0"/>
              </a:rPr>
              <a:t>Статья 31. Сроки удовлетворения отдельных требований потребителя</a:t>
            </a:r>
            <a:endParaRPr lang="ru-RU">
              <a:latin typeface="Times New Roman" panose="02020603050405020304" pitchFamily="18" charset="0"/>
              <a:cs typeface="Times New Roman" panose="02020603050405020304" pitchFamily="18" charset="0"/>
            </a:endParaRPr>
          </a:p>
          <a:p>
            <a:r>
              <a:rPr lang="ru-RU" smtClean="0">
                <a:latin typeface="Times New Roman" panose="02020603050405020304" pitchFamily="18" charset="0"/>
                <a:cs typeface="Times New Roman" panose="02020603050405020304" pitchFamily="18" charset="0"/>
              </a:rPr>
              <a:t>1. Требования </a:t>
            </a:r>
            <a:r>
              <a:rPr lang="ru-RU">
                <a:latin typeface="Times New Roman" panose="02020603050405020304" pitchFamily="18" charset="0"/>
                <a:cs typeface="Times New Roman" panose="02020603050405020304" pitchFamily="18" charset="0"/>
              </a:rPr>
              <a:t>потребителя об уменьшении цены за выполненную работу (оказанную услугу), о возмещении расходов по устранению недостатков выполненной работы (оказанной услуги) своими силами или третьими лицами, а также о возврате уплаченной за работу (услугу) денежной суммы и возмещении убытков, причиненных в связи с отказом от исполнения договора, предусмотренные пунктом 1 статьи 28 и пунктами 1 и 4 статьи 29 настоящего Закона, </a:t>
            </a:r>
            <a:r>
              <a:rPr lang="ru-RU">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подлежат удовлетворению в десятидневный срок со дня предъявления соответствующего требования</a:t>
            </a:r>
            <a:r>
              <a:rPr lang="ru-RU" smtClean="0">
                <a:latin typeface="Times New Roman" panose="02020603050405020304" pitchFamily="18" charset="0"/>
                <a:cs typeface="Times New Roman" panose="02020603050405020304" pitchFamily="18" charset="0"/>
              </a:rPr>
              <a:t>.</a:t>
            </a:r>
          </a:p>
          <a:p>
            <a:endParaRPr lang="ru-RU">
              <a:latin typeface="Times New Roman" panose="02020603050405020304" pitchFamily="18" charset="0"/>
              <a:cs typeface="Times New Roman" panose="02020603050405020304" pitchFamily="18" charset="0"/>
            </a:endParaRPr>
          </a:p>
          <a:p>
            <a:r>
              <a:rPr lang="ru-RU" b="1">
                <a:latin typeface="Times New Roman" panose="02020603050405020304" pitchFamily="18" charset="0"/>
                <a:cs typeface="Times New Roman" panose="02020603050405020304" pitchFamily="18" charset="0"/>
              </a:rPr>
              <a:t>Статья 32. Право потребителя на отказ от исполнения договора о выполнении работ (оказании услуг)</a:t>
            </a:r>
            <a:endParaRPr lang="ru-RU">
              <a:latin typeface="Times New Roman" panose="02020603050405020304" pitchFamily="18" charset="0"/>
              <a:cs typeface="Times New Roman" panose="02020603050405020304" pitchFamily="18" charset="0"/>
            </a:endParaRPr>
          </a:p>
          <a:p>
            <a:r>
              <a:rPr lang="ru-RU">
                <a:latin typeface="Times New Roman" panose="02020603050405020304" pitchFamily="18" charset="0"/>
                <a:cs typeface="Times New Roman" panose="02020603050405020304" pitchFamily="18" charset="0"/>
              </a:rPr>
              <a:t>Потребитель вправе отказаться от исполнения договора о выполнении работ (оказании услуг) в любое время при условии оплаты исполнителю фактически понесенных им расходов, связанных с исполнением обязательств по данному договору.</a:t>
            </a:r>
          </a:p>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4622" y="264572"/>
            <a:ext cx="3352800" cy="2234184"/>
          </a:xfrm>
          <a:prstGeom prst="rect">
            <a:avLst/>
          </a:prstGeom>
        </p:spPr>
      </p:pic>
    </p:spTree>
    <p:extLst>
      <p:ext uri="{BB962C8B-B14F-4D97-AF65-F5344CB8AC3E}">
        <p14:creationId xmlns:p14="http://schemas.microsoft.com/office/powerpoint/2010/main" val="2563031838"/>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289711" y="679131"/>
            <a:ext cx="11262511" cy="2696123"/>
          </a:xfrm>
          <a:prstGeom prst="rect">
            <a:avLst/>
          </a:prstGeom>
          <a:noFill/>
        </p:spPr>
        <p:txBody>
          <a:bodyPr wrap="square" rtlCol="0">
            <a:spAutoFit/>
          </a:bodyPr>
          <a:lstStyle/>
          <a:p>
            <a:pPr marL="285750" indent="-285750">
              <a:lnSpc>
                <a:spcPct val="80000"/>
              </a:lnSpc>
              <a:buFont typeface="Wingdings" panose="05000000000000000000" pitchFamily="2" charset="2"/>
              <a:buChar char="Ø"/>
            </a:pPr>
            <a:r>
              <a:rPr lang="ru-RU" alt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Технический регламент Таможенного союза "О безопасности парфюмерно-косметической продукции" (ТР ТС 009/2011)</a:t>
            </a:r>
          </a:p>
          <a:p>
            <a:pPr marL="285750" indent="-285750">
              <a:lnSpc>
                <a:spcPct val="80000"/>
              </a:lnSpc>
              <a:buFont typeface="Wingdings" panose="05000000000000000000" pitchFamily="2" charset="2"/>
              <a:buChar char="Ø"/>
            </a:pPr>
            <a:r>
              <a:rPr lang="ru-RU" alt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Технический регламент Таможенного союза «О безопасности продукции, предназначенной для детей и подростков» (ТР ТС 007/2011)</a:t>
            </a:r>
          </a:p>
          <a:p>
            <a:pPr marL="285750" indent="-285750">
              <a:lnSpc>
                <a:spcPct val="80000"/>
              </a:lnSpc>
              <a:buFont typeface="Wingdings" panose="05000000000000000000" pitchFamily="2" charset="2"/>
              <a:buChar char="Ø"/>
            </a:pPr>
            <a:r>
              <a:rPr lang="ru-RU" alt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Технический регламент Таможенного союза «О безопасности игрушек» (ТР ТС 008/2011)</a:t>
            </a:r>
          </a:p>
          <a:p>
            <a:pPr marL="285750" indent="-285750" algn="just">
              <a:lnSpc>
                <a:spcPct val="80000"/>
              </a:lnSpc>
              <a:buFont typeface="Wingdings" panose="05000000000000000000" pitchFamily="2" charset="2"/>
              <a:buChar char="Ø"/>
            </a:pPr>
            <a:r>
              <a:rPr lang="ru-RU" alt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Технический регламент Таможенного союза «О безопасности средств индивидуальной защиты» (ТР ТС 019/2011)</a:t>
            </a:r>
          </a:p>
          <a:p>
            <a:pPr marL="285750" indent="-285750" algn="just">
              <a:lnSpc>
                <a:spcPct val="80000"/>
              </a:lnSpc>
              <a:buFont typeface="Wingdings" panose="05000000000000000000" pitchFamily="2" charset="2"/>
              <a:buChar char="Ø"/>
            </a:pPr>
            <a:r>
              <a:rPr lang="ru-RU" alt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Технический регламент Таможенного союза «О безопасности мебельной продукции» (ТР ТС 025/2012)</a:t>
            </a:r>
          </a:p>
          <a:p>
            <a:pPr marL="285750" indent="-285750">
              <a:buFont typeface="Wingdings" panose="05000000000000000000" pitchFamily="2" charset="2"/>
              <a:buChar char="Ø"/>
            </a:pPr>
            <a:r>
              <a:rPr lang="ru-RU">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Технический регламент Таможенного союза «О безопасности продукции легкой промышленности» (ТР ТС 017/2011)</a:t>
            </a:r>
          </a:p>
          <a:p>
            <a:endParaRPr lang="ru-RU"/>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r="16259" b="16406"/>
          <a:stretch>
            <a:fillRect/>
          </a:stretch>
        </p:blipFill>
        <p:spPr>
          <a:xfrm>
            <a:off x="137435" y="3197618"/>
            <a:ext cx="4658320" cy="2610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043657" y="3325695"/>
            <a:ext cx="3262220" cy="24466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1969" t="8904" r="6327" b="14705"/>
          <a:stretch>
            <a:fillRect/>
          </a:stretch>
        </p:blipFill>
        <p:spPr>
          <a:xfrm>
            <a:off x="8553778" y="3375254"/>
            <a:ext cx="3238500" cy="2587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299580" y="199176"/>
            <a:ext cx="7106970" cy="400110"/>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ru-RU" sz="2000" b="1" smtClean="0">
                <a:solidFill>
                  <a:schemeClr val="accent6">
                    <a:lumMod val="75000"/>
                  </a:schemeClr>
                </a:solidFill>
              </a:rPr>
              <a:t>                                             Маркировка товаров</a:t>
            </a:r>
            <a:endParaRPr lang="ru-RU" sz="2000" b="1">
              <a:solidFill>
                <a:schemeClr val="accent6">
                  <a:lumMod val="75000"/>
                </a:schemeClr>
              </a:solidFill>
            </a:endParaRPr>
          </a:p>
        </p:txBody>
      </p:sp>
    </p:spTree>
    <p:extLst>
      <p:ext uri="{BB962C8B-B14F-4D97-AF65-F5344CB8AC3E}">
        <p14:creationId xmlns:p14="http://schemas.microsoft.com/office/powerpoint/2010/main" val="1999975004"/>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l="16140" t="9182" r="17228" b="15122"/>
          <a:stretch>
            <a:fillRect/>
          </a:stretch>
        </p:blipFill>
        <p:spPr>
          <a:xfrm>
            <a:off x="1023043" y="0"/>
            <a:ext cx="10438645" cy="6329816"/>
          </a:xfrm>
          <a:prstGeom prst="rect">
            <a:avLst/>
          </a:prstGeom>
        </p:spPr>
      </p:pic>
    </p:spTree>
    <p:extLst>
      <p:ext uri="{BB962C8B-B14F-4D97-AF65-F5344CB8AC3E}">
        <p14:creationId xmlns:p14="http://schemas.microsoft.com/office/powerpoint/2010/main" val="1279569250"/>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a:picLocks noChangeAspect="1"/>
          </p:cNvPicPr>
          <p:nvPr/>
        </p:nvPicPr>
        <p:blipFill>
          <a:blip r:embed="rId2"/>
          <a:srcRect t="3598" b="3705"/>
          <a:stretch>
            <a:fillRect/>
          </a:stretch>
        </p:blipFill>
        <p:spPr>
          <a:xfrm>
            <a:off x="0" y="0"/>
            <a:ext cx="12192000" cy="6343047"/>
          </a:xfrm>
          <a:prstGeom prst="rect">
            <a:avLst/>
          </a:prstGeom>
        </p:spPr>
      </p:pic>
    </p:spTree>
    <p:extLst>
      <p:ext uri="{BB962C8B-B14F-4D97-AF65-F5344CB8AC3E}">
        <p14:creationId xmlns:p14="http://schemas.microsoft.com/office/powerpoint/2010/main" val="2035198552"/>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9389" y="711417"/>
            <a:ext cx="1916084" cy="2556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553" y="1307423"/>
            <a:ext cx="2140527" cy="12011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23321" y="338981"/>
            <a:ext cx="11452633" cy="6309420"/>
          </a:xfrm>
          <a:prstGeom prst="rect">
            <a:avLst/>
          </a:prstGeom>
          <a:noFill/>
        </p:spPr>
        <p:txBody>
          <a:bodyPr wrap="square" rtlCol="0">
            <a:spAutoFit/>
          </a:bodyPr>
          <a:lstStyle/>
          <a:p>
            <a:r>
              <a:rPr lang="ru-RU"/>
              <a:t> </a:t>
            </a:r>
            <a:r>
              <a:rPr lang="ru-RU" sz="1600"/>
              <a:t>В настоящее время обязательная маркировка средствами идентификации введена на следующие группы товаров:</a:t>
            </a:r>
          </a:p>
          <a:p>
            <a:endParaRPr lang="ru-RU" sz="1600"/>
          </a:p>
          <a:p>
            <a:pPr algn="ctr"/>
            <a:r>
              <a:rPr lang="ru-RU" sz="1600"/>
              <a:t>   </a:t>
            </a:r>
            <a:r>
              <a:rPr lang="ru-RU" sz="1600" smtClean="0"/>
              <a:t>меховые </a:t>
            </a:r>
            <a:r>
              <a:rPr lang="ru-RU" sz="1600"/>
              <a:t>изделия – с 12.08.2016;</a:t>
            </a:r>
          </a:p>
          <a:p>
            <a:pPr algn="ctr"/>
            <a:r>
              <a:rPr lang="ru-RU" sz="1600"/>
              <a:t>  </a:t>
            </a:r>
            <a:r>
              <a:rPr lang="ru-RU" sz="1600" smtClean="0"/>
              <a:t> </a:t>
            </a:r>
            <a:r>
              <a:rPr lang="ru-RU" sz="1600"/>
              <a:t>лекарственные препараты – с 01.07.2020;</a:t>
            </a:r>
          </a:p>
          <a:p>
            <a:pPr algn="ctr"/>
            <a:r>
              <a:rPr lang="ru-RU" sz="1600"/>
              <a:t>  </a:t>
            </a:r>
            <a:r>
              <a:rPr lang="ru-RU" sz="1600" smtClean="0"/>
              <a:t> </a:t>
            </a:r>
            <a:r>
              <a:rPr lang="ru-RU" sz="1600"/>
              <a:t>табачные изделия – с 01.07.2020;</a:t>
            </a:r>
          </a:p>
          <a:p>
            <a:pPr algn="ctr"/>
            <a:r>
              <a:rPr lang="ru-RU" sz="1600"/>
              <a:t>  </a:t>
            </a:r>
            <a:r>
              <a:rPr lang="ru-RU" sz="1600" smtClean="0"/>
              <a:t>обувные </a:t>
            </a:r>
            <a:r>
              <a:rPr lang="ru-RU" sz="1600"/>
              <a:t>товары – с 01.07.2020;</a:t>
            </a:r>
          </a:p>
          <a:p>
            <a:pPr algn="ctr"/>
            <a:r>
              <a:rPr lang="ru-RU" sz="1600"/>
              <a:t>    </a:t>
            </a:r>
            <a:endParaRPr lang="ru-RU" sz="1600" smtClean="0"/>
          </a:p>
          <a:p>
            <a:pPr algn="ctr"/>
            <a:r>
              <a:rPr lang="ru-RU" sz="1600" smtClean="0"/>
              <a:t>духи </a:t>
            </a:r>
            <a:r>
              <a:rPr lang="ru-RU" sz="1600"/>
              <a:t>и туалетная вода – с </a:t>
            </a:r>
            <a:r>
              <a:rPr lang="ru-RU" sz="1600" smtClean="0"/>
              <a:t>01.10.2020 обязательная </a:t>
            </a:r>
            <a:r>
              <a:rPr lang="ru-RU" sz="1600"/>
              <a:t>маркировка </a:t>
            </a:r>
            <a:endParaRPr lang="ru-RU" sz="1600" smtClean="0"/>
          </a:p>
          <a:p>
            <a:pPr algn="ctr"/>
            <a:r>
              <a:rPr lang="ru-RU" sz="1600" smtClean="0"/>
              <a:t>парфюмерной </a:t>
            </a:r>
            <a:r>
              <a:rPr lang="ru-RU" sz="1600"/>
              <a:t>продукции, </a:t>
            </a:r>
            <a:r>
              <a:rPr lang="ru-RU" sz="1600" smtClean="0"/>
              <a:t>производимой </a:t>
            </a:r>
            <a:r>
              <a:rPr lang="ru-RU" sz="1600"/>
              <a:t>и ввозимой </a:t>
            </a:r>
            <a:endParaRPr lang="ru-RU" sz="1600" smtClean="0"/>
          </a:p>
          <a:p>
            <a:pPr algn="ctr"/>
            <a:r>
              <a:rPr lang="ru-RU" sz="1600" smtClean="0"/>
              <a:t>на</a:t>
            </a:r>
            <a:r>
              <a:rPr lang="ru-RU" sz="1600"/>
              <a:t> территорию Российской Федерации </a:t>
            </a:r>
            <a:endParaRPr lang="ru-RU" sz="1600" smtClean="0"/>
          </a:p>
          <a:p>
            <a:pPr algn="ctr"/>
            <a:r>
              <a:rPr lang="ru-RU" sz="1600" smtClean="0"/>
              <a:t>и</a:t>
            </a:r>
            <a:r>
              <a:rPr lang="ru-RU" sz="1600"/>
              <a:t> передача сведений об обороте товаров в систему Честный ЗНАК.;</a:t>
            </a:r>
          </a:p>
          <a:p>
            <a:pPr algn="ctr"/>
            <a:r>
              <a:rPr lang="ru-RU" sz="1600"/>
              <a:t>    </a:t>
            </a:r>
            <a:endParaRPr lang="ru-RU" sz="1600" smtClean="0"/>
          </a:p>
          <a:p>
            <a:pPr algn="ctr"/>
            <a:r>
              <a:rPr lang="ru-RU" sz="1600"/>
              <a:t>ф</a:t>
            </a:r>
            <a:r>
              <a:rPr lang="ru-RU" sz="1600" smtClean="0"/>
              <a:t>отоаппараты и лампы-вспышки </a:t>
            </a:r>
            <a:r>
              <a:rPr lang="ru-RU" sz="1600"/>
              <a:t>– с </a:t>
            </a:r>
            <a:r>
              <a:rPr lang="ru-RU" sz="1600" smtClean="0"/>
              <a:t>01.10.2020;</a:t>
            </a:r>
          </a:p>
          <a:p>
            <a:pPr algn="ctr"/>
            <a:endParaRPr lang="ru-RU" sz="1600" smtClean="0"/>
          </a:p>
          <a:p>
            <a:pPr algn="ctr"/>
            <a:r>
              <a:rPr lang="ru-RU" sz="1600"/>
              <a:t>т</a:t>
            </a:r>
            <a:r>
              <a:rPr lang="ru-RU" sz="1600" smtClean="0"/>
              <a:t>овары легкой промышленности – с 01.01.2021;</a:t>
            </a:r>
          </a:p>
          <a:p>
            <a:pPr algn="ctr"/>
            <a:endParaRPr lang="ru-RU" sz="1600"/>
          </a:p>
          <a:p>
            <a:pPr algn="ctr"/>
            <a:r>
              <a:rPr lang="ru-RU" sz="1600" smtClean="0"/>
              <a:t>шины </a:t>
            </a:r>
            <a:r>
              <a:rPr lang="ru-RU" sz="1600"/>
              <a:t>и покрышки пневматические резиновые </a:t>
            </a:r>
            <a:r>
              <a:rPr lang="ru-RU" sz="1600" smtClean="0"/>
              <a:t>новые – с 15.12.2020; и т.д.</a:t>
            </a:r>
            <a:endParaRPr lang="ru-RU" sz="1600"/>
          </a:p>
          <a:p>
            <a:endParaRPr lang="ru-RU" sz="1600"/>
          </a:p>
          <a:p>
            <a:r>
              <a:rPr lang="ru-RU" sz="1600"/>
              <a:t>С подробной информацией об этапах введения маркировки товаров средствами идентификации </a:t>
            </a:r>
            <a:endParaRPr lang="ru-RU" sz="1600" smtClean="0"/>
          </a:p>
          <a:p>
            <a:r>
              <a:rPr lang="ru-RU" sz="1600" smtClean="0"/>
              <a:t>можно </a:t>
            </a:r>
            <a:r>
              <a:rPr lang="ru-RU" sz="1600"/>
              <a:t>на официальном сайте «Честный знак» – https://честныйзнак.рф.</a:t>
            </a:r>
          </a:p>
          <a:p>
            <a:endParaRPr lang="ru-RU" sz="1600"/>
          </a:p>
          <a:p>
            <a:r>
              <a:rPr lang="ru-RU" sz="1600" smtClean="0"/>
              <a:t>За </a:t>
            </a:r>
            <a:r>
              <a:rPr lang="ru-RU" sz="1600"/>
              <a:t>оборот немаркированной средствами идентификации продукции и нарушение порядка ее маркировки на территории РФ предусмотрена административная ответственность по статье 15.12 КоАП РФ и уголовная ответственность по статье 171.1 УК РФ.</a:t>
            </a:r>
          </a:p>
          <a:p>
            <a:endParaRPr lang="ru-RU" sz="1600"/>
          </a:p>
          <a:p>
            <a:endParaRPr lang="ru-RU"/>
          </a:p>
        </p:txBody>
      </p:sp>
    </p:spTree>
    <p:extLst>
      <p:ext uri="{BB962C8B-B14F-4D97-AF65-F5344CB8AC3E}">
        <p14:creationId xmlns:p14="http://schemas.microsoft.com/office/powerpoint/2010/main" val="1682478663"/>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318913" y="158553"/>
            <a:ext cx="7523428" cy="646331"/>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a:solidFill>
                  <a:schemeClr val="accent6">
                    <a:lumMod val="75000"/>
                  </a:schemeClr>
                </a:solidFill>
                <a:latin typeface="Times New Roman" panose="02020603050405020304" pitchFamily="18" charset="0"/>
                <a:cs typeface="Times New Roman" panose="02020603050405020304" pitchFamily="18" charset="0"/>
              </a:rPr>
              <a:t>О контроле за </a:t>
            </a:r>
            <a:r>
              <a:rPr lang="ru-RU" b="1" smtClean="0">
                <a:solidFill>
                  <a:schemeClr val="accent6">
                    <a:lumMod val="75000"/>
                  </a:schemeClr>
                </a:solidFill>
                <a:latin typeface="Times New Roman" panose="02020603050405020304" pitchFamily="18" charset="0"/>
                <a:cs typeface="Times New Roman" panose="02020603050405020304" pitchFamily="18" charset="0"/>
              </a:rPr>
              <a:t>маркировкой</a:t>
            </a:r>
          </a:p>
          <a:p>
            <a:pPr algn="ctr"/>
            <a:r>
              <a:rPr lang="ru-RU" b="1">
                <a:solidFill>
                  <a:schemeClr val="accent6">
                    <a:lumMod val="75000"/>
                  </a:schemeClr>
                </a:solidFill>
                <a:latin typeface="Times New Roman" panose="02020603050405020304" pitchFamily="18" charset="0"/>
                <a:cs typeface="Times New Roman" panose="02020603050405020304" pitchFamily="18" charset="0"/>
              </a:rPr>
              <a:t>п</a:t>
            </a:r>
            <a:r>
              <a:rPr lang="ru-RU" b="1" smtClean="0">
                <a:solidFill>
                  <a:schemeClr val="accent6">
                    <a:lumMod val="75000"/>
                  </a:schemeClr>
                </a:solidFill>
                <a:latin typeface="Times New Roman" panose="02020603050405020304" pitchFamily="18" charset="0"/>
                <a:cs typeface="Times New Roman" panose="02020603050405020304" pitchFamily="18" charset="0"/>
              </a:rPr>
              <a:t>родукции легкой промышленности</a:t>
            </a:r>
            <a:endParaRPr lang="ru-RU" b="1">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756880" y="989550"/>
            <a:ext cx="6491334" cy="3539430"/>
          </a:xfrm>
          <a:prstGeom prst="rect">
            <a:avLst/>
          </a:prstGeom>
          <a:noFill/>
        </p:spPr>
        <p:txBody>
          <a:bodyPr wrap="square" rtlCol="0">
            <a:spAutoFit/>
            <a:scene3d>
              <a:camera prst="orthographicFront"/>
              <a:lightRig rig="soft" dir="t">
                <a:rot lat="0" lon="0" rev="15600000"/>
              </a:lightRig>
            </a:scene3d>
            <a:sp3d prstMaterial="softEdge"/>
          </a:bodyPr>
          <a:lstStyle/>
          <a:p>
            <a:pPr algn="just"/>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отношении реализации обувной продукции в отчетном периоде рассмотрено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19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письменных обращений, из которых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17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обращений послужили поводом к возбуждению административных дел. </a:t>
            </a:r>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отношении товаров легкой промышленности (верхней одежды) поступило 6 письменных обращений, которые послужили поводом к проведению административного расследования.</a:t>
            </a:r>
          </a:p>
          <a:p>
            <a:pPr algn="just"/>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Также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были проведены три совместных мероприятия с сотрудниками УМВД России по г. Кирову. </a:t>
            </a:r>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ходе мероприятий осмотрено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11246 пар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обуви, арестовано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10732 пары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обуви на сумму более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8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млн. рублей. </a:t>
            </a:r>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При этом, в отношении верхней одежды осмотрено 326 товаров, из них 105 единиц арестовано на сумму более 300 тыс.руб.</a:t>
            </a:r>
            <a:endPar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2756880" y="4652091"/>
            <a:ext cx="6486708" cy="738664"/>
          </a:xfrm>
          <a:prstGeom prst="rect">
            <a:avLst/>
          </a:prstGeom>
          <a:noFill/>
        </p:spPr>
        <p:txBody>
          <a:bodyPr wrap="square" rtlCol="0">
            <a:spAutoFit/>
          </a:bodyPr>
          <a:lstStyle/>
          <a:p>
            <a:pPr algn="just"/>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Хозяйствующие субъекты по решениям судов признаны виновными и к ним применены меры административного взыскания, в том числе с уничтожением конфискованной продукции. </a:t>
            </a:r>
            <a:endPar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13784" y="689042"/>
            <a:ext cx="3305810" cy="2479358"/>
          </a:xfrm>
          <a:prstGeom prst="rect">
            <a:avLst/>
          </a:prstGeom>
          <a:ln>
            <a:noFill/>
          </a:ln>
          <a:effectLst>
            <a:outerShdw blurRad="292100" dist="139700" dir="2700000" algn="tl" rotWithShape="0">
              <a:srgbClr val="333333">
                <a:alpha val="65000"/>
              </a:srgbClr>
            </a:outerShdw>
          </a:effectLst>
        </p:spPr>
      </p:pic>
      <p:pic>
        <p:nvPicPr>
          <p:cNvPr id="10" name="Рисунок 9"/>
          <p:cNvPicPr/>
          <p:nvPr/>
        </p:nvPicPr>
        <p:blipFill>
          <a:blip r:embed="rId3"/>
          <a:srcRect l="8499" t="4561" r="8444" b="11631"/>
          <a:stretch>
            <a:fillRect/>
          </a:stretch>
        </p:blipFill>
        <p:spPr bwMode="auto">
          <a:xfrm>
            <a:off x="9333525" y="3892165"/>
            <a:ext cx="2581362" cy="203347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298" y="3892165"/>
            <a:ext cx="2455645" cy="1841734"/>
          </a:xfrm>
          <a:prstGeom prst="rect">
            <a:avLst/>
          </a:prstGeom>
          <a:ln>
            <a:noFill/>
          </a:ln>
          <a:effectLst>
            <a:outerShdw blurRad="292100" dist="139700" dir="2700000" algn="tl" rotWithShape="0">
              <a:srgbClr val="333333">
                <a:alpha val="65000"/>
              </a:srgbClr>
            </a:outerShdw>
          </a:effectLst>
        </p:spPr>
      </p:pic>
      <p:pic>
        <p:nvPicPr>
          <p:cNvPr id="16" name="Рисунок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9061326" y="696945"/>
            <a:ext cx="3369029" cy="25267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5375193"/>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p:cNvSpPr txBox="1"/>
          <p:nvPr/>
        </p:nvSpPr>
        <p:spPr>
          <a:xfrm>
            <a:off x="3289552" y="610956"/>
            <a:ext cx="5948125" cy="3088987"/>
          </a:xfrm>
          <a:prstGeom prst="rect">
            <a:avLst/>
          </a:prstGeom>
          <a:noFill/>
        </p:spPr>
        <p:txBody>
          <a:bodyPr wrap="square" rtlCol="0">
            <a:spAutoFit/>
          </a:bodyPr>
          <a:lstStyle/>
          <a:p>
            <a:pPr algn="just">
              <a:lnSpc>
                <a:spcPct val="107000"/>
              </a:lnSpc>
              <a:spcAft>
                <a:spcPct val="0"/>
              </a:spcAft>
            </a:pP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Отдельно следует отметить, что по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поступившей в конце декабре 2020 года в адрес Управления информации (по телефону «Горячей линии»), совместно с УМВД по г. Кирову организован выезд на ярмарку, где осуществлялась реализация дубленок без </a:t>
            </a:r>
            <a:r>
              <a:rPr lang="ru-RU" sz="1400" b="1" spc="50" err="1"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КиЗов и обуви без средств идентификации. </a:t>
            </a:r>
          </a:p>
          <a:p>
            <a:pPr algn="just">
              <a:lnSpc>
                <a:spcPct val="107000"/>
              </a:lnSpc>
              <a:spcAft>
                <a:spcPct val="0"/>
              </a:spcAft>
            </a:pPr>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В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ходе совместного мероприятия арестовано 38 дубленок на сумму 534600 руб.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и 126 пар обуви на сумму 379800 руб.</a:t>
            </a:r>
          </a:p>
          <a:p>
            <a:pPr algn="just">
              <a:lnSpc>
                <a:spcPct val="107000"/>
              </a:lnSpc>
              <a:spcAft>
                <a:spcPct val="0"/>
              </a:spcAft>
            </a:pPr>
            <a:endPar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ct val="0"/>
              </a:spcAft>
            </a:pP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ИП </a:t>
            </a:r>
            <a:r>
              <a:rPr lang="ru-RU" sz="14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Пономарев М.А. (Оренбургская область, </a:t>
            </a:r>
            <a:r>
              <a:rPr lang="ru-RU" sz="14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ea typeface="Calibri" panose="020f0502020204030204" pitchFamily="34" charset="0"/>
                <a:cs typeface="Times New Roman" panose="02020603050405020304" pitchFamily="18" charset="0"/>
              </a:rPr>
              <a:t>                        г.Новотроицк) привлечен к административной ответственности. В настоящее время предприниматель прекратил свою деятельность. </a:t>
            </a:r>
            <a:endParaRPr lang="ru-RU" sz="1400" b="1" spc="50">
              <a:ln w="0"/>
              <a:solidFill>
                <a:schemeClr val="accent5">
                  <a:lumMod val="75000"/>
                </a:schemeClr>
              </a:solidFill>
              <a:effectLst>
                <a:innerShdw blurRad="63500" dist="50800" dir="13500000">
                  <a:srgbClr val="000000">
                    <a:alpha val="50000"/>
                  </a:srgbClr>
                </a:inn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28907" y="652407"/>
            <a:ext cx="3980802" cy="2985602"/>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274" y="4385295"/>
            <a:ext cx="3002783" cy="2252087"/>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rcRect l="24422"/>
          <a:stretch>
            <a:fillRect/>
          </a:stretch>
        </p:blipFill>
        <p:spPr>
          <a:xfrm rot="5400000">
            <a:off x="9091361" y="4271396"/>
            <a:ext cx="2389509" cy="2479887"/>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4525" y="3814483"/>
            <a:ext cx="4178177" cy="2350224"/>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8698453" y="812106"/>
            <a:ext cx="3980800" cy="26661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7415746"/>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Прямоугольник 1"/>
          <p:cNvSpPr/>
          <p:nvPr/>
        </p:nvSpPr>
        <p:spPr>
          <a:xfrm>
            <a:off x="226335" y="306019"/>
            <a:ext cx="6096000" cy="338554"/>
          </a:xfrm>
          <a:prstGeom prst="rect">
            <a:avLst/>
          </a:prstGeom>
        </p:spPr>
        <p:txBody>
          <a:bodyPr>
            <a:spAutoFit/>
          </a:bodyPr>
          <a:lstStyle/>
          <a:p>
            <a:r>
              <a:rPr lang="ru-RU" sz="1600" b="1" spc="50">
                <a:ln w="0"/>
                <a:solidFill>
                  <a:schemeClr val="accent6">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 контроле за </a:t>
            </a:r>
            <a:r>
              <a:rPr lang="ru-RU" sz="1600" b="1" spc="50" smtClean="0">
                <a:ln w="0"/>
                <a:solidFill>
                  <a:schemeClr val="accent6">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маркировкой шин и покрышек</a:t>
            </a:r>
            <a:endParaRPr lang="ru-RU" sz="1600" b="1" spc="50">
              <a:ln w="0"/>
              <a:solidFill>
                <a:schemeClr val="accent6">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66" y="588320"/>
            <a:ext cx="3806478" cy="21411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226335" y="675351"/>
            <a:ext cx="7333308" cy="2308324"/>
          </a:xfrm>
          <a:prstGeom prst="rect">
            <a:avLst/>
          </a:prstGeom>
          <a:noFill/>
        </p:spPr>
        <p:txBody>
          <a:bodyPr wrap="square" rtlCol="0">
            <a:spAutoFit/>
          </a:bodyPr>
          <a:lstStyle/>
          <a:p>
            <a:pPr algn="just"/>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отношении реализации шин в адрес Управления поступило три обращения, которые послужили поводом к возбуждению административного производства по ч. 2 ст. 15.12 КоАП РФ.</a:t>
            </a:r>
          </a:p>
          <a:p>
            <a:pPr algn="just"/>
            <a:endPar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pPr algn="just"/>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Осмотр проведен в отношении 97 единиц товара на общую сумму около 500 тыс. руб. Нарушения были установлены в двух торговых объектах. В отношении предпринимателей составлены протоколы об административных правонарушениях, по результатам рассмотрения которых судами приняты соответствующие постановления.</a:t>
            </a:r>
          </a:p>
        </p:txBody>
      </p:sp>
      <p:sp>
        <p:nvSpPr>
          <p:cNvPr id="8" name="TextBox 7"/>
          <p:cNvSpPr txBox="1"/>
          <p:nvPr/>
        </p:nvSpPr>
        <p:spPr>
          <a:xfrm>
            <a:off x="226335" y="3367890"/>
            <a:ext cx="5332493" cy="338554"/>
          </a:xfrm>
          <a:prstGeom prst="rect">
            <a:avLst/>
          </a:prstGeom>
          <a:noFill/>
        </p:spPr>
        <p:txBody>
          <a:bodyPr wrap="square" rtlCol="0">
            <a:spAutoFit/>
          </a:bodyPr>
          <a:lstStyle/>
          <a:p>
            <a:r>
              <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 контроле за маркировкой </a:t>
            </a:r>
            <a:r>
              <a:rPr lang="ru-RU" sz="1600" b="1" spc="50" smtClean="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духов и туалетной воды</a:t>
            </a:r>
            <a:endPar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9966" y="3158024"/>
            <a:ext cx="2224700" cy="2966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226336" y="3838669"/>
            <a:ext cx="8374456" cy="1815882"/>
          </a:xfrm>
          <a:prstGeom prst="rect">
            <a:avLst/>
          </a:prstGeom>
          <a:noFill/>
        </p:spPr>
        <p:txBody>
          <a:bodyPr wrap="square" rtlCol="0">
            <a:spAutoFit/>
          </a:bodyPr>
          <a:lstStyle/>
          <a:p>
            <a:r>
              <a:rPr lang="ru-RU" sz="16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отношении приобретенной потребителем туалетной воды в адрес Управления поступило одно обращение по поводу отсутствия </a:t>
            </a:r>
            <a:r>
              <a:rPr lang="en-US" sz="16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QR-</a:t>
            </a:r>
            <a:r>
              <a:rPr lang="ru-RU" sz="16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кода на реализованном товаре и маркировки. </a:t>
            </a:r>
          </a:p>
          <a:p>
            <a:endParaRPr lang="ru-RU" sz="16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r>
              <a:rPr lang="ru-RU" sz="1600" b="1" spc="50" smtClean="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Однако в ходе выездного обследования без взаимодействия с юридическим лицом данный факт не подтвердился. Продукция, реализуемая магазином, соответствует установленным требованиям. </a:t>
            </a:r>
            <a:endParaRPr lang="ru-RU" sz="1600" b="1" spc="50">
              <a:ln w="0"/>
              <a:solidFill>
                <a:schemeClr val="accent5">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307717"/>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119641" y="785098"/>
            <a:ext cx="8665435" cy="5262979"/>
          </a:xfrm>
          <a:prstGeom prst="rect">
            <a:avLst/>
          </a:prstGeom>
          <a:noFill/>
        </p:spPr>
        <p:txBody>
          <a:bodyPr wrap="square" rtlCol="0">
            <a:spAutoFit/>
          </a:bodyPr>
          <a:lstStyle/>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2021 году проведены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проверки на 204 объектах, осуществляющих оборот табачной продукции, в ходе которых проинспектировано более 70000 пачек данной продукции. </a:t>
            </a:r>
            <a:endPar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endPar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По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результатам рассмотрения материалов проверок, поступивших из органов полиции в отношении виновных лиц возбуждено 10 дел об административных правонарушениях в рамках ч. 4 ст. 15.12 КоАП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РФ.</a:t>
            </a:r>
          </a:p>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 </a:t>
            </a:r>
          </a:p>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Арестовано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по решению судов  590 единиц табачной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продукции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без маркировки, либо акцизы Казахстан и Беларусь), общая сумма наложенных судами штрафов составила 40000 рублей. </a:t>
            </a:r>
            <a:endPar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endPar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r>
              <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 контроле за </a:t>
            </a:r>
            <a:r>
              <a:rPr lang="ru-RU" sz="1600" b="1" spc="50" smtClean="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маркировкой молочной </a:t>
            </a:r>
            <a:r>
              <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продукции</a:t>
            </a:r>
          </a:p>
          <a:p>
            <a:endPar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период с 01.06.2021 по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01.11.2021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рамках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проверок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контроль за  маркировкой молочной продукции средствами идентификации проведён на 106 объектах, осуществляющих её производство и оборот (ОАО «Кировхладокомбинат»,  АО «Торговый Дом «Перекрёсток», ООО «Альбион-2002», ООО Мясокомбинат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«Звениговский»,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ООО </a:t>
            </a:r>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«Киров-сити»). </a:t>
            </a:r>
          </a:p>
          <a:p>
            <a:endPar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a:p>
            <a:r>
              <a:rPr lang="ru-RU" sz="1600" b="1" spc="50" smtClean="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В </a:t>
            </a:r>
            <a:r>
              <a:rPr lang="ru-RU" sz="1600" b="1" spc="50">
                <a:ln w="0"/>
                <a:solidFill>
                  <a:schemeClr val="bg1">
                    <a:lumMod val="50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ходе проверок проверено около 800 видов молочной продукции. Нарушений правил маркировки в ходе проверок не установлено.</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414" y="2244366"/>
            <a:ext cx="2610267" cy="1468276"/>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85076" y="148098"/>
            <a:ext cx="2622290" cy="1746445"/>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076" y="4062465"/>
            <a:ext cx="2901736" cy="217630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19641" y="374989"/>
            <a:ext cx="5412026" cy="338554"/>
          </a:xfrm>
          <a:prstGeom prst="rect">
            <a:avLst/>
          </a:prstGeom>
          <a:noFill/>
        </p:spPr>
        <p:txBody>
          <a:bodyPr wrap="square" rtlCol="0">
            <a:spAutoFit/>
          </a:bodyPr>
          <a:lstStyle/>
          <a:p>
            <a:r>
              <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О контроле за маркировкой </a:t>
            </a:r>
            <a:r>
              <a:rPr lang="ru-RU" sz="1600" b="1" spc="50" smtClean="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табачной продукции</a:t>
            </a:r>
            <a:endParaRPr lang="ru-RU" sz="1600" b="1" spc="50">
              <a:ln w="0"/>
              <a:solidFill>
                <a:schemeClr val="accent4">
                  <a:lumMod val="75000"/>
                </a:schemeClr>
              </a:solidFill>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9946560"/>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1"/>
          <p:cNvSpPr txBox="1"/>
          <p:nvPr/>
        </p:nvSpPr>
        <p:spPr>
          <a:xfrm>
            <a:off x="3567064" y="497941"/>
            <a:ext cx="8349011" cy="4801314"/>
          </a:xfrm>
          <a:prstGeom prst="rect">
            <a:avLst/>
          </a:prstGeom>
          <a:noFill/>
        </p:spPr>
        <p:txBody>
          <a:bodyPr wrap="square" rtlCol="0">
            <a:spAutoFit/>
          </a:bodyPr>
          <a:lstStyle/>
          <a:p>
            <a:endParaRPr lang="ru-RU"/>
          </a:p>
          <a:p>
            <a:r>
              <a:rPr lang="ru-RU" b="1"/>
              <a:t>Статья 44. Осуществление защиты прав потребителей органами местного самоуправления</a:t>
            </a:r>
          </a:p>
          <a:p>
            <a:endParaRPr lang="ru-RU"/>
          </a:p>
          <a:p>
            <a:r>
              <a:rPr lang="ru-RU"/>
              <a:t>В целях защиты прав потребителей на территории муниципального образования органы местного самоуправления вправе:</a:t>
            </a:r>
          </a:p>
          <a:p>
            <a:r>
              <a:rPr lang="ru-RU" smtClean="0"/>
              <a:t>- рассматривать </a:t>
            </a:r>
            <a:r>
              <a:rPr lang="ru-RU"/>
              <a:t>обращения потребителей, консультировать их по вопросам защиты прав потребителей;</a:t>
            </a:r>
          </a:p>
          <a:p>
            <a:r>
              <a:rPr lang="ru-RU" smtClean="0"/>
              <a:t>- обращаться </a:t>
            </a:r>
            <a:r>
              <a:rPr lang="ru-RU"/>
              <a:t>в суды в защиту прав потребителей (неопределенного круга потребителей);</a:t>
            </a:r>
          </a:p>
          <a:p>
            <a:r>
              <a:rPr lang="ru-RU" smtClean="0"/>
              <a:t>- разрабатывать </a:t>
            </a:r>
            <a:r>
              <a:rPr lang="ru-RU"/>
              <a:t>муниципальные программы по защите прав потребителей.</a:t>
            </a:r>
          </a:p>
          <a:p>
            <a:endParaRPr lang="ru-RU" smtClean="0"/>
          </a:p>
          <a:p>
            <a:r>
              <a:rPr lang="ru-RU" smtClean="0"/>
              <a:t>При </a:t>
            </a:r>
            <a:r>
              <a:rPr lang="ru-RU"/>
              <a:t>выявлении по обращению потребителя товаров (работ, услуг) ненадлежащего качества, а также опасных для жизни, здоровья, имущества потребителей и окружающей среды органы местного самоуправления незамедлительно извещают об этом федеральные органы исполнительной власти, осуществляющие контроль за качеством и безопасностью товаров (работ, услуг).</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66" y="365985"/>
            <a:ext cx="3147676" cy="5065225"/>
          </a:xfrm>
          <a:prstGeom prst="rect">
            <a:avLst/>
          </a:prstGeom>
        </p:spPr>
      </p:pic>
    </p:spTree>
    <p:extLst>
      <p:ext uri="{BB962C8B-B14F-4D97-AF65-F5344CB8AC3E}">
        <p14:creationId xmlns:p14="http://schemas.microsoft.com/office/powerpoint/2010/main" val="3115432794"/>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Заголовок 1"/>
          <p:cNvSpPr>
            <a:spLocks noGrp="1"/>
          </p:cNvSpPr>
          <p:nvPr>
            <p:ph type="title"/>
          </p:nvPr>
        </p:nvSpPr>
        <p:spPr>
          <a:xfrm>
            <a:off x="1097280" y="304710"/>
            <a:ext cx="10058400" cy="600637"/>
          </a:xfrm>
        </p:spPr>
        <p:txBody>
          <a:bodyPr>
            <a:normAutofit fontScale="90000"/>
          </a:bodyPr>
          <a:lstStyle/>
          <a:p>
            <a:pPr algn="ctr"/>
            <a:r>
              <a:rPr lang="ru-RU" b="1" spc="0" smtClean="0">
                <a:ln w="22225">
                  <a:solidFill>
                    <a:schemeClr val="accent2"/>
                  </a:solidFill>
                  <a:prstDash val="solid"/>
                </a:ln>
                <a:solidFill>
                  <a:schemeClr val="accent2">
                    <a:lumMod val="40000"/>
                    <a:lumOff val="60000"/>
                  </a:schemeClr>
                </a:solidFill>
              </a:rPr>
              <a:t>Финансовый омбудсмен</a:t>
            </a:r>
            <a:endParaRPr lang="ru-RU" b="1" spc="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585759" y="1068309"/>
            <a:ext cx="11081442" cy="5178582"/>
          </a:xfrm>
        </p:spPr>
        <p:txBody>
          <a:bodyPr>
            <a:normAutofit fontScale="92500" lnSpcReduction="20000"/>
          </a:bodyPr>
          <a:lstStyle/>
          <a:p>
            <a:pPr marL="0" lvl="0" indent="0" algn="ctr">
              <a:lnSpc>
                <a:spcPct val="107000"/>
              </a:lnSpc>
              <a:spcBef>
                <a:spcPts val="1000"/>
              </a:spcBef>
              <a:spcAft>
                <a:spcPts val="800"/>
              </a:spcAft>
              <a:buClrTx/>
              <a:buSzTx/>
              <a:buNone/>
            </a:pPr>
            <a:r>
              <a:rPr lang="ru-RU" sz="1500">
                <a:ln w="0"/>
                <a:solidFill>
                  <a:srgbClr val="C4220D"/>
                </a:solidFill>
                <a:effectLst>
                  <a:outerShdw blurRad="38100" dist="25400" dir="5400000" algn="ctr" rotWithShape="0">
                    <a:srgbClr val="6E747A">
                      <a:alpha val="43000"/>
                    </a:srgbClr>
                  </a:outerShdw>
                </a:effectLst>
                <a:latin typeface="Sylfaen" panose="010a0502050306030303" pitchFamily="18" charset="0"/>
                <a:ea typeface="Calibri" panose="020f0502020204030204" pitchFamily="34" charset="0"/>
                <a:cs typeface="Times New Roman" panose="02020603050405020304" pitchFamily="18" charset="0"/>
              </a:rPr>
              <a:t>С 3 сентября 2018 года вступил в </a:t>
            </a:r>
            <a:r>
              <a:rPr lang="ru-RU" sz="1500">
                <a:ln w="0"/>
                <a:solidFill>
                  <a:srgbClr val="C4220D"/>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силу Федеральный закон от 04.06.2018 № 123-ФЗ </a:t>
            </a:r>
            <a:endParaRPr lang="ru-RU" sz="1500" smtClean="0">
              <a:ln w="0"/>
              <a:solidFill>
                <a:srgbClr val="C4220D"/>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ctr">
              <a:lnSpc>
                <a:spcPct val="107000"/>
              </a:lnSpc>
              <a:spcBef>
                <a:spcPts val="1000"/>
              </a:spcBef>
              <a:spcAft>
                <a:spcPts val="800"/>
              </a:spcAft>
              <a:buClrTx/>
              <a:buSzTx/>
              <a:buNone/>
            </a:pPr>
            <a:r>
              <a:rPr lang="ru-RU" sz="1500" smtClean="0">
                <a:ln w="0"/>
                <a:solidFill>
                  <a:srgbClr val="C4220D"/>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ru-RU" sz="1500">
                <a:ln w="0"/>
                <a:solidFill>
                  <a:srgbClr val="C4220D"/>
                </a:solidFill>
                <a:effectLst>
                  <a:outerShdw blurRad="38100" dist="25400" dir="5400000" algn="ctr" rotWithShape="0">
                    <a:srgbClr val="6E747A">
                      <a:alpha val="43000"/>
                    </a:srgbClr>
                  </a:outerShdw>
                </a:effectLst>
                <a:latin typeface="Times New Roman" panose="02020603050405020304" pitchFamily="18" charset="0"/>
                <a:ea typeface="Calibri" panose="020f0502020204030204" pitchFamily="34" charset="0"/>
                <a:cs typeface="Times New Roman" panose="02020603050405020304" pitchFamily="18" charset="0"/>
              </a:rPr>
              <a:t>Об уполномоченном по правам потребителей финансовых </a:t>
            </a:r>
            <a:r>
              <a:rPr lang="ru-RU" sz="1500">
                <a:ln w="0"/>
                <a:solidFill>
                  <a:srgbClr val="C4220D"/>
                </a:solidFill>
                <a:effectLst>
                  <a:outerShdw blurRad="38100" dist="25400" dir="5400000" algn="ctr" rotWithShape="0">
                    <a:srgbClr val="6E747A">
                      <a:alpha val="43000"/>
                    </a:srgbClr>
                  </a:outerShdw>
                </a:effectLst>
                <a:latin typeface="Sylfaen" panose="010a0502050306030303" pitchFamily="18" charset="0"/>
                <a:ea typeface="Calibri" panose="020f0502020204030204" pitchFamily="34" charset="0"/>
                <a:cs typeface="Times New Roman" panose="02020603050405020304" pitchFamily="18" charset="0"/>
              </a:rPr>
              <a:t>услуг". </a:t>
            </a:r>
            <a:endParaRPr lang="ru-RU" sz="1300">
              <a:ln w="0"/>
              <a:solidFill>
                <a:srgbClr val="C4220D"/>
              </a:solidFill>
              <a:effectLst>
                <a:outerShdw blurRad="38100" dist="25400" dir="5400000" algn="ctr" rotWithShape="0">
                  <a:srgbClr val="6E747A">
                    <a:alpha val="43000"/>
                  </a:srgbClr>
                </a:outerShdw>
              </a:effectLst>
              <a:latin typeface="Sylfaen" panose="010a0502050306030303" pitchFamily="18" charset="0"/>
              <a:ea typeface="Calibri" panose="020f0502020204030204" pitchFamily="34" charset="0"/>
              <a:cs typeface="Times New Roman" panose="02020603050405020304" pitchFamily="18" charset="0"/>
            </a:endParaRPr>
          </a:p>
          <a:p>
            <a:pPr marL="0" lvl="0" indent="0" algn="just">
              <a:lnSpc>
                <a:spcPct val="107000"/>
              </a:lnSpc>
              <a:spcBef>
                <a:spcPts val="1000"/>
              </a:spcBef>
              <a:spcAft>
                <a:spcPts val="800"/>
              </a:spcAft>
              <a:buClrTx/>
              <a:buSzTx/>
              <a:buNone/>
            </a:pPr>
            <a:r>
              <a:rPr lang="ru-RU" sz="15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Институт уполномоченном по правам потребителей финансовых услуг </a:t>
            </a:r>
            <a:r>
              <a:rPr lang="ru-RU" sz="1500" b="1" smtClean="0">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предполагает </a:t>
            </a:r>
            <a:r>
              <a:rPr lang="ru-RU" sz="15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посредничество в деле рассмотрения имущественных споров между потребителями финансовых услуг и финансовыми организациями. </a:t>
            </a:r>
            <a:endParaRPr lang="ru-RU" sz="13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endParaRPr>
          </a:p>
          <a:p>
            <a:pPr marL="0" lvl="0" indent="0" algn="just">
              <a:lnSpc>
                <a:spcPct val="107000"/>
              </a:lnSpc>
              <a:spcBef>
                <a:spcPts val="1000"/>
              </a:spcBef>
              <a:spcAft>
                <a:spcPts val="800"/>
              </a:spcAft>
              <a:buClrTx/>
              <a:buSzTx/>
              <a:buNone/>
            </a:pPr>
            <a:r>
              <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Финансовый </a:t>
            </a:r>
            <a:r>
              <a:rPr lang="ru-RU" sz="1400" b="1" smtClean="0">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уполномоченный рассматривает </a:t>
            </a:r>
            <a:r>
              <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обращения в отношении финансовых организаций, если размер требований потребителя финансовых услуг о взыскании денежных сумм не превышает 500 тыс. рублей либо если требования потребителя финансовых услуг вытекают из нарушения страховщиком порядка осуществления страхового возмещения, если со дня, когда потребитель финансовых услуг узнал или должен был узнать о нарушении своего права, прошло не более трех лет. </a:t>
            </a:r>
          </a:p>
          <a:p>
            <a:pPr marL="0" lvl="0" indent="0" algn="just">
              <a:lnSpc>
                <a:spcPct val="107000"/>
              </a:lnSpc>
              <a:spcBef>
                <a:spcPts val="1000"/>
              </a:spcBef>
              <a:spcAft>
                <a:spcPts val="800"/>
              </a:spcAft>
              <a:buClrTx/>
              <a:buSzTx/>
              <a:buNone/>
            </a:pPr>
            <a:r>
              <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В качестве финансового уполномоченного выступают главный финансовый уполномоченный и финансовые уполномоченные в сферах финансовых услуг.</a:t>
            </a:r>
          </a:p>
          <a:p>
            <a:pPr marL="0" lvl="0" indent="0" algn="just">
              <a:lnSpc>
                <a:spcPct val="107000"/>
              </a:lnSpc>
              <a:spcBef>
                <a:spcPts val="1000"/>
              </a:spcBef>
              <a:spcAft>
                <a:spcPts val="800"/>
              </a:spcAft>
              <a:buClrTx/>
              <a:buSzTx/>
              <a:buNone/>
            </a:pPr>
            <a:r>
              <a:rPr lang="ru-RU" sz="1400" b="1" smtClean="0">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Банк </a:t>
            </a:r>
            <a:r>
              <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России ведет реестр финансовых организаций, которые обязаны организовывать взаимодействие с финансовым уполномоченным, и перечень финансовых организаций, организующих взаимодействие с финансовым уполномоченным на добровольной основе. Финансовая организация с даты включения в реестр либо в перечень обязана уплачивать взносы для обеспечения деятельности Службы финансового уполномоченного.</a:t>
            </a:r>
          </a:p>
          <a:p>
            <a:pPr marL="0" lvl="0" indent="0" algn="just">
              <a:lnSpc>
                <a:spcPct val="107000"/>
              </a:lnSpc>
              <a:spcBef>
                <a:spcPts val="1000"/>
              </a:spcBef>
              <a:spcAft>
                <a:spcPts val="800"/>
              </a:spcAft>
              <a:buClrTx/>
              <a:buSzTx/>
              <a:buNone/>
            </a:pPr>
            <a:r>
              <a:rPr lang="ru-RU" sz="1400" b="1" u="sng">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Предусмотрено поэтапное вступление закона в силу. </a:t>
            </a:r>
            <a:endPar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endParaRPr>
          </a:p>
          <a:p>
            <a:pPr marL="0" lvl="0" indent="0" algn="just">
              <a:lnSpc>
                <a:spcPct val="107000"/>
              </a:lnSpc>
              <a:spcBef>
                <a:spcPts val="1000"/>
              </a:spcBef>
              <a:spcAft>
                <a:spcPts val="800"/>
              </a:spcAft>
              <a:buClrTx/>
              <a:buSzTx/>
              <a:buNone/>
            </a:pPr>
            <a:r>
              <a:rPr lang="ru-RU" sz="1400" b="1">
                <a:pattFill prst="dkUpDiag">
                  <a:fgClr>
                    <a:prstClr val="white">
                      <a:lumMod val="50000"/>
                    </a:prstClr>
                  </a:fgClr>
                  <a:bgClr>
                    <a:prstClr val="black">
                      <a:lumMod val="75000"/>
                      <a:lumOff val="25000"/>
                    </a:prstClr>
                  </a:bgClr>
                </a:pattFill>
                <a:effectLst>
                  <a:innerShdw blurRad="114300">
                    <a:prstClr val="black"/>
                  </a:innerShdw>
                </a:effectLst>
                <a:latin typeface="Sylfaen" panose="010a0502050306030303" pitchFamily="18" charset="0"/>
                <a:ea typeface="Calibri" panose="020f0502020204030204" pitchFamily="34" charset="0"/>
                <a:cs typeface="Times New Roman" panose="02020603050405020304" pitchFamily="18" charset="0"/>
              </a:rPr>
              <a:t>Первыми под действие закона уполномоченного по правам потребителей финансовых услуг подпали страховые организации (по договорам ОСАГО, ДСАГО и иного страхования средств наземного транспорта (КАСКО) – с 1 июня 2019 года, по иным договорам страхования – с 1 ноября 2019 года), с 1 января 2020 года - микрофинансовые организации, с 2021 года - кредитные потребительские кооперативы, ломбарды, кредитные организации, негосударственные пенсионные фонды. </a:t>
            </a:r>
          </a:p>
          <a:p>
            <a:pPr marL="0" lvl="0" indent="0">
              <a:spcBef>
                <a:spcPts val="1000"/>
              </a:spcBef>
              <a:spcAft>
                <a:spcPct val="0"/>
              </a:spcAft>
              <a:buClrTx/>
              <a:buSzTx/>
              <a:buNone/>
            </a:pPr>
            <a:endParaRPr lang="ru-RU" sz="1400">
              <a:solidFill>
                <a:prstClr val="black"/>
              </a:solidFill>
              <a:latin typeface="Century Gothic"/>
            </a:endParaRPr>
          </a:p>
          <a:p>
            <a:endParaRPr lang="ru-RU"/>
          </a:p>
        </p:txBody>
      </p:sp>
    </p:spTree>
    <p:extLst>
      <p:ext uri="{BB962C8B-B14F-4D97-AF65-F5344CB8AC3E}">
        <p14:creationId xmlns:p14="http://schemas.microsoft.com/office/powerpoint/2010/main" val="2007338840"/>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874" y="127885"/>
            <a:ext cx="9144000" cy="6467475"/>
          </a:xfrm>
          <a:prstGeom prst="rect">
            <a:avLst/>
          </a:prstGeom>
          <a:ln>
            <a:solidFill>
              <a:schemeClr val="accent1"/>
            </a:solidFill>
          </a:ln>
        </p:spPr>
      </p:pic>
    </p:spTree>
    <p:extLst>
      <p:ext uri="{BB962C8B-B14F-4D97-AF65-F5344CB8AC3E}">
        <p14:creationId xmlns:p14="http://schemas.microsoft.com/office/powerpoint/2010/main" val="3721488659"/>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7007" y="0"/>
            <a:ext cx="9697986" cy="6858000"/>
          </a:xfrm>
          <a:prstGeom prst="rect">
            <a:avLst/>
          </a:prstGeom>
          <a:ln>
            <a:solidFill>
              <a:schemeClr val="accent1"/>
            </a:solidFill>
          </a:ln>
        </p:spPr>
      </p:pic>
    </p:spTree>
    <p:extLst>
      <p:ext uri="{BB962C8B-B14F-4D97-AF65-F5344CB8AC3E}">
        <p14:creationId xmlns:p14="http://schemas.microsoft.com/office/powerpoint/2010/main" val="3260674823"/>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85666" y="539439"/>
            <a:ext cx="2616285" cy="1747097"/>
          </a:xfrm>
          <a:prstGeom prst="rect">
            <a:avLst/>
          </a:prstGeom>
          <a:noFill/>
          <a:ln>
            <a:noFill/>
          </a:ln>
          <a:effectLst>
            <a:outerShdw sx="1000" sy="1000" algn="ctr" rotWithShape="0">
              <a:srgbClr val="ECE9C6"/>
            </a:outerShdw>
            <a:softEdge rad="114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Заголовок 2"/>
          <p:cNvSpPr txBox="1"/>
          <p:nvPr/>
        </p:nvSpPr>
        <p:spPr>
          <a:xfrm>
            <a:off x="2841848" y="2442439"/>
            <a:ext cx="5870999" cy="833282"/>
          </a:xfrm>
          <a:prstGeom prst="rect">
            <a:avLst/>
          </a:prstGeom>
          <a:ln>
            <a:noFill/>
          </a:ln>
        </p:spPr>
        <p:txBody>
          <a:bodyPr>
            <a:normAutofit fontScale="75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Bef>
                <a:spcPct val="0"/>
              </a:spcBef>
              <a:defRPr/>
            </a:pPr>
            <a:r>
              <a:rPr lang="ru-RU" sz="2400" b="1" kern="0" cap="all" smtClean="0">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endParaRPr lang="ru-RU" sz="2400" b="1" kern="0" cap="a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a:p>
            <a:pPr algn="ctr">
              <a:spcBef>
                <a:spcPct val="0"/>
              </a:spcBef>
              <a:defRPr/>
            </a:pPr>
            <a:r>
              <a:rPr lang="ru-RU" sz="2400" b="1" kern="0" cap="all" smtClean="0">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ru-RU" sz="3100" b="1" kern="0" smtClean="0">
                <a:ln w="10541" cmpd="sng">
                  <a:solidFill>
                    <a:schemeClr val="accent1">
                      <a:shade val="88000"/>
                      <a:satMod val="110000"/>
                    </a:schemeClr>
                  </a:solidFill>
                  <a:prstDash val="solid"/>
                </a:ln>
                <a:solidFill>
                  <a:schemeClr val="accent1">
                    <a:lumMod val="50000"/>
                  </a:schemeClr>
                </a:solidFill>
                <a:latin typeface="Times New Roman" panose="02020603050405020304" pitchFamily="18" charset="0"/>
                <a:cs typeface="Times New Roman" panose="02020603050405020304" pitchFamily="18" charset="0"/>
              </a:rPr>
              <a:t>Консультации </a:t>
            </a:r>
          </a:p>
          <a:p>
            <a:pPr algn="ctr">
              <a:spcBef>
                <a:spcPct val="0"/>
              </a:spcBef>
              <a:defRPr/>
            </a:pPr>
            <a:r>
              <a:rPr lang="ru-RU" sz="3100" b="1" kern="0" smtClean="0">
                <a:ln w="10541" cmpd="sng">
                  <a:solidFill>
                    <a:schemeClr val="accent1">
                      <a:shade val="88000"/>
                      <a:satMod val="110000"/>
                    </a:schemeClr>
                  </a:solidFill>
                  <a:prstDash val="solid"/>
                </a:ln>
                <a:solidFill>
                  <a:schemeClr val="accent1">
                    <a:lumMod val="50000"/>
                  </a:schemeClr>
                </a:solidFill>
                <a:latin typeface="Times New Roman" panose="02020603050405020304" pitchFamily="18" charset="0"/>
                <a:cs typeface="Times New Roman" panose="02020603050405020304" pitchFamily="18" charset="0"/>
              </a:rPr>
              <a:t>       по вопросам защиты прав потребителей</a:t>
            </a:r>
            <a:endParaRPr lang="ru-RU" sz="3100" b="1" kern="0" cap="all">
              <a:solidFill>
                <a:schemeClr val="accent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769545" y="3233817"/>
            <a:ext cx="11199135" cy="243143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just" fontAlgn="base">
              <a:spcBef>
                <a:spcPct val="0"/>
              </a:spcBef>
              <a:spcAft>
                <a:spcPct val="0"/>
              </a:spcAft>
            </a:pPr>
            <a:endParaRPr lang="ru-RU" b="1">
              <a:solidFill>
                <a:srgbClr val="F69200"/>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b="1">
                <a:solidFill>
                  <a:srgbClr val="EB977D">
                    <a:lumMod val="50000"/>
                  </a:srgbClr>
                </a:solidFill>
                <a:latin typeface="Times New Roman" panose="02020603050405020304" pitchFamily="18" charset="0"/>
                <a:cs typeface="Times New Roman" panose="02020603050405020304" pitchFamily="18" charset="0"/>
              </a:rPr>
              <a:t>Телефон Приемной Управления Роспотребнадзора по Кировской области: (8332) 40-67-10, </a:t>
            </a:r>
            <a:endParaRPr lang="ru-RU" b="1" smtClean="0">
              <a:solidFill>
                <a:srgbClr val="EB977D">
                  <a:lumMod val="50000"/>
                </a:srgbClr>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b="1" smtClean="0">
                <a:solidFill>
                  <a:srgbClr val="EB977D">
                    <a:lumMod val="50000"/>
                  </a:srgbClr>
                </a:solidFill>
                <a:latin typeface="Times New Roman" panose="02020603050405020304" pitchFamily="18" charset="0"/>
                <a:cs typeface="Times New Roman" panose="02020603050405020304" pitchFamily="18" charset="0"/>
              </a:rPr>
              <a:t>факс</a:t>
            </a:r>
            <a:r>
              <a:rPr lang="ru-RU" b="1">
                <a:solidFill>
                  <a:srgbClr val="EB977D">
                    <a:lumMod val="50000"/>
                  </a:srgbClr>
                </a:solidFill>
                <a:latin typeface="Times New Roman" panose="02020603050405020304" pitchFamily="18" charset="0"/>
                <a:cs typeface="Times New Roman" panose="02020603050405020304" pitchFamily="18" charset="0"/>
              </a:rPr>
              <a:t>: (8332) 40-68-68</a:t>
            </a:r>
          </a:p>
          <a:p>
            <a:pPr algn="just" fontAlgn="base">
              <a:spcBef>
                <a:spcPct val="0"/>
              </a:spcBef>
              <a:spcAft>
                <a:spcPct val="0"/>
              </a:spcAft>
            </a:pPr>
            <a:endParaRPr lang="ru-RU" sz="800" b="1">
              <a:solidFill>
                <a:srgbClr val="EB977D">
                  <a:lumMod val="50000"/>
                </a:srgbClr>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b="1" smtClean="0">
                <a:solidFill>
                  <a:srgbClr val="EB977D">
                    <a:lumMod val="50000"/>
                  </a:srgbClr>
                </a:solidFill>
                <a:latin typeface="Times New Roman" panose="02020603050405020304" pitchFamily="18" charset="0"/>
                <a:cs typeface="Times New Roman" panose="02020603050405020304" pitchFamily="18" charset="0"/>
              </a:rPr>
              <a:t>Единый консультационный центр </a:t>
            </a:r>
            <a:r>
              <a:rPr lang="ru-RU" b="1">
                <a:solidFill>
                  <a:srgbClr val="EB977D">
                    <a:lumMod val="50000"/>
                  </a:srgbClr>
                </a:solidFill>
                <a:latin typeface="Times New Roman" panose="02020603050405020304" pitchFamily="18" charset="0"/>
                <a:cs typeface="Times New Roman" panose="02020603050405020304" pitchFamily="18" charset="0"/>
              </a:rPr>
              <a:t>Роспотребнадзора – 8 800 555 49 43</a:t>
            </a:r>
          </a:p>
          <a:p>
            <a:pPr algn="just" fontAlgn="base">
              <a:spcBef>
                <a:spcPct val="0"/>
              </a:spcBef>
              <a:spcAft>
                <a:spcPct val="0"/>
              </a:spcAft>
            </a:pPr>
            <a:endParaRPr lang="ru-RU" b="1" smtClean="0">
              <a:solidFill>
                <a:srgbClr val="EB977D">
                  <a:lumMod val="50000"/>
                </a:srgbClr>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r>
              <a:rPr lang="ru-RU" b="1" smtClean="0">
                <a:solidFill>
                  <a:srgbClr val="EB977D">
                    <a:lumMod val="50000"/>
                  </a:srgbClr>
                </a:solidFill>
                <a:latin typeface="Times New Roman" panose="02020603050405020304" pitchFamily="18" charset="0"/>
                <a:cs typeface="Times New Roman" panose="02020603050405020304" pitchFamily="18" charset="0"/>
              </a:rPr>
              <a:t>Горячая </a:t>
            </a:r>
            <a:r>
              <a:rPr lang="ru-RU" b="1">
                <a:solidFill>
                  <a:srgbClr val="EB977D">
                    <a:lumMod val="50000"/>
                  </a:srgbClr>
                </a:solidFill>
                <a:latin typeface="Times New Roman" panose="02020603050405020304" pitchFamily="18" charset="0"/>
                <a:cs typeface="Times New Roman" panose="02020603050405020304" pitchFamily="18" charset="0"/>
              </a:rPr>
              <a:t>линия (по рабочим дням) - тел: (8332) 40-67-24, время работы с 10.00 до 12.00 час.</a:t>
            </a:r>
          </a:p>
          <a:p>
            <a:pPr algn="just" fontAlgn="base">
              <a:spcBef>
                <a:spcPct val="0"/>
              </a:spcBef>
              <a:spcAft>
                <a:spcPct val="0"/>
              </a:spcAft>
            </a:pPr>
            <a:endParaRPr lang="ru-RU" b="1">
              <a:solidFill>
                <a:srgbClr val="EB977D">
                  <a:lumMod val="50000"/>
                </a:srgbClr>
              </a:solidFill>
              <a:latin typeface="Times New Roman" panose="02020603050405020304" pitchFamily="18" charset="0"/>
              <a:cs typeface="Times New Roman" panose="02020603050405020304" pitchFamily="18" charset="0"/>
            </a:endParaRPr>
          </a:p>
          <a:p>
            <a:pPr algn="just" fontAlgn="base">
              <a:spcBef>
                <a:spcPct val="0"/>
              </a:spcBef>
              <a:spcAft>
                <a:spcPct val="0"/>
              </a:spcAft>
            </a:pPr>
            <a:endParaRPr lang="ru-RU" b="1">
              <a:solidFill>
                <a:srgbClr val="F69200"/>
              </a:solidFill>
              <a:latin typeface="Times New Roman" panose="02020603050405020304" pitchFamily="18" charset="0"/>
              <a:cs typeface="Times New Roman" panose="02020603050405020304" pitchFamily="18" charset="0"/>
            </a:endParaRPr>
          </a:p>
        </p:txBody>
      </p:sp>
      <p:pic>
        <p:nvPicPr>
          <p:cNvPr id="5" name="Picture 3" descr="W:\Общие файлы\Фото+видео\Фото_ЗДАНИЯ\Для обложки\IMG_1795.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3000"/>
                    </a14:imgEffect>
                  </a14:imgLayer>
                </a14:imgProps>
              </a:ext>
              <a:ext uri="{28A0092B-C50C-407E-A947-70E740481C1C}">
                <a14:useLocalDpi xmlns:a14="http://schemas.microsoft.com/office/drawing/2010/main" val="0"/>
              </a:ext>
            </a:extLst>
          </a:blip>
          <a:srcRect r="6023" b="18044"/>
          <a:stretch>
            <a:fillRect/>
          </a:stretch>
        </p:blipFill>
        <p:spPr bwMode="auto">
          <a:xfrm>
            <a:off x="423563" y="465380"/>
            <a:ext cx="2894622" cy="18931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9"/>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4000"/>
                    </a14:imgEffect>
                  </a14:imgLayer>
                </a14:imgProps>
              </a:ext>
              <a:ext uri="{28A0092B-C50C-407E-A947-70E740481C1C}">
                <a14:useLocalDpi xmlns:a14="http://schemas.microsoft.com/office/drawing/2010/main" val="0"/>
              </a:ext>
            </a:extLst>
          </a:blip>
          <a:stretch>
            <a:fillRect/>
          </a:stretch>
        </p:blipFill>
        <p:spPr bwMode="auto">
          <a:xfrm>
            <a:off x="8824991" y="465380"/>
            <a:ext cx="2520280" cy="1821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560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8139" y="2395688"/>
            <a:ext cx="6291263"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292739"/>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664143" y="2223435"/>
            <a:ext cx="11223057" cy="313932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ru-RU" b="1" smtClean="0">
                <a:solidFill>
                  <a:schemeClr val="accent6">
                    <a:lumMod val="50000"/>
                  </a:schemeClr>
                </a:solidFill>
                <a:latin typeface="Times New Roman" panose="02020603050405020304" pitchFamily="18" charset="0"/>
                <a:cs typeface="Times New Roman" panose="02020603050405020304" pitchFamily="18" charset="0"/>
              </a:rPr>
              <a:t>При осуществлении федерального государственного надзора в области защиты прав потребителей </a:t>
            </a:r>
            <a:r>
              <a:rPr lang="ru-RU" b="1" u="sng" smtClean="0">
                <a:solidFill>
                  <a:schemeClr val="accent6">
                    <a:lumMod val="50000"/>
                  </a:schemeClr>
                </a:solidFill>
                <a:latin typeface="Times New Roman" panose="02020603050405020304" pitchFamily="18" charset="0"/>
                <a:cs typeface="Times New Roman" panose="02020603050405020304" pitchFamily="18" charset="0"/>
              </a:rPr>
              <a:t>плановые проверки </a:t>
            </a:r>
            <a:r>
              <a:rPr lang="ru-RU" b="1" smtClean="0">
                <a:solidFill>
                  <a:schemeClr val="accent6">
                    <a:lumMod val="50000"/>
                  </a:schemeClr>
                </a:solidFill>
                <a:latin typeface="Times New Roman" panose="02020603050405020304" pitchFamily="18" charset="0"/>
                <a:cs typeface="Times New Roman" panose="02020603050405020304" pitchFamily="18" charset="0"/>
              </a:rPr>
              <a:t>изготовителей (исполнителей, продавцов, уполномоченных организаций или уполномоченных индивидуальных предпринимателей, импортеров, владельцев агрегаторов информации о товарах (услугах) </a:t>
            </a:r>
            <a:r>
              <a:rPr lang="ru-RU" b="1" u="sng" smtClean="0">
                <a:solidFill>
                  <a:schemeClr val="accent6">
                    <a:lumMod val="50000"/>
                  </a:schemeClr>
                </a:solidFill>
                <a:latin typeface="Times New Roman" panose="02020603050405020304" pitchFamily="18" charset="0"/>
                <a:cs typeface="Times New Roman" panose="02020603050405020304" pitchFamily="18" charset="0"/>
              </a:rPr>
              <a:t>не проводятся</a:t>
            </a:r>
          </a:p>
          <a:p>
            <a:endParaRPr lang="ru-RU" b="1" smtClean="0">
              <a:solidFill>
                <a:schemeClr val="accent6">
                  <a:lumMod val="50000"/>
                </a:schemeClr>
              </a:solidFill>
              <a:latin typeface="Times New Roman" panose="02020603050405020304" pitchFamily="18" charset="0"/>
              <a:cs typeface="Times New Roman" panose="02020603050405020304" pitchFamily="18" charset="0"/>
            </a:endParaRPr>
          </a:p>
          <a:p>
            <a:pPr algn="ctr"/>
            <a:r>
              <a:rPr lang="ru-RU" b="1" smtClean="0">
                <a:solidFill>
                  <a:schemeClr val="accent6">
                    <a:lumMod val="50000"/>
                  </a:schemeClr>
                </a:solidFill>
                <a:latin typeface="Times New Roman" panose="02020603050405020304" pitchFamily="18" charset="0"/>
                <a:cs typeface="Times New Roman" panose="02020603050405020304" pitchFamily="18" charset="0"/>
              </a:rPr>
              <a:t>Постановление Правительства РФ от 04.09.2020 № 1351</a:t>
            </a:r>
          </a:p>
          <a:p>
            <a:pPr algn="ctr"/>
            <a:r>
              <a:rPr lang="ru-RU" b="1" smtClean="0">
                <a:solidFill>
                  <a:schemeClr val="accent6">
                    <a:lumMod val="50000"/>
                  </a:schemeClr>
                </a:solidFill>
                <a:latin typeface="Times New Roman" panose="02020603050405020304" pitchFamily="18" charset="0"/>
                <a:cs typeface="Times New Roman" panose="02020603050405020304" pitchFamily="18" charset="0"/>
              </a:rPr>
              <a:t>"О внесении изменений в некоторые акты Правительства Российской Федерации»</a:t>
            </a:r>
          </a:p>
          <a:p>
            <a:endParaRPr lang="ru-RU" b="1" smtClean="0">
              <a:solidFill>
                <a:schemeClr val="accent6">
                  <a:lumMod val="50000"/>
                </a:schemeClr>
              </a:solidFill>
              <a:latin typeface="Times New Roman" panose="02020603050405020304" pitchFamily="18" charset="0"/>
              <a:cs typeface="Times New Roman" panose="02020603050405020304" pitchFamily="18" charset="0"/>
            </a:endParaRPr>
          </a:p>
          <a:p>
            <a:r>
              <a:rPr lang="ru-RU" b="1" smtClean="0">
                <a:solidFill>
                  <a:schemeClr val="accent6">
                    <a:lumMod val="50000"/>
                  </a:schemeClr>
                </a:solidFill>
                <a:latin typeface="Times New Roman" panose="02020603050405020304" pitchFamily="18" charset="0"/>
                <a:cs typeface="Times New Roman" panose="02020603050405020304" pitchFamily="18" charset="0"/>
              </a:rPr>
              <a:t>Кроме того, федеральный государственный надзор в области защиты прав потребителей исключен из перечня видов федерального государственного контроля (надзора), в отношении которых применяется риск-ориентированный подход.</a:t>
            </a:r>
            <a:endParaRPr lang="ru-RU" b="1">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083" y="396435"/>
            <a:ext cx="3578492" cy="15756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8513748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546931" y="991312"/>
            <a:ext cx="11485548" cy="1600438"/>
          </a:xfrm>
          <a:prstGeom prst="rect">
            <a:avLst/>
          </a:prstGeom>
          <a:noFill/>
        </p:spPr>
        <p:txBody>
          <a:bodyPr wrap="square" rtlCol="0">
            <a:spAutoFit/>
          </a:bodyPr>
          <a:lstStyle/>
          <a:p>
            <a:r>
              <a:rPr lang="ru-RU" sz="1600">
                <a:latin typeface="Times New Roman" panose="02020603050405020304" pitchFamily="18" charset="0"/>
                <a:cs typeface="Times New Roman" panose="02020603050405020304" pitchFamily="18" charset="0"/>
              </a:rPr>
              <a:t>Федеральный закон от 31.07.2020 </a:t>
            </a:r>
            <a:r>
              <a:rPr lang="ru-RU" sz="1600" smtClean="0">
                <a:latin typeface="Times New Roman" panose="02020603050405020304" pitchFamily="18" charset="0"/>
                <a:cs typeface="Times New Roman" panose="02020603050405020304" pitchFamily="18" charset="0"/>
              </a:rPr>
              <a:t>№ 248-ФЗ (ред</a:t>
            </a:r>
            <a:r>
              <a:rPr lang="ru-RU" sz="1600">
                <a:latin typeface="Times New Roman" panose="02020603050405020304" pitchFamily="18" charset="0"/>
                <a:cs typeface="Times New Roman" panose="02020603050405020304" pitchFamily="18" charset="0"/>
              </a:rPr>
              <a:t>. от 11.06.2021)</a:t>
            </a:r>
          </a:p>
          <a:p>
            <a:r>
              <a:rPr lang="ru-RU" sz="1600" smtClean="0">
                <a:latin typeface="Times New Roman" panose="02020603050405020304" pitchFamily="18" charset="0"/>
                <a:cs typeface="Times New Roman" panose="02020603050405020304" pitchFamily="18" charset="0"/>
              </a:rPr>
              <a:t>«О </a:t>
            </a:r>
            <a:r>
              <a:rPr lang="ru-RU" sz="1600">
                <a:latin typeface="Times New Roman" panose="02020603050405020304" pitchFamily="18" charset="0"/>
                <a:cs typeface="Times New Roman" panose="02020603050405020304" pitchFamily="18" charset="0"/>
              </a:rPr>
              <a:t>государственном контроле (надзоре) и муниципальном контроле в Российской </a:t>
            </a:r>
            <a:r>
              <a:rPr lang="ru-RU" sz="1600" smtClean="0">
                <a:latin typeface="Times New Roman" panose="02020603050405020304" pitchFamily="18" charset="0"/>
                <a:cs typeface="Times New Roman" panose="02020603050405020304" pitchFamily="18" charset="0"/>
              </a:rPr>
              <a:t>Федерации»</a:t>
            </a:r>
          </a:p>
          <a:p>
            <a:endParaRPr lang="ru-RU" sz="1600">
              <a:latin typeface="Times New Roman" panose="02020603050405020304" pitchFamily="18" charset="0"/>
              <a:cs typeface="Times New Roman" panose="02020603050405020304" pitchFamily="18" charset="0"/>
            </a:endParaRPr>
          </a:p>
          <a:p>
            <a:r>
              <a:rPr lang="ru-RU" sz="1600">
                <a:latin typeface="Times New Roman" panose="02020603050405020304" pitchFamily="18" charset="0"/>
                <a:cs typeface="Times New Roman" panose="02020603050405020304" pitchFamily="18" charset="0"/>
              </a:rPr>
              <a:t>Постановление Правительства РФ от 25.06.2021 </a:t>
            </a:r>
            <a:r>
              <a:rPr lang="ru-RU" sz="1600" smtClean="0">
                <a:latin typeface="Times New Roman" panose="02020603050405020304" pitchFamily="18" charset="0"/>
                <a:cs typeface="Times New Roman" panose="02020603050405020304" pitchFamily="18" charset="0"/>
              </a:rPr>
              <a:t>№ 1005</a:t>
            </a:r>
            <a:endParaRPr lang="ru-RU" sz="1600">
              <a:latin typeface="Times New Roman" panose="02020603050405020304" pitchFamily="18" charset="0"/>
              <a:cs typeface="Times New Roman" panose="02020603050405020304" pitchFamily="18" charset="0"/>
            </a:endParaRPr>
          </a:p>
          <a:p>
            <a:r>
              <a:rPr lang="ru-RU" sz="1600" smtClean="0">
                <a:latin typeface="Times New Roman" panose="02020603050405020304" pitchFamily="18" charset="0"/>
                <a:cs typeface="Times New Roman" panose="02020603050405020304" pitchFamily="18" charset="0"/>
              </a:rPr>
              <a:t>«Об </a:t>
            </a:r>
            <a:r>
              <a:rPr lang="ru-RU" sz="1600">
                <a:latin typeface="Times New Roman" panose="02020603050405020304" pitchFamily="18" charset="0"/>
                <a:cs typeface="Times New Roman" panose="02020603050405020304" pitchFamily="18" charset="0"/>
              </a:rPr>
              <a:t>утверждении Положения о федеральном государственном контроле (надзоре) в области защиты прав </a:t>
            </a:r>
            <a:r>
              <a:rPr lang="ru-RU" sz="1600" smtClean="0">
                <a:latin typeface="Times New Roman" panose="02020603050405020304" pitchFamily="18" charset="0"/>
                <a:cs typeface="Times New Roman" panose="02020603050405020304" pitchFamily="18" charset="0"/>
              </a:rPr>
              <a:t>потребителей»</a:t>
            </a:r>
            <a:endParaRPr lang="ru-RU" sz="1600">
              <a:latin typeface="Times New Roman" panose="02020603050405020304" pitchFamily="18" charset="0"/>
              <a:cs typeface="Times New Roman" panose="02020603050405020304" pitchFamily="18" charset="0"/>
            </a:endParaRPr>
          </a:p>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774" y="2765767"/>
            <a:ext cx="5033829" cy="2944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65996017"/>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t="4031" r="797" b="3550"/>
          <a:stretch>
            <a:fillRect/>
          </a:stretch>
        </p:blipFill>
        <p:spPr>
          <a:xfrm>
            <a:off x="0" y="0"/>
            <a:ext cx="12192000" cy="6349525"/>
          </a:xfrm>
          <a:prstGeom prst="rect">
            <a:avLst/>
          </a:prstGeom>
        </p:spPr>
      </p:pic>
      <p:sp>
        <p:nvSpPr>
          <p:cNvPr id="3" name="Стрелка вправо 2"/>
          <p:cNvSpPr/>
          <p:nvPr/>
        </p:nvSpPr>
        <p:spPr>
          <a:xfrm rot="10800000">
            <a:off x="9297823" y="3631962"/>
            <a:ext cx="1119500" cy="23928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987120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Рисунок 1"/>
          <p:cNvPicPr>
            <a:picLocks noChangeAspect="1"/>
          </p:cNvPicPr>
          <p:nvPr/>
        </p:nvPicPr>
        <p:blipFill>
          <a:blip r:embed="rId2"/>
          <a:srcRect l="-495" t="4235" r="1321" b="3982"/>
          <a:stretch>
            <a:fillRect/>
          </a:stretch>
        </p:blipFill>
        <p:spPr>
          <a:xfrm>
            <a:off x="-54124" y="0"/>
            <a:ext cx="12246124" cy="6332434"/>
          </a:xfrm>
          <a:prstGeom prst="rect">
            <a:avLst/>
          </a:prstGeom>
        </p:spPr>
      </p:pic>
    </p:spTree>
    <p:extLst>
      <p:ext uri="{BB962C8B-B14F-4D97-AF65-F5344CB8AC3E}">
        <p14:creationId xmlns:p14="http://schemas.microsoft.com/office/powerpoint/2010/main" val="3435828953"/>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Ретро">
  <a:themeElements>
    <a:clrScheme name="Ретр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Ретро">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vt="http://schemas.openxmlformats.org/officeDocument/2006/docPropsVTypes" xmlns="http://schemas.openxmlformats.org/officeDocument/2006/extended-properties">
  <Template>Retrospect</Template>
  <Company/>
  <PresentationFormat>Широкоэкранный</PresentationFormat>
  <Paragraphs>250</Paragraphs>
  <Slides>53</Slides>
  <Notes>0</Notes>
  <TotalTime>2157</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53</vt:i4>
      </vt:variant>
    </vt:vector>
  </HeadingPairs>
  <TitlesOfParts>
    <vt:vector baseType="lpstr" size="63">
      <vt:lpstr>Arial</vt:lpstr>
      <vt:lpstr>Calibri Light</vt:lpstr>
      <vt:lpstr>Calibri</vt:lpstr>
      <vt:lpstr>Times New Roman</vt:lpstr>
      <vt:lpstr>Sylfaen</vt:lpstr>
      <vt:lpstr>Constantia</vt:lpstr>
      <vt:lpstr>Century Gothic</vt:lpstr>
      <vt:lpstr>Wingdings</vt:lpstr>
      <vt:lpstr>Century Schoolbook</vt:lpstr>
      <vt:lpstr>Ретро</vt:lpstr>
      <vt:lpstr>Актуальные направления в сфере защиты прав потребителей </vt:lpstr>
      <vt:lpstr>Динамика обращений граждан 
по вопросам защиты прав потребителей</vt:lpstr>
      <vt:lpstr>PowerPoint Presentation</vt:lpstr>
      <vt:lpstr>Судебная защита прав потребителей обеспечена в ходе 25 судебных заседаний. Общая сумма,  присужденная в пользу потребителей, составила более 2,8 млн. руб., в том числе компенсация морального вреда – 501 тыс. руб. </vt:lpstr>
      <vt:lpstr>Финансовый омбудсмен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Вопросы защиты  прав потребителей</dc:title>
  <dc:creator>Виктория В. Маркевич</dc:creator>
  <cp:lastModifiedBy>User</cp:lastModifiedBy>
  <cp:revision>141</cp:revision>
  <cp:lastPrinted>2021-11-11T04:18:55.000</cp:lastPrinted>
  <dcterms:created xsi:type="dcterms:W3CDTF">2020-11-23T04:32:07Z</dcterms:created>
  <dcterms:modified xsi:type="dcterms:W3CDTF">2024-02-06T10:52:44Z</dcterms:modified>
</cp:coreProperties>
</file>