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21" r:id="rId1"/>
  </p:sldMasterIdLst>
  <p:sldIdLst>
    <p:sldId id="257" r:id="rId2"/>
    <p:sldId id="1224" r:id="rId3"/>
    <p:sldId id="1284" r:id="rId4"/>
    <p:sldId id="258" r:id="rId5"/>
    <p:sldId id="1269" r:id="rId6"/>
    <p:sldId id="1270" r:id="rId7"/>
    <p:sldId id="1272" r:id="rId8"/>
    <p:sldId id="1271" r:id="rId9"/>
    <p:sldId id="1274" r:id="rId10"/>
    <p:sldId id="1273" r:id="rId11"/>
    <p:sldId id="1275" r:id="rId12"/>
    <p:sldId id="1276" r:id="rId13"/>
    <p:sldId id="1277" r:id="rId14"/>
    <p:sldId id="1278" r:id="rId15"/>
    <p:sldId id="1279" r:id="rId16"/>
    <p:sldId id="1282" r:id="rId17"/>
    <p:sldId id="1281" r:id="rId18"/>
    <p:sldId id="1280" r:id="rId19"/>
    <p:sldId id="1283" r:id="rId20"/>
  </p:sldIdLst>
  <p:sldSz cx="12192000" cy="6858000"/>
  <p:notesSz cx="6858000" cy="9144000"/>
  <p:embeddedFontLst>
    <p:embeddedFont>
      <p:font typeface="Source Sans Pro" panose="020B0503030403020204" pitchFamily="34" charset="0"/>
      <p:regular r:id="rId21"/>
      <p:bold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521E0C1-ABB1-4555-A3F6-4605EF2E24E6}">
          <p14:sldIdLst>
            <p14:sldId id="257"/>
            <p14:sldId id="1224"/>
            <p14:sldId id="1284"/>
            <p14:sldId id="258"/>
            <p14:sldId id="1269"/>
            <p14:sldId id="1270"/>
            <p14:sldId id="1272"/>
            <p14:sldId id="1271"/>
            <p14:sldId id="1274"/>
            <p14:sldId id="1273"/>
            <p14:sldId id="1275"/>
            <p14:sldId id="1276"/>
            <p14:sldId id="1277"/>
            <p14:sldId id="1278"/>
            <p14:sldId id="1279"/>
            <p14:sldId id="1282"/>
            <p14:sldId id="1281"/>
            <p14:sldId id="1280"/>
            <p14:sldId id="1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BFD"/>
    <a:srgbClr val="C0CAE2"/>
    <a:srgbClr val="140E30"/>
    <a:srgbClr val="C6D3EC"/>
    <a:srgbClr val="6647F2"/>
    <a:srgbClr val="36267C"/>
    <a:srgbClr val="CB62A2"/>
    <a:srgbClr val="59BCAB"/>
    <a:srgbClr val="A37D02"/>
    <a:srgbClr val="335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970" autoAdjust="0"/>
    <p:restoredTop sz="94674"/>
  </p:normalViewPr>
  <p:slideViewPr>
    <p:cSldViewPr snapToGrid="0" snapToObjects="1">
      <p:cViewPr varScale="1">
        <p:scale>
          <a:sx n="60" d="100"/>
          <a:sy n="60" d="100"/>
        </p:scale>
        <p:origin x="42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/>
              <a:t>Естественное движение населения, чел.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Лист1!$B$22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Лист1!$A$23:$A$27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Лист1!$B$23:$B$27</c:f>
              <c:numCache>
                <c:formatCode>General</c:formatCode>
                <c:ptCount val="5"/>
                <c:pt idx="0">
                  <c:v>160</c:v>
                </c:pt>
                <c:pt idx="1">
                  <c:v>132</c:v>
                </c:pt>
                <c:pt idx="2">
                  <c:v>138</c:v>
                </c:pt>
                <c:pt idx="3">
                  <c:v>108</c:v>
                </c:pt>
                <c:pt idx="4">
                  <c:v>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55-48E7-947D-5CDAD019CBE2}"/>
            </c:ext>
          </c:extLst>
        </c:ser>
        <c:ser>
          <c:idx val="1"/>
          <c:order val="1"/>
          <c:tx>
            <c:strRef>
              <c:f>Лист1!$C$22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2.4384864199587207E-2"/>
                  <c:y val="-4.837160869981630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955-48E7-947D-5CDAD019CB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Лист1!$A$23:$A$27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Лист1!$C$23:$C$27</c:f>
              <c:numCache>
                <c:formatCode>General</c:formatCode>
                <c:ptCount val="5"/>
                <c:pt idx="0">
                  <c:v>186</c:v>
                </c:pt>
                <c:pt idx="1">
                  <c:v>222</c:v>
                </c:pt>
                <c:pt idx="2">
                  <c:v>215</c:v>
                </c:pt>
                <c:pt idx="3">
                  <c:v>197</c:v>
                </c:pt>
                <c:pt idx="4">
                  <c:v>208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955-48E7-947D-5CDAD019CB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632154832"/>
        <c:axId val="1593231712"/>
      </c:barChart>
      <c:lineChart>
        <c:grouping val="standard"/>
        <c:varyColors val="0"/>
        <c:ser>
          <c:idx val="2"/>
          <c:order val="2"/>
          <c:tx>
            <c:strRef>
              <c:f>Лист1!$D$22</c:f>
              <c:strCache>
                <c:ptCount val="1"/>
                <c:pt idx="0">
                  <c:v>естественная убыль</c:v>
                </c:pt>
              </c:strCache>
            </c:strRef>
          </c:tx>
          <c:spPr>
            <a:ln w="34925" cap="sq">
              <a:solidFill>
                <a:srgbClr val="C00000"/>
              </a:solidFill>
              <a:bevel/>
              <a:headEnd type="diamond"/>
              <a:tailEnd type="diamond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34925" cap="sq">
                <a:solidFill>
                  <a:srgbClr val="C00000"/>
                </a:solidFill>
                <a:bevel/>
                <a:headEnd type="diamond"/>
                <a:tailEnd type="diamond"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955-48E7-947D-5CDAD019CB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Лист1!$A$23:$A$27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Лист1!$D$23:$D$27</c:f>
              <c:numCache>
                <c:formatCode>General</c:formatCode>
                <c:ptCount val="5"/>
                <c:pt idx="0">
                  <c:v>26</c:v>
                </c:pt>
                <c:pt idx="1">
                  <c:v>90</c:v>
                </c:pt>
                <c:pt idx="2">
                  <c:v>77</c:v>
                </c:pt>
                <c:pt idx="3">
                  <c:v>89</c:v>
                </c:pt>
                <c:pt idx="4">
                  <c:v>102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D955-48E7-947D-5CDAD019CB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32154832"/>
        <c:axId val="1593231712"/>
      </c:lineChart>
      <c:catAx>
        <c:axId val="163215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231712"/>
        <c:crosses val="autoZero"/>
        <c:auto val="1"/>
        <c:lblAlgn val="ctr"/>
        <c:lblOffset val="100"/>
        <c:noMultiLvlLbl val="0"/>
      </c:catAx>
      <c:valAx>
        <c:axId val="159323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3215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/>
              <a:t>Миграция населения, чел.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Лист1!$B$37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Лист1!$A$38:$A$42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Лист1!$B$38:$B$42</c:f>
              <c:numCache>
                <c:formatCode>General</c:formatCode>
                <c:ptCount val="5"/>
                <c:pt idx="0">
                  <c:v>486</c:v>
                </c:pt>
                <c:pt idx="1">
                  <c:v>595</c:v>
                </c:pt>
                <c:pt idx="2">
                  <c:v>639</c:v>
                </c:pt>
                <c:pt idx="3">
                  <c:v>486</c:v>
                </c:pt>
                <c:pt idx="4">
                  <c:v>435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91-4B26-B48E-1E7CFB5F37A8}"/>
            </c:ext>
          </c:extLst>
        </c:ser>
        <c:ser>
          <c:idx val="1"/>
          <c:order val="1"/>
          <c:tx>
            <c:strRef>
              <c:f>Лист1!$C$37</c:f>
              <c:strCache>
                <c:ptCount val="1"/>
                <c:pt idx="0">
                  <c:v>убыло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Лист1!$A$38:$A$42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Лист1!$C$38:$C$42</c:f>
              <c:numCache>
                <c:formatCode>General</c:formatCode>
                <c:ptCount val="5"/>
                <c:pt idx="0">
                  <c:v>837</c:v>
                </c:pt>
                <c:pt idx="1">
                  <c:v>954</c:v>
                </c:pt>
                <c:pt idx="2">
                  <c:v>757</c:v>
                </c:pt>
                <c:pt idx="3">
                  <c:v>677</c:v>
                </c:pt>
                <c:pt idx="4">
                  <c:v>675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91-4B26-B48E-1E7CFB5F37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737261552"/>
        <c:axId val="1737255024"/>
      </c:barChart>
      <c:lineChart>
        <c:grouping val="standard"/>
        <c:varyColors val="0"/>
        <c:ser>
          <c:idx val="2"/>
          <c:order val="2"/>
          <c:tx>
            <c:strRef>
              <c:f>Лист1!$D$37</c:f>
              <c:strCache>
                <c:ptCount val="1"/>
                <c:pt idx="0">
                  <c:v>миграционная убыль</c:v>
                </c:pt>
              </c:strCache>
            </c:strRef>
          </c:tx>
          <c:spPr>
            <a:ln w="31750" cap="sq">
              <a:solidFill>
                <a:srgbClr val="C00000"/>
              </a:solidFill>
              <a:prstDash val="solid"/>
              <a:bevel/>
              <a:headEnd type="diamond" w="sm" len="sm"/>
              <a:tailEnd type="diamond"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Лист1!$A$38:$A$42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Лист1!$D$38:$D$42</c:f>
              <c:numCache>
                <c:formatCode>General</c:formatCode>
                <c:ptCount val="5"/>
                <c:pt idx="0">
                  <c:v>351</c:v>
                </c:pt>
                <c:pt idx="1">
                  <c:v>359</c:v>
                </c:pt>
                <c:pt idx="2">
                  <c:v>118</c:v>
                </c:pt>
                <c:pt idx="3">
                  <c:v>191</c:v>
                </c:pt>
                <c:pt idx="4">
                  <c:v>240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591-4B26-B48E-1E7CFB5F37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37261552"/>
        <c:axId val="1737255024"/>
      </c:lineChart>
      <c:valAx>
        <c:axId val="173725502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1552"/>
        <c:crosses val="max"/>
        <c:crossBetween val="between"/>
      </c:valAx>
      <c:catAx>
        <c:axId val="173726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55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</a:t>
            </a:r>
            <a:r>
              <a:rPr lang="ru-RU" sz="16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постоянного населения (среднегодовая), чел.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Лист1!$A$9:$A$13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Лист1!$B$9:$B$13</c:f>
              <c:numCache>
                <c:formatCode>General</c:formatCode>
                <c:ptCount val="5"/>
                <c:pt idx="0">
                  <c:v>12150</c:v>
                </c:pt>
                <c:pt idx="1">
                  <c:v>11855</c:v>
                </c:pt>
                <c:pt idx="2">
                  <c:v>11559</c:v>
                </c:pt>
                <c:pt idx="3">
                  <c:v>11299</c:v>
                </c:pt>
                <c:pt idx="4">
                  <c:v>10975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D3-4C87-A869-5DA3D34CBF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7265904"/>
        <c:axId val="1737256112"/>
      </c:barChart>
      <c:catAx>
        <c:axId val="173726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56112"/>
        <c:crosses val="autoZero"/>
        <c:auto val="1"/>
        <c:lblAlgn val="ctr"/>
        <c:lblOffset val="100"/>
        <c:noMultiLvlLbl val="0"/>
      </c:catAx>
      <c:valAx>
        <c:axId val="173725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отгруженных товаров, млн.руб.</a:t>
            </a:r>
          </a:p>
        </c:rich>
      </c:tx>
      <c:layout>
        <c:manualLayout>
          <c:xMode val="edge"/>
          <c:yMode val="edge"/>
          <c:x val="0.14255410761584927"/>
          <c:y val="6.650146605078597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962843565145107E-2"/>
          <c:y val="0.184877075405388"/>
          <c:w val="0.77961503032189272"/>
          <c:h val="0.48930811289762843"/>
        </c:manualLayout>
      </c:layout>
      <c:pie3DChart>
        <c:varyColors val="1"/>
        <c:ser>
          <c:idx val="0"/>
          <c:order val="0"/>
          <c:explosion val="1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07-4B98-81BA-0EBEA15B2B6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07-4B98-81BA-0EBEA15B2B6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07-4B98-81BA-0EBEA15B2B6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07-4B98-81BA-0EBEA15B2B6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0000"/>
                    </a:schemeClr>
                  </a:gs>
                  <a:gs pos="78000">
                    <a:schemeClr val="accent5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207-4B98-81BA-0EBEA15B2B6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207-4B98-81BA-0EBEA15B2B6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1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207-4B98-81BA-0EBEA15B2B6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207-4B98-81BA-0EBEA15B2B6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3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207-4B98-81BA-0EBEA15B2B65}"/>
              </c:ext>
            </c:extLst>
          </c:dPt>
          <c:dLbls>
            <c:dLbl>
              <c:idx val="0"/>
              <c:layout>
                <c:manualLayout>
                  <c:x val="1.0481185269610276E-2"/>
                  <c:y val="-7.3366280236782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5200661458992619E-2"/>
                  <c:y val="3.493232489934725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913598324212654E-2"/>
                  <c:y val="3.22039728181179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208775010593412E-3"/>
                  <c:y val="4.09866961196574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9935491375472061E-2"/>
                  <c:y val="1.33705930148300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8.2223570598064684E-3"/>
                  <c:y val="6.09969659469088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7168519067897053E-2"/>
                  <c:y val="-1.3040953928424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253594795519048E-3"/>
                  <c:y val="-6.52683428945019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3006258788133231E-2"/>
                  <c:y val="-1.95266029534484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1207-4B98-81BA-0EBEA15B2B6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Лист1!$E$122:$E$130</c:f>
              <c:strCache>
                <c:ptCount val="9"/>
                <c:pt idx="0">
                  <c:v>обрабатывающие производство</c:v>
                </c:pt>
                <c:pt idx="1">
                  <c:v>обеспечение электрической энергией, газом и паром</c:v>
                </c:pt>
                <c:pt idx="2">
                  <c:v>водоснабжение и водоотведение</c:v>
                </c:pt>
                <c:pt idx="3">
                  <c:v>Сельское, лесное хозяйство</c:v>
                </c:pt>
                <c:pt idx="4">
                  <c:v>Строительство</c:v>
                </c:pt>
                <c:pt idx="5">
                  <c:v>Торговая, оптовая и розничная </c:v>
                </c:pt>
                <c:pt idx="6">
                  <c:v>транспортировка и хранение</c:v>
                </c:pt>
                <c:pt idx="7">
                  <c:v>деятельность в области информации и связи</c:v>
                </c:pt>
                <c:pt idx="8">
                  <c:v>прочие</c:v>
                </c:pt>
              </c:strCache>
            </c:strRef>
          </c:cat>
          <c:val>
            <c:numRef>
              <c:f>Лист1!$F$122:$F$130</c:f>
              <c:numCache>
                <c:formatCode>General</c:formatCode>
                <c:ptCount val="9"/>
                <c:pt idx="0">
                  <c:v>991.83</c:v>
                </c:pt>
                <c:pt idx="1">
                  <c:v>41.69</c:v>
                </c:pt>
                <c:pt idx="2">
                  <c:v>5.39</c:v>
                </c:pt>
                <c:pt idx="3">
                  <c:v>159.19999999999999</c:v>
                </c:pt>
                <c:pt idx="4">
                  <c:v>14.91</c:v>
                </c:pt>
                <c:pt idx="5">
                  <c:v>339.77</c:v>
                </c:pt>
                <c:pt idx="6">
                  <c:v>80.5</c:v>
                </c:pt>
                <c:pt idx="7">
                  <c:v>2.34</c:v>
                </c:pt>
                <c:pt idx="8">
                  <c:v>161.16999999999999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1207-4B98-81BA-0EBEA15B2B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193011029559644E-2"/>
          <c:y val="0.69890378510895868"/>
          <c:w val="0.93487727865615633"/>
          <c:h val="0.28564275847545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сельскохозяйственной продукции, млн.руб.</a:t>
            </a:r>
          </a:p>
          <a:p>
            <a:pPr>
              <a:defRPr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945822397200349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Лист1!$D$96:$D$100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Лист1!$E$96:$E$100</c:f>
              <c:numCache>
                <c:formatCode>General</c:formatCode>
                <c:ptCount val="5"/>
                <c:pt idx="0">
                  <c:v>650.4</c:v>
                </c:pt>
                <c:pt idx="1">
                  <c:v>571.5</c:v>
                </c:pt>
                <c:pt idx="2">
                  <c:v>643.79999999999995</c:v>
                </c:pt>
                <c:pt idx="3">
                  <c:v>686.2</c:v>
                </c:pt>
                <c:pt idx="4">
                  <c:v>747.3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EA-42B9-9BAB-A2F7C125D5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7266992"/>
        <c:axId val="1737255568"/>
      </c:barChart>
      <c:catAx>
        <c:axId val="173726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55568"/>
        <c:crosses val="autoZero"/>
        <c:auto val="1"/>
        <c:lblAlgn val="ctr"/>
        <c:lblOffset val="100"/>
        <c:noMultiLvlLbl val="0"/>
      </c:catAx>
      <c:valAx>
        <c:axId val="173725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67855214041695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Лист1!$A$27</c:f>
              <c:strCache>
                <c:ptCount val="1"/>
                <c:pt idx="0">
                  <c:v>Ввод в эксплуатацию жилых домов за счет всех источников финансирования, тыс. кв.м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Лист1!$B$26:$F$26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Лист1!$B$27:$F$27</c:f>
              <c:numCache>
                <c:formatCode>General</c:formatCode>
                <c:ptCount val="5"/>
                <c:pt idx="0">
                  <c:v>2.7</c:v>
                </c:pt>
                <c:pt idx="1">
                  <c:v>6.62</c:v>
                </c:pt>
                <c:pt idx="2">
                  <c:v>3.15</c:v>
                </c:pt>
                <c:pt idx="3">
                  <c:v>4.4000000000000004</c:v>
                </c:pt>
                <c:pt idx="4">
                  <c:v>2.59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C9-424C-BC94-3AE2B55512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7268624"/>
        <c:axId val="1737254480"/>
      </c:barChart>
      <c:lineChart>
        <c:grouping val="standard"/>
        <c:varyColors val="0"/>
        <c:ser>
          <c:idx val="1"/>
          <c:order val="1"/>
          <c:tx>
            <c:strRef>
              <c:f>Лист1!$A$28</c:f>
              <c:strCache>
                <c:ptCount val="1"/>
                <c:pt idx="0">
                  <c:v>Темп роста ввода в эксплуатацию жилых домов, %</c:v>
                </c:pt>
              </c:strCache>
            </c:strRef>
          </c:tx>
          <c:spPr>
            <a:ln w="44450" cap="sq">
              <a:solidFill>
                <a:schemeClr val="accent5"/>
              </a:solidFill>
              <a:prstDash val="sysDash"/>
              <a:round/>
              <a:headEnd type="diamond"/>
              <a:tailEnd type="diamon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9947656448502707E-2"/>
                  <c:y val="5.184233251159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AC9-424C-BC94-3AE2B55512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Лист1!$B$26:$F$26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Лист1!$B$28:$F$28</c:f>
              <c:numCache>
                <c:formatCode>General</c:formatCode>
                <c:ptCount val="5"/>
                <c:pt idx="0">
                  <c:v>55.1</c:v>
                </c:pt>
                <c:pt idx="1">
                  <c:v>245.2</c:v>
                </c:pt>
                <c:pt idx="2">
                  <c:v>47.6</c:v>
                </c:pt>
                <c:pt idx="3">
                  <c:v>139.69999999999999</c:v>
                </c:pt>
                <c:pt idx="4">
                  <c:v>58.9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3AC9-424C-BC94-3AE2B55512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37267536"/>
        <c:axId val="1737268080"/>
      </c:lineChart>
      <c:catAx>
        <c:axId val="173726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8080"/>
        <c:crosses val="autoZero"/>
        <c:auto val="1"/>
        <c:lblAlgn val="ctr"/>
        <c:lblOffset val="100"/>
        <c:noMultiLvlLbl val="0"/>
      </c:catAx>
      <c:valAx>
        <c:axId val="173726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7536"/>
        <c:crosses val="autoZero"/>
        <c:crossBetween val="between"/>
      </c:valAx>
      <c:valAx>
        <c:axId val="17372544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8624"/>
        <c:crosses val="max"/>
        <c:crossBetween val="between"/>
      </c:valAx>
      <c:catAx>
        <c:axId val="1737268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7254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rnd" cmpd="sng" algn="ctr">
      <a:solidFill>
        <a:schemeClr val="tx1">
          <a:lumMod val="15000"/>
          <a:lumOff val="85000"/>
        </a:schemeClr>
      </a:solidFill>
      <a:prstDash val="sysDot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>
                <a:solidFill>
                  <a:srgbClr val="7030A0"/>
                </a:solidFill>
              </a:rPr>
              <a:t>Потребительский рынок</a:t>
            </a:r>
          </a:p>
        </c:rich>
      </c:tx>
      <c:layout>
        <c:manualLayout>
          <c:xMode val="edge"/>
          <c:yMode val="edge"/>
          <c:x val="0.16251009169519742"/>
          <c:y val="4.71293931923632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197222222222223"/>
          <c:y val="0.1840048118985127"/>
          <c:w val="0.79049999999999998"/>
          <c:h val="0.507040682414698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Лист1!$A$31</c:f>
              <c:strCache>
                <c:ptCount val="1"/>
                <c:pt idx="0">
                  <c:v>Оборот розничной торговли, млн. 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layout>
                <c:manualLayout>
                  <c:x val="-2.5462668816039986E-17"/>
                  <c:y val="-4.1666666666666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77777777777779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185067526415994E-16"/>
                  <c:y val="-5.0925925925925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5555555555555558E-3"/>
                  <c:y val="-3.2407407407407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777777777778798E-3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sq" cmpd="sng" algn="ctr">
                      <a:solidFill>
                        <a:schemeClr val="accent2"/>
                      </a:solidFill>
                      <a:round/>
                      <a:headEnd type="diamond"/>
                    </a:ln>
                    <a:effectLst/>
                  </c:spPr>
                </c15:leaderLines>
              </c:ext>
            </c:extLst>
          </c:dLbls>
          <c:cat>
            <c:numRef>
              <c:f>Лист1!$B$30:$F$30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Лист1!$B$31:$F$31</c:f>
              <c:numCache>
                <c:formatCode>General</c:formatCode>
                <c:ptCount val="5"/>
                <c:pt idx="0">
                  <c:v>1371.2</c:v>
                </c:pt>
                <c:pt idx="1">
                  <c:v>1434.4</c:v>
                </c:pt>
                <c:pt idx="2">
                  <c:v>1454.5</c:v>
                </c:pt>
                <c:pt idx="3">
                  <c:v>1674.8</c:v>
                </c:pt>
                <c:pt idx="4">
                  <c:v>1841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01F-49DD-B7FF-3B5FB3E33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7261008"/>
        <c:axId val="1737260464"/>
      </c:barChart>
      <c:lineChart>
        <c:grouping val="standard"/>
        <c:varyColors val="0"/>
        <c:ser>
          <c:idx val="1"/>
          <c:order val="1"/>
          <c:tx>
            <c:strRef>
              <c:f>Лист1!$A$32</c:f>
              <c:strCache>
                <c:ptCount val="1"/>
                <c:pt idx="0">
                  <c:v>Объем платных услуг населению, тыс. руб.</c:v>
                </c:pt>
              </c:strCache>
            </c:strRef>
          </c:tx>
          <c:spPr>
            <a:ln w="41275" cap="sq">
              <a:solidFill>
                <a:schemeClr val="accent5"/>
              </a:solidFill>
              <a:prstDash val="sysDash"/>
              <a:miter lim="800000"/>
              <a:headEnd type="diamond"/>
              <a:tailEnd type="diamond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4444444444445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555555555555558E-3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444444444444445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777777777777776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5555555555555558E-3"/>
                  <c:y val="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01F-49DD-B7FF-3B5FB3E335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accent5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Лист1!$B$30:$F$30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Лист1!$B$32:$F$32</c:f>
              <c:numCache>
                <c:formatCode>General</c:formatCode>
                <c:ptCount val="5"/>
                <c:pt idx="0">
                  <c:v>108.7</c:v>
                </c:pt>
                <c:pt idx="1">
                  <c:v>115.2</c:v>
                </c:pt>
                <c:pt idx="2">
                  <c:v>107.4</c:v>
                </c:pt>
                <c:pt idx="3">
                  <c:v>123.3</c:v>
                </c:pt>
                <c:pt idx="4">
                  <c:v>138.1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B-501F-49DD-B7FF-3B5FB3E33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7264272"/>
        <c:axId val="1737263728"/>
      </c:lineChart>
      <c:valAx>
        <c:axId val="173726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1008"/>
        <c:crosses val="autoZero"/>
        <c:crossBetween val="between"/>
      </c:valAx>
      <c:catAx>
        <c:axId val="173726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0464"/>
        <c:crosses val="autoZero"/>
        <c:auto val="1"/>
        <c:lblAlgn val="ctr"/>
        <c:lblOffset val="100"/>
        <c:noMultiLvlLbl val="0"/>
      </c:catAx>
      <c:valAx>
        <c:axId val="173726372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7264272"/>
        <c:crosses val="max"/>
        <c:crossBetween val="between"/>
      </c:valAx>
      <c:catAx>
        <c:axId val="173726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7263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</a:ln>
    <a:effectLst/>
  </c:spPr>
  <c:txPr>
    <a:bodyPr/>
    <a:lstStyle/>
    <a:p>
      <a:pPr>
        <a:defRPr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Лист1!$A$115</c:f>
              <c:strCache>
                <c:ptCount val="1"/>
                <c:pt idx="0">
                  <c:v>Инвестиции в основной капитал по полному кругу организаций, тыс.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Лист1!$B$114:$F$114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Лист1!$B$115:$F$115</c:f>
              <c:numCache>
                <c:formatCode>General</c:formatCode>
                <c:ptCount val="5"/>
                <c:pt idx="0">
                  <c:v>146.9</c:v>
                </c:pt>
                <c:pt idx="1">
                  <c:v>266.2</c:v>
                </c:pt>
                <c:pt idx="2">
                  <c:v>173.2</c:v>
                </c:pt>
                <c:pt idx="3">
                  <c:v>342.4</c:v>
                </c:pt>
                <c:pt idx="4">
                  <c:v>205.8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1B-498E-954B-A97E38C9F0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6582416"/>
        <c:axId val="1636581872"/>
      </c:barChart>
      <c:catAx>
        <c:axId val="163658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36581872"/>
        <c:crosses val="autoZero"/>
        <c:auto val="1"/>
        <c:lblAlgn val="ctr"/>
        <c:lblOffset val="100"/>
        <c:noMultiLvlLbl val="0"/>
      </c:catAx>
      <c:valAx>
        <c:axId val="163658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3658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5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Занятость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5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554822169679602"/>
          <c:y val="0.1603109625444894"/>
          <c:w val="0.83284504648410229"/>
          <c:h val="0.742982863707525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Лист1!$B$120</c:f>
              <c:strCache>
                <c:ptCount val="1"/>
                <c:pt idx="0">
                  <c:v>2018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Лист1!$A$121:$A$125</c:f>
              <c:strCache>
                <c:ptCount val="5"/>
                <c:pt idx="0">
                  <c:v>Численность экономически активного населения, человек</c:v>
                </c:pt>
                <c:pt idx="1">
                  <c:v>Среднегодовая численность занятых в экономике (включая лиц, занятых в личном подсобном хозяйстве), человек</c:v>
                </c:pt>
                <c:pt idx="2">
                  <c:v>Численность безработных, человек</c:v>
                </c:pt>
                <c:pt idx="3">
                  <c:v>Уровень безработицы, среднегодовая, %</c:v>
                </c:pt>
                <c:pt idx="4">
                  <c:v>Среднемесячная номинальная начисленная заработная плата, рублей</c:v>
                </c:pt>
              </c:strCache>
            </c:strRef>
          </c:cat>
          <c:val>
            <c:numRef>
              <c:f>Лист1!$B$121:$B$125</c:f>
              <c:numCache>
                <c:formatCode>General</c:formatCode>
                <c:ptCount val="5"/>
                <c:pt idx="0">
                  <c:v>5939</c:v>
                </c:pt>
                <c:pt idx="1">
                  <c:v>3975</c:v>
                </c:pt>
                <c:pt idx="2">
                  <c:v>1964</c:v>
                </c:pt>
                <c:pt idx="3">
                  <c:v>3.15</c:v>
                </c:pt>
                <c:pt idx="4" formatCode="#,##0.00">
                  <c:v>18526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B8-4F01-95F3-8A0C884B65DD}"/>
            </c:ext>
          </c:extLst>
        </c:ser>
        <c:ser>
          <c:idx val="1"/>
          <c:order val="1"/>
          <c:tx>
            <c:strRef>
              <c:f>Лист1!$C$120</c:f>
              <c:strCache>
                <c:ptCount val="1"/>
                <c:pt idx="0">
                  <c:v>2019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Лист1!$A$121:$A$125</c:f>
              <c:strCache>
                <c:ptCount val="5"/>
                <c:pt idx="0">
                  <c:v>Численность экономически активного населения, человек</c:v>
                </c:pt>
                <c:pt idx="1">
                  <c:v>Среднегодовая численность занятых в экономике (включая лиц, занятых в личном подсобном хозяйстве), человек</c:v>
                </c:pt>
                <c:pt idx="2">
                  <c:v>Численность безработных, человек</c:v>
                </c:pt>
                <c:pt idx="3">
                  <c:v>Уровень безработицы, среднегодовая, %</c:v>
                </c:pt>
                <c:pt idx="4">
                  <c:v>Среднемесячная номинальная начисленная заработная плата, рублей</c:v>
                </c:pt>
              </c:strCache>
            </c:strRef>
          </c:cat>
          <c:val>
            <c:numRef>
              <c:f>Лист1!$C$121:$C$125</c:f>
              <c:numCache>
                <c:formatCode>General</c:formatCode>
                <c:ptCount val="5"/>
                <c:pt idx="0">
                  <c:v>5765</c:v>
                </c:pt>
                <c:pt idx="1">
                  <c:v>3990</c:v>
                </c:pt>
                <c:pt idx="2">
                  <c:v>1775</c:v>
                </c:pt>
                <c:pt idx="3">
                  <c:v>3.45</c:v>
                </c:pt>
                <c:pt idx="4">
                  <c:v>19712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B8-4F01-95F3-8A0C884B65DD}"/>
            </c:ext>
          </c:extLst>
        </c:ser>
        <c:ser>
          <c:idx val="2"/>
          <c:order val="2"/>
          <c:tx>
            <c:strRef>
              <c:f>Лист1!$D$120</c:f>
              <c:strCache>
                <c:ptCount val="1"/>
                <c:pt idx="0">
                  <c:v>2020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Лист1!$A$121:$A$125</c:f>
              <c:strCache>
                <c:ptCount val="5"/>
                <c:pt idx="0">
                  <c:v>Численность экономически активного населения, человек</c:v>
                </c:pt>
                <c:pt idx="1">
                  <c:v>Среднегодовая численность занятых в экономике (включая лиц, занятых в личном подсобном хозяйстве), человек</c:v>
                </c:pt>
                <c:pt idx="2">
                  <c:v>Численность безработных, человек</c:v>
                </c:pt>
                <c:pt idx="3">
                  <c:v>Уровень безработицы, среднегодовая, %</c:v>
                </c:pt>
                <c:pt idx="4">
                  <c:v>Среднемесячная номинальная начисленная заработная плата, рублей</c:v>
                </c:pt>
              </c:strCache>
            </c:strRef>
          </c:cat>
          <c:val>
            <c:numRef>
              <c:f>Лист1!$D$121:$D$125</c:f>
              <c:numCache>
                <c:formatCode>General</c:formatCode>
                <c:ptCount val="5"/>
                <c:pt idx="0">
                  <c:v>5445</c:v>
                </c:pt>
                <c:pt idx="1">
                  <c:v>3718</c:v>
                </c:pt>
                <c:pt idx="2">
                  <c:v>1727</c:v>
                </c:pt>
                <c:pt idx="3">
                  <c:v>6.13</c:v>
                </c:pt>
                <c:pt idx="4">
                  <c:v>21794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5B8-4F01-95F3-8A0C884B65DD}"/>
            </c:ext>
          </c:extLst>
        </c:ser>
        <c:ser>
          <c:idx val="3"/>
          <c:order val="3"/>
          <c:tx>
            <c:strRef>
              <c:f>Лист1!$E$120</c:f>
              <c:strCache>
                <c:ptCount val="1"/>
                <c:pt idx="0">
                  <c:v>2021</c:v>
                </c:pt>
              </c:strCache>
            </c:strRef>
          </c:tx>
          <c:spPr>
            <a:noFill/>
            <a:ln w="25400" cap="flat" cmpd="sng" algn="ctr">
              <a:solidFill>
                <a:schemeClr val="accent4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Лист1!$A$121:$A$125</c:f>
              <c:strCache>
                <c:ptCount val="5"/>
                <c:pt idx="0">
                  <c:v>Численность экономически активного населения, человек</c:v>
                </c:pt>
                <c:pt idx="1">
                  <c:v>Среднегодовая численность занятых в экономике (включая лиц, занятых в личном подсобном хозяйстве), человек</c:v>
                </c:pt>
                <c:pt idx="2">
                  <c:v>Численность безработных, человек</c:v>
                </c:pt>
                <c:pt idx="3">
                  <c:v>Уровень безработицы, среднегодовая, %</c:v>
                </c:pt>
                <c:pt idx="4">
                  <c:v>Среднемесячная номинальная начисленная заработная плата, рублей</c:v>
                </c:pt>
              </c:strCache>
            </c:strRef>
          </c:cat>
          <c:val>
            <c:numRef>
              <c:f>Лист1!$E$121:$E$125</c:f>
              <c:numCache>
                <c:formatCode>General</c:formatCode>
                <c:ptCount val="5"/>
                <c:pt idx="0">
                  <c:v>5332</c:v>
                </c:pt>
                <c:pt idx="1">
                  <c:v>3655</c:v>
                </c:pt>
                <c:pt idx="2">
                  <c:v>1677</c:v>
                </c:pt>
                <c:pt idx="3">
                  <c:v>3.45</c:v>
                </c:pt>
                <c:pt idx="4">
                  <c:v>23669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5B8-4F01-95F3-8A0C884B65DD}"/>
            </c:ext>
          </c:extLst>
        </c:ser>
        <c:ser>
          <c:idx val="4"/>
          <c:order val="4"/>
          <c:tx>
            <c:strRef>
              <c:f>Лист1!$F$120</c:f>
              <c:strCache>
                <c:ptCount val="1"/>
                <c:pt idx="0">
                  <c:v>2022</c:v>
                </c:pt>
              </c:strCache>
            </c:strRef>
          </c:tx>
          <c:spPr>
            <a:noFill/>
            <a:ln w="25400" cap="flat" cmpd="sng" algn="ctr">
              <a:solidFill>
                <a:schemeClr val="accent5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Лист1!$A$121:$A$125</c:f>
              <c:strCache>
                <c:ptCount val="5"/>
                <c:pt idx="0">
                  <c:v>Численность экономически активного населения, человек</c:v>
                </c:pt>
                <c:pt idx="1">
                  <c:v>Среднегодовая численность занятых в экономике (включая лиц, занятых в личном подсобном хозяйстве), человек</c:v>
                </c:pt>
                <c:pt idx="2">
                  <c:v>Численность безработных, человек</c:v>
                </c:pt>
                <c:pt idx="3">
                  <c:v>Уровень безработицы, среднегодовая, %</c:v>
                </c:pt>
                <c:pt idx="4">
                  <c:v>Среднемесячная номинальная начисленная заработная плата, рублей</c:v>
                </c:pt>
              </c:strCache>
            </c:strRef>
          </c:cat>
          <c:val>
            <c:numRef>
              <c:f>Лист1!$F$121:$F$125</c:f>
              <c:numCache>
                <c:formatCode>General</c:formatCode>
                <c:ptCount val="5"/>
                <c:pt idx="0">
                  <c:v>5369</c:v>
                </c:pt>
                <c:pt idx="1">
                  <c:v>3719</c:v>
                </c:pt>
                <c:pt idx="2">
                  <c:v>1650</c:v>
                </c:pt>
                <c:pt idx="3">
                  <c:v>2.98</c:v>
                </c:pt>
                <c:pt idx="4">
                  <c:v>26044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5B8-4F01-95F3-8A0C884B65D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1636578064"/>
        <c:axId val="1636578608"/>
      </c:barChart>
      <c:catAx>
        <c:axId val="1636578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36578608"/>
        <c:crosses val="autoZero"/>
        <c:auto val="1"/>
        <c:lblAlgn val="ctr"/>
        <c:lblOffset val="100"/>
        <c:noMultiLvlLbl val="0"/>
      </c:catAx>
      <c:valAx>
        <c:axId val="163657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3657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702E7-723A-4EB6-A0D5-10426A67C23A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9345A269-A1F4-4019-B85F-3B5BF8A05C8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Стратегия СЭР разработана в соответствии с: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1AAAD3-1D4D-46FF-B659-2488BB45538A}" type="parTrans" cxnId="{02D75C44-C97A-4452-916D-6B8D6D859BB6}">
      <dgm:prSet/>
      <dgm:spPr/>
      <dgm:t>
        <a:bodyPr/>
        <a:lstStyle/>
        <a:p>
          <a:endParaRPr lang="ru-RU"/>
        </a:p>
      </dgm:t>
    </dgm:pt>
    <dgm:pt modelId="{C6F8FEB8-A29A-47C5-A54D-6F27C790D0E5}" type="sibTrans" cxnId="{02D75C44-C97A-4452-916D-6B8D6D859BB6}">
      <dgm:prSet/>
      <dgm:spPr/>
      <dgm:t>
        <a:bodyPr/>
        <a:lstStyle/>
        <a:p>
          <a:endParaRPr lang="ru-RU"/>
        </a:p>
      </dgm:t>
    </dgm:pt>
    <dgm:pt modelId="{F248EFD5-6F28-410C-9290-0C5A4A087341}">
      <dgm:prSet custT="1"/>
      <dgm:spPr>
        <a:solidFill>
          <a:srgbClr val="CB62A2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Федеральным законом от 28.06.2014 № 172-ФЗ «О стратегическом планировании в Российской Федерации»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1B8A0E-FF0B-47EF-AFB0-60371EC86513}" type="parTrans" cxnId="{E65CF903-A662-4383-B0FE-352FC609BCB9}">
      <dgm:prSet/>
      <dgm:spPr/>
      <dgm:t>
        <a:bodyPr/>
        <a:lstStyle/>
        <a:p>
          <a:endParaRPr lang="ru-RU"/>
        </a:p>
      </dgm:t>
    </dgm:pt>
    <dgm:pt modelId="{BB242B01-60A5-42D6-A79E-FB30621FCA5E}" type="sibTrans" cxnId="{E65CF903-A662-4383-B0FE-352FC609BCB9}">
      <dgm:prSet/>
      <dgm:spPr/>
      <dgm:t>
        <a:bodyPr/>
        <a:lstStyle/>
        <a:p>
          <a:endParaRPr lang="ru-RU"/>
        </a:p>
      </dgm:t>
    </dgm:pt>
    <dgm:pt modelId="{681D17F3-434D-44BD-9F9B-654D861AEB3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Национальными приоритетами РФ</a:t>
          </a:r>
        </a:p>
      </dgm:t>
    </dgm:pt>
    <dgm:pt modelId="{0EDE8FCD-23AC-40EE-9350-A19B043F237F}" type="parTrans" cxnId="{898562C3-9782-4B2B-BB8A-E88CA92DC942}">
      <dgm:prSet/>
      <dgm:spPr/>
      <dgm:t>
        <a:bodyPr/>
        <a:lstStyle/>
        <a:p>
          <a:endParaRPr lang="ru-RU"/>
        </a:p>
      </dgm:t>
    </dgm:pt>
    <dgm:pt modelId="{420207B5-7E5B-4509-B87F-4474F3300CBD}" type="sibTrans" cxnId="{898562C3-9782-4B2B-BB8A-E88CA92DC942}">
      <dgm:prSet/>
      <dgm:spPr/>
      <dgm:t>
        <a:bodyPr/>
        <a:lstStyle/>
        <a:p>
          <a:endParaRPr lang="ru-RU"/>
        </a:p>
      </dgm:t>
    </dgm:pt>
    <dgm:pt modelId="{97F3F663-ECED-4047-936C-7F145884978F}">
      <dgm:prSet custT="1"/>
      <dgm:spPr>
        <a:solidFill>
          <a:srgbClr val="FFFF00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Решением Думы Афанасьевского муниципального округа Кировской области от 14.12.2022 №5/19 «Об утверждении положения о стратегическом планировании в муниципальном образовании Афанасьевский муниципальный округ Кировской области»</a:t>
          </a:r>
        </a:p>
      </dgm:t>
    </dgm:pt>
    <dgm:pt modelId="{CAC0A0AA-EA9E-456D-9775-24619D80257B}" type="parTrans" cxnId="{A1F6C23A-A82B-42D7-9DF0-684C5D16F8E8}">
      <dgm:prSet/>
      <dgm:spPr/>
      <dgm:t>
        <a:bodyPr/>
        <a:lstStyle/>
        <a:p>
          <a:endParaRPr lang="ru-RU"/>
        </a:p>
      </dgm:t>
    </dgm:pt>
    <dgm:pt modelId="{9F04007B-2D50-45BC-9BD3-2352E0ED07A8}" type="sibTrans" cxnId="{A1F6C23A-A82B-42D7-9DF0-684C5D16F8E8}">
      <dgm:prSet/>
      <dgm:spPr/>
      <dgm:t>
        <a:bodyPr/>
        <a:lstStyle/>
        <a:p>
          <a:endParaRPr lang="ru-RU"/>
        </a:p>
      </dgm:t>
    </dgm:pt>
    <dgm:pt modelId="{7D10019A-1D84-42A8-BE55-7359B6DE543E}">
      <dgm:prSet custT="1"/>
      <dgm:spPr>
        <a:solidFill>
          <a:srgbClr val="E0DBFD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Афанасьевского района Кировской области от 26.12.2022 №412 «Об утверждении Порядка разработки и корректировки стратегии социально-экономического развития Афанасьевского муниципального округа Кировской области и плана мероприятий по реализации стратегии социально-экономического развития Афанасьевского муниципального округа Кировской области»</a:t>
          </a:r>
        </a:p>
      </dgm:t>
    </dgm:pt>
    <dgm:pt modelId="{ABC85B2F-C906-4C77-A4B8-67AFC9CDE2B2}" type="parTrans" cxnId="{FE7B3779-9448-46B0-9649-83BA2D0AAEBF}">
      <dgm:prSet/>
      <dgm:spPr/>
      <dgm:t>
        <a:bodyPr/>
        <a:lstStyle/>
        <a:p>
          <a:endParaRPr lang="ru-RU"/>
        </a:p>
      </dgm:t>
    </dgm:pt>
    <dgm:pt modelId="{0AFAF275-048C-4FF9-AA0A-9F79788A2F4F}" type="sibTrans" cxnId="{FE7B3779-9448-46B0-9649-83BA2D0AAEBF}">
      <dgm:prSet/>
      <dgm:spPr/>
      <dgm:t>
        <a:bodyPr/>
        <a:lstStyle/>
        <a:p>
          <a:endParaRPr lang="ru-RU"/>
        </a:p>
      </dgm:t>
    </dgm:pt>
    <dgm:pt modelId="{3DCF92B0-6328-4F51-87D9-4D492960EEC7}">
      <dgm:prSet custT="1"/>
      <dgm:spPr>
        <a:solidFill>
          <a:srgbClr val="59BCAB"/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Уставом муниципального образования Афанасьевский муниципальный округ Кировской области</a:t>
          </a:r>
          <a:endParaRPr lang="en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ABA2A0-D020-468F-B535-41FECED5F08E}" type="parTrans" cxnId="{E344936A-236B-404B-B28B-0C5B62E78C52}">
      <dgm:prSet/>
      <dgm:spPr/>
      <dgm:t>
        <a:bodyPr/>
        <a:lstStyle/>
        <a:p>
          <a:endParaRPr lang="ru-RU"/>
        </a:p>
      </dgm:t>
    </dgm:pt>
    <dgm:pt modelId="{AC1F3736-133E-4641-B229-9EC5CADB6532}" type="sibTrans" cxnId="{E344936A-236B-404B-B28B-0C5B62E78C52}">
      <dgm:prSet/>
      <dgm:spPr/>
      <dgm:t>
        <a:bodyPr/>
        <a:lstStyle/>
        <a:p>
          <a:endParaRPr lang="ru-RU"/>
        </a:p>
      </dgm:t>
    </dgm:pt>
    <dgm:pt modelId="{EED066FC-D81D-476F-A0AC-9FE92EA30983}" type="pres">
      <dgm:prSet presAssocID="{8A3702E7-723A-4EB6-A0D5-10426A67C23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001B17-2C5B-4BC4-9D5D-EAA949D5D813}" type="pres">
      <dgm:prSet presAssocID="{9345A269-A1F4-4019-B85F-3B5BF8A05C8D}" presName="root1" presStyleCnt="0"/>
      <dgm:spPr/>
    </dgm:pt>
    <dgm:pt modelId="{F7799385-A054-4FC2-9FC3-9D816B99CB91}" type="pres">
      <dgm:prSet presAssocID="{9345A269-A1F4-4019-B85F-3B5BF8A05C8D}" presName="LevelOneTextNode" presStyleLbl="node0" presStyleIdx="0" presStyleCnt="1" custScaleX="72537" custLinFactNeighborX="2029" custLinFactNeighborY="-41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8FE3DD-B220-4C2E-85C6-E0562D33AD30}" type="pres">
      <dgm:prSet presAssocID="{9345A269-A1F4-4019-B85F-3B5BF8A05C8D}" presName="level2hierChild" presStyleCnt="0"/>
      <dgm:spPr/>
    </dgm:pt>
    <dgm:pt modelId="{07FB2BA5-C189-4FC9-A48F-8289707E8383}" type="pres">
      <dgm:prSet presAssocID="{C41B8A0E-FF0B-47EF-AFB0-60371EC86513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39D8DE53-BBF8-4168-8841-68CD38D5E4FB}" type="pres">
      <dgm:prSet presAssocID="{C41B8A0E-FF0B-47EF-AFB0-60371EC86513}" presName="connTx" presStyleLbl="parChTrans1D2" presStyleIdx="0" presStyleCnt="5"/>
      <dgm:spPr/>
      <dgm:t>
        <a:bodyPr/>
        <a:lstStyle/>
        <a:p>
          <a:endParaRPr lang="ru-RU"/>
        </a:p>
      </dgm:t>
    </dgm:pt>
    <dgm:pt modelId="{22981827-24A6-4183-AE49-48AA626BAC04}" type="pres">
      <dgm:prSet presAssocID="{F248EFD5-6F28-410C-9290-0C5A4A087341}" presName="root2" presStyleCnt="0"/>
      <dgm:spPr/>
    </dgm:pt>
    <dgm:pt modelId="{8617A016-1B01-416B-ACF5-BC3CFD7CEDFD}" type="pres">
      <dgm:prSet presAssocID="{F248EFD5-6F28-410C-9290-0C5A4A087341}" presName="LevelTwoTextNode" presStyleLbl="node2" presStyleIdx="0" presStyleCnt="5" custScaleX="222503" custScaleY="66405" custLinFactNeighborX="254" custLinFactNeighborY="141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DCCDE8-597D-4D1A-AA14-B84A4612BE2D}" type="pres">
      <dgm:prSet presAssocID="{F248EFD5-6F28-410C-9290-0C5A4A087341}" presName="level3hierChild" presStyleCnt="0"/>
      <dgm:spPr/>
    </dgm:pt>
    <dgm:pt modelId="{DCAC7300-2E75-4D1E-A11A-73E99D17305B}" type="pres">
      <dgm:prSet presAssocID="{0EDE8FCD-23AC-40EE-9350-A19B043F237F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D7CCDE27-7CA5-4BAE-83EB-88AEC24792CE}" type="pres">
      <dgm:prSet presAssocID="{0EDE8FCD-23AC-40EE-9350-A19B043F237F}" presName="connTx" presStyleLbl="parChTrans1D2" presStyleIdx="1" presStyleCnt="5"/>
      <dgm:spPr/>
      <dgm:t>
        <a:bodyPr/>
        <a:lstStyle/>
        <a:p>
          <a:endParaRPr lang="ru-RU"/>
        </a:p>
      </dgm:t>
    </dgm:pt>
    <dgm:pt modelId="{4C6315DD-9C5D-4E68-9F59-A5D73DE27CF6}" type="pres">
      <dgm:prSet presAssocID="{681D17F3-434D-44BD-9F9B-654D861AEB33}" presName="root2" presStyleCnt="0"/>
      <dgm:spPr/>
    </dgm:pt>
    <dgm:pt modelId="{14B66FC6-8EC2-4E51-97D1-2527C00F9D30}" type="pres">
      <dgm:prSet presAssocID="{681D17F3-434D-44BD-9F9B-654D861AEB33}" presName="LevelTwoTextNode" presStyleLbl="node2" presStyleIdx="1" presStyleCnt="5" custScaleX="222881" custScaleY="55803" custLinFactNeighborX="508" custLinFactNeighborY="9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6A6BCC-DFC4-4E2C-B7B5-78241E1AF92F}" type="pres">
      <dgm:prSet presAssocID="{681D17F3-434D-44BD-9F9B-654D861AEB33}" presName="level3hierChild" presStyleCnt="0"/>
      <dgm:spPr/>
    </dgm:pt>
    <dgm:pt modelId="{7CA66773-C23D-45A8-8B67-3EBF778ADB81}" type="pres">
      <dgm:prSet presAssocID="{CAC0A0AA-EA9E-456D-9775-24619D80257B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06102D70-43EA-4A1D-BFE6-901CA78C0824}" type="pres">
      <dgm:prSet presAssocID="{CAC0A0AA-EA9E-456D-9775-24619D80257B}" presName="connTx" presStyleLbl="parChTrans1D2" presStyleIdx="2" presStyleCnt="5"/>
      <dgm:spPr/>
      <dgm:t>
        <a:bodyPr/>
        <a:lstStyle/>
        <a:p>
          <a:endParaRPr lang="ru-RU"/>
        </a:p>
      </dgm:t>
    </dgm:pt>
    <dgm:pt modelId="{4974A06E-9528-4C62-A72E-EAA864648E34}" type="pres">
      <dgm:prSet presAssocID="{97F3F663-ECED-4047-936C-7F145884978F}" presName="root2" presStyleCnt="0"/>
      <dgm:spPr/>
    </dgm:pt>
    <dgm:pt modelId="{C7555CD8-D567-4FD8-B3C1-A0A88291628D}" type="pres">
      <dgm:prSet presAssocID="{97F3F663-ECED-4047-936C-7F145884978F}" presName="LevelTwoTextNode" presStyleLbl="node2" presStyleIdx="2" presStyleCnt="5" custScaleX="223372" custLinFactNeighborX="504" custLinFactNeighborY="2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14389-6DD8-4771-B384-6571BEAA9AAA}" type="pres">
      <dgm:prSet presAssocID="{97F3F663-ECED-4047-936C-7F145884978F}" presName="level3hierChild" presStyleCnt="0"/>
      <dgm:spPr/>
    </dgm:pt>
    <dgm:pt modelId="{6ECE20D3-C328-4D9C-8E53-D77474401605}" type="pres">
      <dgm:prSet presAssocID="{0BABA2A0-D020-468F-B535-41FECED5F08E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00F75751-BAF4-47D8-86E2-FB3D7AD3A077}" type="pres">
      <dgm:prSet presAssocID="{0BABA2A0-D020-468F-B535-41FECED5F08E}" presName="connTx" presStyleLbl="parChTrans1D2" presStyleIdx="3" presStyleCnt="5"/>
      <dgm:spPr/>
      <dgm:t>
        <a:bodyPr/>
        <a:lstStyle/>
        <a:p>
          <a:endParaRPr lang="ru-RU"/>
        </a:p>
      </dgm:t>
    </dgm:pt>
    <dgm:pt modelId="{CCF5ADD5-D69C-411B-93C0-17DA79984577}" type="pres">
      <dgm:prSet presAssocID="{3DCF92B0-6328-4F51-87D9-4D492960EEC7}" presName="root2" presStyleCnt="0"/>
      <dgm:spPr/>
    </dgm:pt>
    <dgm:pt modelId="{CA1E5127-5F4D-49F4-9554-3FCEAA813014}" type="pres">
      <dgm:prSet presAssocID="{3DCF92B0-6328-4F51-87D9-4D492960EEC7}" presName="LevelTwoTextNode" presStyleLbl="node2" presStyleIdx="3" presStyleCnt="5" custScaleX="223991" custScaleY="70868" custLinFactY="25117" custLinFactNeighborX="-44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A34BDE-0E72-4CE4-A0C5-1E90C68F46FD}" type="pres">
      <dgm:prSet presAssocID="{3DCF92B0-6328-4F51-87D9-4D492960EEC7}" presName="level3hierChild" presStyleCnt="0"/>
      <dgm:spPr/>
    </dgm:pt>
    <dgm:pt modelId="{39E41D4A-9034-445F-B1CE-35E4318462B4}" type="pres">
      <dgm:prSet presAssocID="{ABC85B2F-C906-4C77-A4B8-67AFC9CDE2B2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610B5085-DC24-4E0C-9AF5-D2558ABB47C7}" type="pres">
      <dgm:prSet presAssocID="{ABC85B2F-C906-4C77-A4B8-67AFC9CDE2B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D5707456-3796-4BD7-8568-3852808B586B}" type="pres">
      <dgm:prSet presAssocID="{7D10019A-1D84-42A8-BE55-7359B6DE543E}" presName="root2" presStyleCnt="0"/>
      <dgm:spPr/>
    </dgm:pt>
    <dgm:pt modelId="{9DA49105-B719-4AC8-B872-E100F329DFFF}" type="pres">
      <dgm:prSet presAssocID="{7D10019A-1D84-42A8-BE55-7359B6DE543E}" presName="LevelTwoTextNode" presStyleLbl="node2" presStyleIdx="4" presStyleCnt="5" custScaleX="223734" custScaleY="117544" custLinFactY="-2260" custLinFactNeighborX="-18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ED6C78-0F06-4C33-A089-F5A78390CE9F}" type="pres">
      <dgm:prSet presAssocID="{7D10019A-1D84-42A8-BE55-7359B6DE543E}" presName="level3hierChild" presStyleCnt="0"/>
      <dgm:spPr/>
    </dgm:pt>
  </dgm:ptLst>
  <dgm:cxnLst>
    <dgm:cxn modelId="{FC0AA352-C840-46DF-A7A2-07A5387E00BA}" type="presOf" srcId="{8A3702E7-723A-4EB6-A0D5-10426A67C23A}" destId="{EED066FC-D81D-476F-A0AC-9FE92EA30983}" srcOrd="0" destOrd="0" presId="urn:microsoft.com/office/officeart/2008/layout/HorizontalMultiLevelHierarchy"/>
    <dgm:cxn modelId="{A1F6C23A-A82B-42D7-9DF0-684C5D16F8E8}" srcId="{9345A269-A1F4-4019-B85F-3B5BF8A05C8D}" destId="{97F3F663-ECED-4047-936C-7F145884978F}" srcOrd="2" destOrd="0" parTransId="{CAC0A0AA-EA9E-456D-9775-24619D80257B}" sibTransId="{9F04007B-2D50-45BC-9BD3-2352E0ED07A8}"/>
    <dgm:cxn modelId="{149C2EF9-8476-4F90-BD71-DAEAEAB27CE0}" type="presOf" srcId="{97F3F663-ECED-4047-936C-7F145884978F}" destId="{C7555CD8-D567-4FD8-B3C1-A0A88291628D}" srcOrd="0" destOrd="0" presId="urn:microsoft.com/office/officeart/2008/layout/HorizontalMultiLevelHierarchy"/>
    <dgm:cxn modelId="{399A90D9-40EC-4AE0-90F1-B087B44D013A}" type="presOf" srcId="{ABC85B2F-C906-4C77-A4B8-67AFC9CDE2B2}" destId="{39E41D4A-9034-445F-B1CE-35E4318462B4}" srcOrd="0" destOrd="0" presId="urn:microsoft.com/office/officeart/2008/layout/HorizontalMultiLevelHierarchy"/>
    <dgm:cxn modelId="{02D75C44-C97A-4452-916D-6B8D6D859BB6}" srcId="{8A3702E7-723A-4EB6-A0D5-10426A67C23A}" destId="{9345A269-A1F4-4019-B85F-3B5BF8A05C8D}" srcOrd="0" destOrd="0" parTransId="{C11AAAD3-1D4D-46FF-B659-2488BB45538A}" sibTransId="{C6F8FEB8-A29A-47C5-A54D-6F27C790D0E5}"/>
    <dgm:cxn modelId="{4A3522E1-CE24-4888-BF59-80E880670370}" type="presOf" srcId="{681D17F3-434D-44BD-9F9B-654D861AEB33}" destId="{14B66FC6-8EC2-4E51-97D1-2527C00F9D30}" srcOrd="0" destOrd="0" presId="urn:microsoft.com/office/officeart/2008/layout/HorizontalMultiLevelHierarchy"/>
    <dgm:cxn modelId="{1DD5B31C-C0AA-490D-BF99-AC1E5448F98A}" type="presOf" srcId="{C41B8A0E-FF0B-47EF-AFB0-60371EC86513}" destId="{39D8DE53-BBF8-4168-8841-68CD38D5E4FB}" srcOrd="1" destOrd="0" presId="urn:microsoft.com/office/officeart/2008/layout/HorizontalMultiLevelHierarchy"/>
    <dgm:cxn modelId="{870087F8-3505-4249-B0C1-5FF06346C34E}" type="presOf" srcId="{CAC0A0AA-EA9E-456D-9775-24619D80257B}" destId="{7CA66773-C23D-45A8-8B67-3EBF778ADB81}" srcOrd="0" destOrd="0" presId="urn:microsoft.com/office/officeart/2008/layout/HorizontalMultiLevelHierarchy"/>
    <dgm:cxn modelId="{B4434A3C-E170-4B1A-B414-24EFE50E74A8}" type="presOf" srcId="{3DCF92B0-6328-4F51-87D9-4D492960EEC7}" destId="{CA1E5127-5F4D-49F4-9554-3FCEAA813014}" srcOrd="0" destOrd="0" presId="urn:microsoft.com/office/officeart/2008/layout/HorizontalMultiLevelHierarchy"/>
    <dgm:cxn modelId="{8067B668-8175-4883-83A0-9F068319DBF2}" type="presOf" srcId="{ABC85B2F-C906-4C77-A4B8-67AFC9CDE2B2}" destId="{610B5085-DC24-4E0C-9AF5-D2558ABB47C7}" srcOrd="1" destOrd="0" presId="urn:microsoft.com/office/officeart/2008/layout/HorizontalMultiLevelHierarchy"/>
    <dgm:cxn modelId="{E65CF903-A662-4383-B0FE-352FC609BCB9}" srcId="{9345A269-A1F4-4019-B85F-3B5BF8A05C8D}" destId="{F248EFD5-6F28-410C-9290-0C5A4A087341}" srcOrd="0" destOrd="0" parTransId="{C41B8A0E-FF0B-47EF-AFB0-60371EC86513}" sibTransId="{BB242B01-60A5-42D6-A79E-FB30621FCA5E}"/>
    <dgm:cxn modelId="{476603B1-A578-43C4-85F0-806C6EB288AC}" type="presOf" srcId="{0EDE8FCD-23AC-40EE-9350-A19B043F237F}" destId="{DCAC7300-2E75-4D1E-A11A-73E99D17305B}" srcOrd="0" destOrd="0" presId="urn:microsoft.com/office/officeart/2008/layout/HorizontalMultiLevelHierarchy"/>
    <dgm:cxn modelId="{898562C3-9782-4B2B-BB8A-E88CA92DC942}" srcId="{9345A269-A1F4-4019-B85F-3B5BF8A05C8D}" destId="{681D17F3-434D-44BD-9F9B-654D861AEB33}" srcOrd="1" destOrd="0" parTransId="{0EDE8FCD-23AC-40EE-9350-A19B043F237F}" sibTransId="{420207B5-7E5B-4509-B87F-4474F3300CBD}"/>
    <dgm:cxn modelId="{FE7B3779-9448-46B0-9649-83BA2D0AAEBF}" srcId="{9345A269-A1F4-4019-B85F-3B5BF8A05C8D}" destId="{7D10019A-1D84-42A8-BE55-7359B6DE543E}" srcOrd="4" destOrd="0" parTransId="{ABC85B2F-C906-4C77-A4B8-67AFC9CDE2B2}" sibTransId="{0AFAF275-048C-4FF9-AA0A-9F79788A2F4F}"/>
    <dgm:cxn modelId="{6834E27A-B13E-448F-8646-982E186B35C4}" type="presOf" srcId="{F248EFD5-6F28-410C-9290-0C5A4A087341}" destId="{8617A016-1B01-416B-ACF5-BC3CFD7CEDFD}" srcOrd="0" destOrd="0" presId="urn:microsoft.com/office/officeart/2008/layout/HorizontalMultiLevelHierarchy"/>
    <dgm:cxn modelId="{6DD5ADD1-FFA2-4A88-A1D5-A6E8A5676AC7}" type="presOf" srcId="{0BABA2A0-D020-468F-B535-41FECED5F08E}" destId="{00F75751-BAF4-47D8-86E2-FB3D7AD3A077}" srcOrd="1" destOrd="0" presId="urn:microsoft.com/office/officeart/2008/layout/HorizontalMultiLevelHierarchy"/>
    <dgm:cxn modelId="{AF9AFA3F-7CA2-4A24-A02B-29B6F21BC14A}" type="presOf" srcId="{7D10019A-1D84-42A8-BE55-7359B6DE543E}" destId="{9DA49105-B719-4AC8-B872-E100F329DFFF}" srcOrd="0" destOrd="0" presId="urn:microsoft.com/office/officeart/2008/layout/HorizontalMultiLevelHierarchy"/>
    <dgm:cxn modelId="{6FE33490-9FB9-44EC-8C7E-8A810D6237D1}" type="presOf" srcId="{0BABA2A0-D020-468F-B535-41FECED5F08E}" destId="{6ECE20D3-C328-4D9C-8E53-D77474401605}" srcOrd="0" destOrd="0" presId="urn:microsoft.com/office/officeart/2008/layout/HorizontalMultiLevelHierarchy"/>
    <dgm:cxn modelId="{3472D995-2E9F-4807-B90D-6404CA11450B}" type="presOf" srcId="{9345A269-A1F4-4019-B85F-3B5BF8A05C8D}" destId="{F7799385-A054-4FC2-9FC3-9D816B99CB91}" srcOrd="0" destOrd="0" presId="urn:microsoft.com/office/officeart/2008/layout/HorizontalMultiLevelHierarchy"/>
    <dgm:cxn modelId="{E344936A-236B-404B-B28B-0C5B62E78C52}" srcId="{9345A269-A1F4-4019-B85F-3B5BF8A05C8D}" destId="{3DCF92B0-6328-4F51-87D9-4D492960EEC7}" srcOrd="3" destOrd="0" parTransId="{0BABA2A0-D020-468F-B535-41FECED5F08E}" sibTransId="{AC1F3736-133E-4641-B229-9EC5CADB6532}"/>
    <dgm:cxn modelId="{1CCE4687-C6E4-4CE2-8789-A270755DAC80}" type="presOf" srcId="{CAC0A0AA-EA9E-456D-9775-24619D80257B}" destId="{06102D70-43EA-4A1D-BFE6-901CA78C0824}" srcOrd="1" destOrd="0" presId="urn:microsoft.com/office/officeart/2008/layout/HorizontalMultiLevelHierarchy"/>
    <dgm:cxn modelId="{477152F6-E495-4FFA-9B59-B2E89ECA71CA}" type="presOf" srcId="{0EDE8FCD-23AC-40EE-9350-A19B043F237F}" destId="{D7CCDE27-7CA5-4BAE-83EB-88AEC24792CE}" srcOrd="1" destOrd="0" presId="urn:microsoft.com/office/officeart/2008/layout/HorizontalMultiLevelHierarchy"/>
    <dgm:cxn modelId="{AC8941E8-30DD-44A2-82D8-5541A0E08DC3}" type="presOf" srcId="{C41B8A0E-FF0B-47EF-AFB0-60371EC86513}" destId="{07FB2BA5-C189-4FC9-A48F-8289707E8383}" srcOrd="0" destOrd="0" presId="urn:microsoft.com/office/officeart/2008/layout/HorizontalMultiLevelHierarchy"/>
    <dgm:cxn modelId="{7B63C389-D355-427A-BB3B-B5367C7AC968}" type="presParOf" srcId="{EED066FC-D81D-476F-A0AC-9FE92EA30983}" destId="{B2001B17-2C5B-4BC4-9D5D-EAA949D5D813}" srcOrd="0" destOrd="0" presId="urn:microsoft.com/office/officeart/2008/layout/HorizontalMultiLevelHierarchy"/>
    <dgm:cxn modelId="{9ECAED3E-C5ED-4CEE-B31F-0529C7A1FB83}" type="presParOf" srcId="{B2001B17-2C5B-4BC4-9D5D-EAA949D5D813}" destId="{F7799385-A054-4FC2-9FC3-9D816B99CB91}" srcOrd="0" destOrd="0" presId="urn:microsoft.com/office/officeart/2008/layout/HorizontalMultiLevelHierarchy"/>
    <dgm:cxn modelId="{DA5B75F1-A834-4F24-9F0A-7B1466C2DE04}" type="presParOf" srcId="{B2001B17-2C5B-4BC4-9D5D-EAA949D5D813}" destId="{A18FE3DD-B220-4C2E-85C6-E0562D33AD30}" srcOrd="1" destOrd="0" presId="urn:microsoft.com/office/officeart/2008/layout/HorizontalMultiLevelHierarchy"/>
    <dgm:cxn modelId="{C60869AC-F853-46C6-89AA-983DC007FC23}" type="presParOf" srcId="{A18FE3DD-B220-4C2E-85C6-E0562D33AD30}" destId="{07FB2BA5-C189-4FC9-A48F-8289707E8383}" srcOrd="0" destOrd="0" presId="urn:microsoft.com/office/officeart/2008/layout/HorizontalMultiLevelHierarchy"/>
    <dgm:cxn modelId="{A81F95F6-10A0-4802-A392-24BFA2EC7331}" type="presParOf" srcId="{07FB2BA5-C189-4FC9-A48F-8289707E8383}" destId="{39D8DE53-BBF8-4168-8841-68CD38D5E4FB}" srcOrd="0" destOrd="0" presId="urn:microsoft.com/office/officeart/2008/layout/HorizontalMultiLevelHierarchy"/>
    <dgm:cxn modelId="{7B71165D-3200-4350-8DC8-9FF53CAAD521}" type="presParOf" srcId="{A18FE3DD-B220-4C2E-85C6-E0562D33AD30}" destId="{22981827-24A6-4183-AE49-48AA626BAC04}" srcOrd="1" destOrd="0" presId="urn:microsoft.com/office/officeart/2008/layout/HorizontalMultiLevelHierarchy"/>
    <dgm:cxn modelId="{691230A3-D19C-46AE-877E-14AF23439E58}" type="presParOf" srcId="{22981827-24A6-4183-AE49-48AA626BAC04}" destId="{8617A016-1B01-416B-ACF5-BC3CFD7CEDFD}" srcOrd="0" destOrd="0" presId="urn:microsoft.com/office/officeart/2008/layout/HorizontalMultiLevelHierarchy"/>
    <dgm:cxn modelId="{8BD7888C-486A-452C-95AD-1DC964684D68}" type="presParOf" srcId="{22981827-24A6-4183-AE49-48AA626BAC04}" destId="{B1DCCDE8-597D-4D1A-AA14-B84A4612BE2D}" srcOrd="1" destOrd="0" presId="urn:microsoft.com/office/officeart/2008/layout/HorizontalMultiLevelHierarchy"/>
    <dgm:cxn modelId="{3874D6B8-7B89-4150-970B-9CFB67BBC333}" type="presParOf" srcId="{A18FE3DD-B220-4C2E-85C6-E0562D33AD30}" destId="{DCAC7300-2E75-4D1E-A11A-73E99D17305B}" srcOrd="2" destOrd="0" presId="urn:microsoft.com/office/officeart/2008/layout/HorizontalMultiLevelHierarchy"/>
    <dgm:cxn modelId="{812DA170-0BA4-4013-A4CA-92A71E91C911}" type="presParOf" srcId="{DCAC7300-2E75-4D1E-A11A-73E99D17305B}" destId="{D7CCDE27-7CA5-4BAE-83EB-88AEC24792CE}" srcOrd="0" destOrd="0" presId="urn:microsoft.com/office/officeart/2008/layout/HorizontalMultiLevelHierarchy"/>
    <dgm:cxn modelId="{A7F370EA-20C2-464F-8E12-9F3790EA83B4}" type="presParOf" srcId="{A18FE3DD-B220-4C2E-85C6-E0562D33AD30}" destId="{4C6315DD-9C5D-4E68-9F59-A5D73DE27CF6}" srcOrd="3" destOrd="0" presId="urn:microsoft.com/office/officeart/2008/layout/HorizontalMultiLevelHierarchy"/>
    <dgm:cxn modelId="{589256D2-9571-4340-A55F-61142210CDB5}" type="presParOf" srcId="{4C6315DD-9C5D-4E68-9F59-A5D73DE27CF6}" destId="{14B66FC6-8EC2-4E51-97D1-2527C00F9D30}" srcOrd="0" destOrd="0" presId="urn:microsoft.com/office/officeart/2008/layout/HorizontalMultiLevelHierarchy"/>
    <dgm:cxn modelId="{ED089305-625A-4646-918F-FC59628877BE}" type="presParOf" srcId="{4C6315DD-9C5D-4E68-9F59-A5D73DE27CF6}" destId="{A66A6BCC-DFC4-4E2C-B7B5-78241E1AF92F}" srcOrd="1" destOrd="0" presId="urn:microsoft.com/office/officeart/2008/layout/HorizontalMultiLevelHierarchy"/>
    <dgm:cxn modelId="{61D4281D-5317-480F-964B-49ACF646D4DD}" type="presParOf" srcId="{A18FE3DD-B220-4C2E-85C6-E0562D33AD30}" destId="{7CA66773-C23D-45A8-8B67-3EBF778ADB81}" srcOrd="4" destOrd="0" presId="urn:microsoft.com/office/officeart/2008/layout/HorizontalMultiLevelHierarchy"/>
    <dgm:cxn modelId="{2A3C1BE9-F721-4107-9F66-40527170B1EE}" type="presParOf" srcId="{7CA66773-C23D-45A8-8B67-3EBF778ADB81}" destId="{06102D70-43EA-4A1D-BFE6-901CA78C0824}" srcOrd="0" destOrd="0" presId="urn:microsoft.com/office/officeart/2008/layout/HorizontalMultiLevelHierarchy"/>
    <dgm:cxn modelId="{4AE9B953-3165-44CE-BDCA-796235835FB7}" type="presParOf" srcId="{A18FE3DD-B220-4C2E-85C6-E0562D33AD30}" destId="{4974A06E-9528-4C62-A72E-EAA864648E34}" srcOrd="5" destOrd="0" presId="urn:microsoft.com/office/officeart/2008/layout/HorizontalMultiLevelHierarchy"/>
    <dgm:cxn modelId="{52974ABF-C9BF-49A5-8AD9-7F61BA8C313F}" type="presParOf" srcId="{4974A06E-9528-4C62-A72E-EAA864648E34}" destId="{C7555CD8-D567-4FD8-B3C1-A0A88291628D}" srcOrd="0" destOrd="0" presId="urn:microsoft.com/office/officeart/2008/layout/HorizontalMultiLevelHierarchy"/>
    <dgm:cxn modelId="{30F4C2E0-5988-4D66-AA06-4C900BE03233}" type="presParOf" srcId="{4974A06E-9528-4C62-A72E-EAA864648E34}" destId="{63314389-6DD8-4771-B384-6571BEAA9AAA}" srcOrd="1" destOrd="0" presId="urn:microsoft.com/office/officeart/2008/layout/HorizontalMultiLevelHierarchy"/>
    <dgm:cxn modelId="{9A4DFF7F-B8C4-4F02-B4E9-FC989B97BACD}" type="presParOf" srcId="{A18FE3DD-B220-4C2E-85C6-E0562D33AD30}" destId="{6ECE20D3-C328-4D9C-8E53-D77474401605}" srcOrd="6" destOrd="0" presId="urn:microsoft.com/office/officeart/2008/layout/HorizontalMultiLevelHierarchy"/>
    <dgm:cxn modelId="{0D7E2223-A798-412A-A576-8E12C5125F40}" type="presParOf" srcId="{6ECE20D3-C328-4D9C-8E53-D77474401605}" destId="{00F75751-BAF4-47D8-86E2-FB3D7AD3A077}" srcOrd="0" destOrd="0" presId="urn:microsoft.com/office/officeart/2008/layout/HorizontalMultiLevelHierarchy"/>
    <dgm:cxn modelId="{22E5DC3A-84D3-44D2-B332-44B2EC8BF75B}" type="presParOf" srcId="{A18FE3DD-B220-4C2E-85C6-E0562D33AD30}" destId="{CCF5ADD5-D69C-411B-93C0-17DA79984577}" srcOrd="7" destOrd="0" presId="urn:microsoft.com/office/officeart/2008/layout/HorizontalMultiLevelHierarchy"/>
    <dgm:cxn modelId="{E8C11885-C013-4464-BCA2-5FEBBAB5A38D}" type="presParOf" srcId="{CCF5ADD5-D69C-411B-93C0-17DA79984577}" destId="{CA1E5127-5F4D-49F4-9554-3FCEAA813014}" srcOrd="0" destOrd="0" presId="urn:microsoft.com/office/officeart/2008/layout/HorizontalMultiLevelHierarchy"/>
    <dgm:cxn modelId="{EB9894CB-D3CA-49E0-A1AB-27627CFC86AB}" type="presParOf" srcId="{CCF5ADD5-D69C-411B-93C0-17DA79984577}" destId="{A1A34BDE-0E72-4CE4-A0C5-1E90C68F46FD}" srcOrd="1" destOrd="0" presId="urn:microsoft.com/office/officeart/2008/layout/HorizontalMultiLevelHierarchy"/>
    <dgm:cxn modelId="{A8FD65DA-3C29-4AAD-9136-7EEED57BBECA}" type="presParOf" srcId="{A18FE3DD-B220-4C2E-85C6-E0562D33AD30}" destId="{39E41D4A-9034-445F-B1CE-35E4318462B4}" srcOrd="8" destOrd="0" presId="urn:microsoft.com/office/officeart/2008/layout/HorizontalMultiLevelHierarchy"/>
    <dgm:cxn modelId="{31FCF290-CF69-4011-8778-F2FDD8C73899}" type="presParOf" srcId="{39E41D4A-9034-445F-B1CE-35E4318462B4}" destId="{610B5085-DC24-4E0C-9AF5-D2558ABB47C7}" srcOrd="0" destOrd="0" presId="urn:microsoft.com/office/officeart/2008/layout/HorizontalMultiLevelHierarchy"/>
    <dgm:cxn modelId="{936B5FE6-B636-4D3F-87FA-60B43433649F}" type="presParOf" srcId="{A18FE3DD-B220-4C2E-85C6-E0562D33AD30}" destId="{D5707456-3796-4BD7-8568-3852808B586B}" srcOrd="9" destOrd="0" presId="urn:microsoft.com/office/officeart/2008/layout/HorizontalMultiLevelHierarchy"/>
    <dgm:cxn modelId="{B4F05E93-BE76-4624-826E-C7B1BE475496}" type="presParOf" srcId="{D5707456-3796-4BD7-8568-3852808B586B}" destId="{9DA49105-B719-4AC8-B872-E100F329DFFF}" srcOrd="0" destOrd="0" presId="urn:microsoft.com/office/officeart/2008/layout/HorizontalMultiLevelHierarchy"/>
    <dgm:cxn modelId="{DDA7C2EF-9658-404C-BCC6-F66935B39ADA}" type="presParOf" srcId="{D5707456-3796-4BD7-8568-3852808B586B}" destId="{99ED6C78-0F06-4C33-A089-F5A78390CE9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A675A1-5E1E-43FE-A11B-0271991BD3D7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49155EC-9EB8-4979-9299-34D28D39AF68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Социально-экономическое положение Афанасьевского муниципального округа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D1D798-86E6-4479-B843-332BFBB69071}" type="parTrans" cxnId="{7C85FF17-826B-4A00-8051-5C433D8327BC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E45FF-D8F6-47D1-99D7-E4FCDEA6BA81}" type="sibTrans" cxnId="{7C85FF17-826B-4A00-8051-5C433D8327BC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B08DD-A5C4-41F7-BAE4-FBFE0A9EA26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Оценку достигнутых целей социально-экономического развития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120148-9126-4268-A364-66C78BEFA15A}" type="parTrans" cxnId="{FE63B7C4-907E-4C64-BCD5-CF1AD1BB0CB8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99062-6A9B-498B-8FCB-0FD25591368A}" type="sibTrans" cxnId="{FE63B7C4-907E-4C64-BCD5-CF1AD1BB0CB8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C06A4-4E5A-4B37-8847-717DAE3C89B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Приоритеты, цели, задачи и направления социально-экономической политики на основе комплексной оценки ее конкурентных преимуществ и потенциала с учетом влияния внешних и внутренних факторов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4DD720-B660-47AB-9A26-07FAA4A2355B}" type="parTrans" cxnId="{FB5ED37C-367A-4E85-AB7C-6AF87AF6076A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5986D7-4E3B-498A-AF6D-8A3D72F746AB}" type="sibTrans" cxnId="{FB5ED37C-367A-4E85-AB7C-6AF87AF6076A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C2B2E7-BBE4-4C30-95CE-B47BBD7C407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достижения целей социально-экономического развития, сроки и этапы реализации Стратегии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10AFA-A770-4971-AE0E-0DFD27F62B48}" type="parTrans" cxnId="{9DDD7ED9-A7F0-463A-97B9-9ECE8A641C24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E5988D-7F9F-47AB-87E4-9A85A4B08198}" type="sibTrans" cxnId="{9DDD7ED9-A7F0-463A-97B9-9ECE8A641C24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DDF136-B052-4510-8063-BB2C03BB82E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реализации Стратегии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A9BA2-FFE0-4E79-800F-27826A4B5265}" type="parTrans" cxnId="{EB1658FA-3F4F-45AB-AEE1-FABA33C0809E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CC8D4E-BDF0-4BE5-9661-8E1FA21BCDAE}" type="sibTrans" cxnId="{EB1658FA-3F4F-45AB-AEE1-FABA33C0809E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954FE-AA90-494A-BF78-CCC12DCD0261}">
      <dgm:prSet custT="1"/>
      <dgm:spPr>
        <a:solidFill>
          <a:srgbClr val="C0CAE2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Оценку финансовых ресурсов, необходимых для реализации Стратегии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CFF95-FC1F-4C66-959A-C057710516B0}" type="parTrans" cxnId="{69654CB2-1DAB-4D1A-99CF-CBEB36119E17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D71D2-ED2F-41D5-AF9A-01535D6EE19A}" type="sibTrans" cxnId="{69654CB2-1DAB-4D1A-99CF-CBEB36119E17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45581-6466-4D9A-8F5D-8518BF84EF7E}">
      <dgm:prSet custT="1"/>
      <dgm:spPr>
        <a:solidFill>
          <a:srgbClr val="E0DBFD"/>
        </a:solidFill>
      </dgm:spPr>
      <dgm:t>
        <a:bodyPr/>
        <a:lstStyle/>
        <a:p>
          <a:pPr algn="just"/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Информацию о муниципальных программах, утверждаемых в целях реализации Стратегии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5C5D14-BBCD-4A62-AAAA-375AC90332D7}" type="parTrans" cxnId="{BACCA341-5839-46BF-AEA4-F56D3F35915C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43D0B-CAB2-432A-9EF6-31CF9C11D72E}" type="sibTrans" cxnId="{BACCA341-5839-46BF-AEA4-F56D3F35915C}">
      <dgm:prSet/>
      <dgm:spPr/>
      <dgm:t>
        <a:bodyPr/>
        <a:lstStyle/>
        <a:p>
          <a:endParaRPr lang="ru-RU" sz="16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2F2637-C6B3-4137-ACD5-AFD1F4F5635A}" type="pres">
      <dgm:prSet presAssocID="{88A675A1-5E1E-43FE-A11B-0271991BD3D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9F9D6B-5A45-4180-809D-2CC17CCC8793}" type="pres">
      <dgm:prSet presAssocID="{949155EC-9EB8-4979-9299-34D28D39AF68}" presName="composite" presStyleCnt="0"/>
      <dgm:spPr/>
    </dgm:pt>
    <dgm:pt modelId="{04075262-8A2A-49A5-9205-24C5C2669712}" type="pres">
      <dgm:prSet presAssocID="{949155EC-9EB8-4979-9299-34D28D39AF68}" presName="imgShp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5CFF2B2-E9A7-49EA-86DE-44F11975C737}" type="pres">
      <dgm:prSet presAssocID="{949155EC-9EB8-4979-9299-34D28D39AF68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36331-DACD-47B0-826D-0DB27C7F8370}" type="pres">
      <dgm:prSet presAssocID="{05CE45FF-D8F6-47D1-99D7-E4FCDEA6BA81}" presName="spacing" presStyleCnt="0"/>
      <dgm:spPr/>
    </dgm:pt>
    <dgm:pt modelId="{6D0BDA43-8C17-4E93-B533-392A3FEBA53A}" type="pres">
      <dgm:prSet presAssocID="{32AB08DD-A5C4-41F7-BAE4-FBFE0A9EA26D}" presName="composite" presStyleCnt="0"/>
      <dgm:spPr/>
    </dgm:pt>
    <dgm:pt modelId="{E6F168B0-6A26-4D6F-92FF-FE73A3E8710C}" type="pres">
      <dgm:prSet presAssocID="{32AB08DD-A5C4-41F7-BAE4-FBFE0A9EA26D}" presName="imgShp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32B80C2-BEEA-41EA-882D-F53C5EA8FDE4}" type="pres">
      <dgm:prSet presAssocID="{32AB08DD-A5C4-41F7-BAE4-FBFE0A9EA26D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88A94-3956-4F38-B1C8-3D455E6225A6}" type="pres">
      <dgm:prSet presAssocID="{F1899062-6A9B-498B-8FCB-0FD25591368A}" presName="spacing" presStyleCnt="0"/>
      <dgm:spPr/>
    </dgm:pt>
    <dgm:pt modelId="{B273E655-8D12-440D-A26B-5BF174D38880}" type="pres">
      <dgm:prSet presAssocID="{598C06A4-4E5A-4B37-8847-717DAE3C89BC}" presName="composite" presStyleCnt="0"/>
      <dgm:spPr/>
    </dgm:pt>
    <dgm:pt modelId="{F5CB4681-99EB-4DC0-AEB3-D1FBEF06D722}" type="pres">
      <dgm:prSet presAssocID="{598C06A4-4E5A-4B37-8847-717DAE3C89BC}" presName="imgShp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16490F6-0470-4CF7-8300-96E59E1CCCD9}" type="pres">
      <dgm:prSet presAssocID="{598C06A4-4E5A-4B37-8847-717DAE3C89BC}" presName="txShp" presStyleLbl="node1" presStyleIdx="2" presStyleCnt="7" custScaleY="120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908D-928C-44C8-B2BC-0C939E1317A9}" type="pres">
      <dgm:prSet presAssocID="{8A5986D7-4E3B-498A-AF6D-8A3D72F746AB}" presName="spacing" presStyleCnt="0"/>
      <dgm:spPr/>
    </dgm:pt>
    <dgm:pt modelId="{6A1F23F6-A915-47E8-8134-21195F062EE7}" type="pres">
      <dgm:prSet presAssocID="{07C2B2E7-BBE4-4C30-95CE-B47BBD7C4079}" presName="composite" presStyleCnt="0"/>
      <dgm:spPr/>
    </dgm:pt>
    <dgm:pt modelId="{7BEDE97C-2FA5-4CD9-A5C5-AC871AA3960E}" type="pres">
      <dgm:prSet presAssocID="{07C2B2E7-BBE4-4C30-95CE-B47BBD7C4079}" presName="imgShp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680939F-2EAD-4421-B3FE-FA488185FFCE}" type="pres">
      <dgm:prSet presAssocID="{07C2B2E7-BBE4-4C30-95CE-B47BBD7C4079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3E230-C8A3-478F-92CC-DF2367C46B1A}" type="pres">
      <dgm:prSet presAssocID="{9FE5988D-7F9F-47AB-87E4-9A85A4B08198}" presName="spacing" presStyleCnt="0"/>
      <dgm:spPr/>
    </dgm:pt>
    <dgm:pt modelId="{207F6EBE-AAD7-4D4D-93F4-AC0564109169}" type="pres">
      <dgm:prSet presAssocID="{03DDF136-B052-4510-8063-BB2C03BB82E4}" presName="composite" presStyleCnt="0"/>
      <dgm:spPr/>
    </dgm:pt>
    <dgm:pt modelId="{26C4B846-640C-4C8F-A8DF-9E944B6BCCF6}" type="pres">
      <dgm:prSet presAssocID="{03DDF136-B052-4510-8063-BB2C03BB82E4}" presName="imgShp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D04C483-98FE-4C6C-A6D7-0C6156E4E603}" type="pres">
      <dgm:prSet presAssocID="{03DDF136-B052-4510-8063-BB2C03BB82E4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48F3B-6E48-4694-82D7-B4529F0AB06E}" type="pres">
      <dgm:prSet presAssocID="{F4CC8D4E-BDF0-4BE5-9661-8E1FA21BCDAE}" presName="spacing" presStyleCnt="0"/>
      <dgm:spPr/>
    </dgm:pt>
    <dgm:pt modelId="{6500E588-7488-4772-85BB-46ADFBAF4843}" type="pres">
      <dgm:prSet presAssocID="{1D2954FE-AA90-494A-BF78-CCC12DCD0261}" presName="composite" presStyleCnt="0"/>
      <dgm:spPr/>
    </dgm:pt>
    <dgm:pt modelId="{015C806F-802A-4821-BBFE-86E6501CA48A}" type="pres">
      <dgm:prSet presAssocID="{1D2954FE-AA90-494A-BF78-CCC12DCD0261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D62AA98-C4AE-4411-AEC6-92CC276838AB}" type="pres">
      <dgm:prSet presAssocID="{1D2954FE-AA90-494A-BF78-CCC12DCD0261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DB4DB0-6778-46C8-AD99-D55550E81664}" type="pres">
      <dgm:prSet presAssocID="{00BD71D2-ED2F-41D5-AF9A-01535D6EE19A}" presName="spacing" presStyleCnt="0"/>
      <dgm:spPr/>
    </dgm:pt>
    <dgm:pt modelId="{94163668-FD5A-4AD5-A207-62327119E18F}" type="pres">
      <dgm:prSet presAssocID="{F9045581-6466-4D9A-8F5D-8518BF84EF7E}" presName="composite" presStyleCnt="0"/>
      <dgm:spPr/>
    </dgm:pt>
    <dgm:pt modelId="{2AF531AD-FD06-466B-BD14-A86AEC49D37D}" type="pres">
      <dgm:prSet presAssocID="{F9045581-6466-4D9A-8F5D-8518BF84EF7E}" presName="imgShp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6535461B-9038-4CB7-81FA-CABEAD00CEDF}" type="pres">
      <dgm:prSet presAssocID="{F9045581-6466-4D9A-8F5D-8518BF84EF7E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289290-204A-4D42-ADAC-5644B3A02C1F}" type="presOf" srcId="{598C06A4-4E5A-4B37-8847-717DAE3C89BC}" destId="{F16490F6-0470-4CF7-8300-96E59E1CCCD9}" srcOrd="0" destOrd="0" presId="urn:microsoft.com/office/officeart/2005/8/layout/vList3"/>
    <dgm:cxn modelId="{602BFFA7-DA90-4A6F-9161-14AC0CD1B101}" type="presOf" srcId="{07C2B2E7-BBE4-4C30-95CE-B47BBD7C4079}" destId="{C680939F-2EAD-4421-B3FE-FA488185FFCE}" srcOrd="0" destOrd="0" presId="urn:microsoft.com/office/officeart/2005/8/layout/vList3"/>
    <dgm:cxn modelId="{1A866D55-DE70-4B7D-B177-04A0941B0688}" type="presOf" srcId="{88A675A1-5E1E-43FE-A11B-0271991BD3D7}" destId="{522F2637-C6B3-4137-ACD5-AFD1F4F5635A}" srcOrd="0" destOrd="0" presId="urn:microsoft.com/office/officeart/2005/8/layout/vList3"/>
    <dgm:cxn modelId="{BACCA341-5839-46BF-AEA4-F56D3F35915C}" srcId="{88A675A1-5E1E-43FE-A11B-0271991BD3D7}" destId="{F9045581-6466-4D9A-8F5D-8518BF84EF7E}" srcOrd="6" destOrd="0" parTransId="{975C5D14-BBCD-4A62-AAAA-375AC90332D7}" sibTransId="{D7F43D0B-CAB2-432A-9EF6-31CF9C11D72E}"/>
    <dgm:cxn modelId="{FE63B7C4-907E-4C64-BCD5-CF1AD1BB0CB8}" srcId="{88A675A1-5E1E-43FE-A11B-0271991BD3D7}" destId="{32AB08DD-A5C4-41F7-BAE4-FBFE0A9EA26D}" srcOrd="1" destOrd="0" parTransId="{6D120148-9126-4268-A364-66C78BEFA15A}" sibTransId="{F1899062-6A9B-498B-8FCB-0FD25591368A}"/>
    <dgm:cxn modelId="{8E18F77A-8C36-4141-A159-E6DC95CC50E6}" type="presOf" srcId="{32AB08DD-A5C4-41F7-BAE4-FBFE0A9EA26D}" destId="{232B80C2-BEEA-41EA-882D-F53C5EA8FDE4}" srcOrd="0" destOrd="0" presId="urn:microsoft.com/office/officeart/2005/8/layout/vList3"/>
    <dgm:cxn modelId="{E1B96B8C-9485-4CD8-9D0C-00C8712A8792}" type="presOf" srcId="{949155EC-9EB8-4979-9299-34D28D39AF68}" destId="{95CFF2B2-E9A7-49EA-86DE-44F11975C737}" srcOrd="0" destOrd="0" presId="urn:microsoft.com/office/officeart/2005/8/layout/vList3"/>
    <dgm:cxn modelId="{FB5ED37C-367A-4E85-AB7C-6AF87AF6076A}" srcId="{88A675A1-5E1E-43FE-A11B-0271991BD3D7}" destId="{598C06A4-4E5A-4B37-8847-717DAE3C89BC}" srcOrd="2" destOrd="0" parTransId="{274DD720-B660-47AB-9A26-07FAA4A2355B}" sibTransId="{8A5986D7-4E3B-498A-AF6D-8A3D72F746AB}"/>
    <dgm:cxn modelId="{69654CB2-1DAB-4D1A-99CF-CBEB36119E17}" srcId="{88A675A1-5E1E-43FE-A11B-0271991BD3D7}" destId="{1D2954FE-AA90-494A-BF78-CCC12DCD0261}" srcOrd="5" destOrd="0" parTransId="{E85CFF95-FC1F-4C66-959A-C057710516B0}" sibTransId="{00BD71D2-ED2F-41D5-AF9A-01535D6EE19A}"/>
    <dgm:cxn modelId="{D258D8B5-DF0B-424F-80BF-4880FAE37AF2}" type="presOf" srcId="{03DDF136-B052-4510-8063-BB2C03BB82E4}" destId="{0D04C483-98FE-4C6C-A6D7-0C6156E4E603}" srcOrd="0" destOrd="0" presId="urn:microsoft.com/office/officeart/2005/8/layout/vList3"/>
    <dgm:cxn modelId="{7C85FF17-826B-4A00-8051-5C433D8327BC}" srcId="{88A675A1-5E1E-43FE-A11B-0271991BD3D7}" destId="{949155EC-9EB8-4979-9299-34D28D39AF68}" srcOrd="0" destOrd="0" parTransId="{CFD1D798-86E6-4479-B843-332BFBB69071}" sibTransId="{05CE45FF-D8F6-47D1-99D7-E4FCDEA6BA81}"/>
    <dgm:cxn modelId="{EB1658FA-3F4F-45AB-AEE1-FABA33C0809E}" srcId="{88A675A1-5E1E-43FE-A11B-0271991BD3D7}" destId="{03DDF136-B052-4510-8063-BB2C03BB82E4}" srcOrd="4" destOrd="0" parTransId="{BBCA9BA2-FFE0-4E79-800F-27826A4B5265}" sibTransId="{F4CC8D4E-BDF0-4BE5-9661-8E1FA21BCDAE}"/>
    <dgm:cxn modelId="{840327A2-BC20-4EBC-8018-93E55C6768CC}" type="presOf" srcId="{F9045581-6466-4D9A-8F5D-8518BF84EF7E}" destId="{6535461B-9038-4CB7-81FA-CABEAD00CEDF}" srcOrd="0" destOrd="0" presId="urn:microsoft.com/office/officeart/2005/8/layout/vList3"/>
    <dgm:cxn modelId="{29B2D7C2-23C4-47AB-BBC4-B8E80FFC661E}" type="presOf" srcId="{1D2954FE-AA90-494A-BF78-CCC12DCD0261}" destId="{ED62AA98-C4AE-4411-AEC6-92CC276838AB}" srcOrd="0" destOrd="0" presId="urn:microsoft.com/office/officeart/2005/8/layout/vList3"/>
    <dgm:cxn modelId="{9DDD7ED9-A7F0-463A-97B9-9ECE8A641C24}" srcId="{88A675A1-5E1E-43FE-A11B-0271991BD3D7}" destId="{07C2B2E7-BBE4-4C30-95CE-B47BBD7C4079}" srcOrd="3" destOrd="0" parTransId="{75110AFA-A770-4971-AE0E-0DFD27F62B48}" sibTransId="{9FE5988D-7F9F-47AB-87E4-9A85A4B08198}"/>
    <dgm:cxn modelId="{2519439B-3453-4F99-B118-69F41778F0AB}" type="presParOf" srcId="{522F2637-C6B3-4137-ACD5-AFD1F4F5635A}" destId="{539F9D6B-5A45-4180-809D-2CC17CCC8793}" srcOrd="0" destOrd="0" presId="urn:microsoft.com/office/officeart/2005/8/layout/vList3"/>
    <dgm:cxn modelId="{82092341-FB74-43F5-94D3-F75BDF907E16}" type="presParOf" srcId="{539F9D6B-5A45-4180-809D-2CC17CCC8793}" destId="{04075262-8A2A-49A5-9205-24C5C2669712}" srcOrd="0" destOrd="0" presId="urn:microsoft.com/office/officeart/2005/8/layout/vList3"/>
    <dgm:cxn modelId="{3B197835-79A0-4A26-80E0-AD05920B3713}" type="presParOf" srcId="{539F9D6B-5A45-4180-809D-2CC17CCC8793}" destId="{95CFF2B2-E9A7-49EA-86DE-44F11975C737}" srcOrd="1" destOrd="0" presId="urn:microsoft.com/office/officeart/2005/8/layout/vList3"/>
    <dgm:cxn modelId="{9E50E00C-6B57-4523-844D-06B2CA98EA55}" type="presParOf" srcId="{522F2637-C6B3-4137-ACD5-AFD1F4F5635A}" destId="{CA736331-DACD-47B0-826D-0DB27C7F8370}" srcOrd="1" destOrd="0" presId="urn:microsoft.com/office/officeart/2005/8/layout/vList3"/>
    <dgm:cxn modelId="{9FAA8EF2-281E-44D9-AA0D-FDF408AD30F2}" type="presParOf" srcId="{522F2637-C6B3-4137-ACD5-AFD1F4F5635A}" destId="{6D0BDA43-8C17-4E93-B533-392A3FEBA53A}" srcOrd="2" destOrd="0" presId="urn:microsoft.com/office/officeart/2005/8/layout/vList3"/>
    <dgm:cxn modelId="{659B650D-2580-403E-A602-F48419F011F4}" type="presParOf" srcId="{6D0BDA43-8C17-4E93-B533-392A3FEBA53A}" destId="{E6F168B0-6A26-4D6F-92FF-FE73A3E8710C}" srcOrd="0" destOrd="0" presId="urn:microsoft.com/office/officeart/2005/8/layout/vList3"/>
    <dgm:cxn modelId="{8B0B4002-2A63-483E-A3FB-4BB0F3A1D9B0}" type="presParOf" srcId="{6D0BDA43-8C17-4E93-B533-392A3FEBA53A}" destId="{232B80C2-BEEA-41EA-882D-F53C5EA8FDE4}" srcOrd="1" destOrd="0" presId="urn:microsoft.com/office/officeart/2005/8/layout/vList3"/>
    <dgm:cxn modelId="{D2FF3948-06E3-4C54-8666-255ED0EAF864}" type="presParOf" srcId="{522F2637-C6B3-4137-ACD5-AFD1F4F5635A}" destId="{3AB88A94-3956-4F38-B1C8-3D455E6225A6}" srcOrd="3" destOrd="0" presId="urn:microsoft.com/office/officeart/2005/8/layout/vList3"/>
    <dgm:cxn modelId="{860ABD83-F9E2-40D4-B5F8-785CFE624C61}" type="presParOf" srcId="{522F2637-C6B3-4137-ACD5-AFD1F4F5635A}" destId="{B273E655-8D12-440D-A26B-5BF174D38880}" srcOrd="4" destOrd="0" presId="urn:microsoft.com/office/officeart/2005/8/layout/vList3"/>
    <dgm:cxn modelId="{CCEFD11E-58B6-410C-96EC-40D8BE896E17}" type="presParOf" srcId="{B273E655-8D12-440D-A26B-5BF174D38880}" destId="{F5CB4681-99EB-4DC0-AEB3-D1FBEF06D722}" srcOrd="0" destOrd="0" presId="urn:microsoft.com/office/officeart/2005/8/layout/vList3"/>
    <dgm:cxn modelId="{8C9444E7-7C63-4364-922D-1E22EFD4E5D7}" type="presParOf" srcId="{B273E655-8D12-440D-A26B-5BF174D38880}" destId="{F16490F6-0470-4CF7-8300-96E59E1CCCD9}" srcOrd="1" destOrd="0" presId="urn:microsoft.com/office/officeart/2005/8/layout/vList3"/>
    <dgm:cxn modelId="{07E720F8-C57C-44B6-BB33-E1D82E782843}" type="presParOf" srcId="{522F2637-C6B3-4137-ACD5-AFD1F4F5635A}" destId="{E28D908D-928C-44C8-B2BC-0C939E1317A9}" srcOrd="5" destOrd="0" presId="urn:microsoft.com/office/officeart/2005/8/layout/vList3"/>
    <dgm:cxn modelId="{14294D0E-5523-4A9A-B4B2-0849E4CF83EE}" type="presParOf" srcId="{522F2637-C6B3-4137-ACD5-AFD1F4F5635A}" destId="{6A1F23F6-A915-47E8-8134-21195F062EE7}" srcOrd="6" destOrd="0" presId="urn:microsoft.com/office/officeart/2005/8/layout/vList3"/>
    <dgm:cxn modelId="{5A5AAEA1-CEDE-42BF-AAF6-92017057C138}" type="presParOf" srcId="{6A1F23F6-A915-47E8-8134-21195F062EE7}" destId="{7BEDE97C-2FA5-4CD9-A5C5-AC871AA3960E}" srcOrd="0" destOrd="0" presId="urn:microsoft.com/office/officeart/2005/8/layout/vList3"/>
    <dgm:cxn modelId="{71725B16-1949-42B2-976B-E3E788CE78B0}" type="presParOf" srcId="{6A1F23F6-A915-47E8-8134-21195F062EE7}" destId="{C680939F-2EAD-4421-B3FE-FA488185FFCE}" srcOrd="1" destOrd="0" presId="urn:microsoft.com/office/officeart/2005/8/layout/vList3"/>
    <dgm:cxn modelId="{66897886-35D4-4F0F-9AA2-59F6A6D5863D}" type="presParOf" srcId="{522F2637-C6B3-4137-ACD5-AFD1F4F5635A}" destId="{9C03E230-C8A3-478F-92CC-DF2367C46B1A}" srcOrd="7" destOrd="0" presId="urn:microsoft.com/office/officeart/2005/8/layout/vList3"/>
    <dgm:cxn modelId="{7F1A6B76-5B0C-4AF3-B904-C138C736B029}" type="presParOf" srcId="{522F2637-C6B3-4137-ACD5-AFD1F4F5635A}" destId="{207F6EBE-AAD7-4D4D-93F4-AC0564109169}" srcOrd="8" destOrd="0" presId="urn:microsoft.com/office/officeart/2005/8/layout/vList3"/>
    <dgm:cxn modelId="{75E8B035-E5EB-4CAA-82E4-A6F6202BD5F3}" type="presParOf" srcId="{207F6EBE-AAD7-4D4D-93F4-AC0564109169}" destId="{26C4B846-640C-4C8F-A8DF-9E944B6BCCF6}" srcOrd="0" destOrd="0" presId="urn:microsoft.com/office/officeart/2005/8/layout/vList3"/>
    <dgm:cxn modelId="{24703CCE-95B5-45EB-B77B-EA7156DECE5D}" type="presParOf" srcId="{207F6EBE-AAD7-4D4D-93F4-AC0564109169}" destId="{0D04C483-98FE-4C6C-A6D7-0C6156E4E603}" srcOrd="1" destOrd="0" presId="urn:microsoft.com/office/officeart/2005/8/layout/vList3"/>
    <dgm:cxn modelId="{0AD5BB31-D74D-4943-9C71-7FF45C5E154A}" type="presParOf" srcId="{522F2637-C6B3-4137-ACD5-AFD1F4F5635A}" destId="{70848F3B-6E48-4694-82D7-B4529F0AB06E}" srcOrd="9" destOrd="0" presId="urn:microsoft.com/office/officeart/2005/8/layout/vList3"/>
    <dgm:cxn modelId="{AB4FF41A-CF54-44D2-B207-2602DE81B8ED}" type="presParOf" srcId="{522F2637-C6B3-4137-ACD5-AFD1F4F5635A}" destId="{6500E588-7488-4772-85BB-46ADFBAF4843}" srcOrd="10" destOrd="0" presId="urn:microsoft.com/office/officeart/2005/8/layout/vList3"/>
    <dgm:cxn modelId="{E3B003B8-DF44-4419-A2A1-C333478F36AE}" type="presParOf" srcId="{6500E588-7488-4772-85BB-46ADFBAF4843}" destId="{015C806F-802A-4821-BBFE-86E6501CA48A}" srcOrd="0" destOrd="0" presId="urn:microsoft.com/office/officeart/2005/8/layout/vList3"/>
    <dgm:cxn modelId="{28A3B3BB-8FFD-4073-9BFF-8EFD0F946F5F}" type="presParOf" srcId="{6500E588-7488-4772-85BB-46ADFBAF4843}" destId="{ED62AA98-C4AE-4411-AEC6-92CC276838AB}" srcOrd="1" destOrd="0" presId="urn:microsoft.com/office/officeart/2005/8/layout/vList3"/>
    <dgm:cxn modelId="{BF04E01F-94EB-440B-BFC3-01F6B34A1E6E}" type="presParOf" srcId="{522F2637-C6B3-4137-ACD5-AFD1F4F5635A}" destId="{25DB4DB0-6778-46C8-AD99-D55550E81664}" srcOrd="11" destOrd="0" presId="urn:microsoft.com/office/officeart/2005/8/layout/vList3"/>
    <dgm:cxn modelId="{D251F433-1E3C-486F-83FD-82A3909EBB13}" type="presParOf" srcId="{522F2637-C6B3-4137-ACD5-AFD1F4F5635A}" destId="{94163668-FD5A-4AD5-A207-62327119E18F}" srcOrd="12" destOrd="0" presId="urn:microsoft.com/office/officeart/2005/8/layout/vList3"/>
    <dgm:cxn modelId="{9363884B-3BFA-425B-94A6-EE5002E80BD2}" type="presParOf" srcId="{94163668-FD5A-4AD5-A207-62327119E18F}" destId="{2AF531AD-FD06-466B-BD14-A86AEC49D37D}" srcOrd="0" destOrd="0" presId="urn:microsoft.com/office/officeart/2005/8/layout/vList3"/>
    <dgm:cxn modelId="{7E4E8DD4-5798-4865-B3BD-046825C6FE90}" type="presParOf" srcId="{94163668-FD5A-4AD5-A207-62327119E18F}" destId="{6535461B-9038-4CB7-81FA-CABEAD00CE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2A9FB3-E419-4AB3-8589-AC438800EAE6}" type="doc">
      <dgm:prSet loTypeId="urn:microsoft.com/office/officeart/2008/layout/PictureAccentList" loCatId="pictur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BF6BDA2-99F5-49E6-A9F2-C0263F5AF60D}">
      <dgm:prSet phldrT="[Текст]" custT="1"/>
      <dgm:spPr/>
      <dgm:t>
        <a:bodyPr/>
        <a:lstStyle/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Стратегическая цель – сохранение и развитие человеческого потенциала за счет создания условий для устойчивого экономического роста и комфортных условий проживания.</a:t>
          </a:r>
        </a:p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30DE11-8C17-47F4-8933-69B56608665E}" type="parTrans" cxnId="{A8C0280B-DA82-4EC9-AFA1-5F0E06839975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C835F4-5E2D-4A55-A91C-FE9D65690CBE}" type="sibTrans" cxnId="{A8C0280B-DA82-4EC9-AFA1-5F0E06839975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F0B76-86A8-4B17-B12F-A315B7CBEBE2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и развитие человеческого потенциала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888EE8-89BF-4B8C-8AEE-925C5089F806}" type="parTrans" cxnId="{7EE2FB70-930F-47A6-8434-A38A0DCEC52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A5D99-0F17-4EE7-A4D1-91DD0060C874}" type="sibTrans" cxnId="{7EE2FB70-930F-47A6-8434-A38A0DCEC52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8DEEAA-6DF5-430A-A165-6B32763D5118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экономического потенциала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4C4E5E-BECB-41A0-B5F4-3F4B0BF29162}" type="parTrans" cxnId="{498DA94F-206C-408C-9822-2B1703FC79A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07AB4-34DE-4A16-B67F-05A43DFC5AE5}" type="sibTrans" cxnId="{498DA94F-206C-408C-9822-2B1703FC79A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A09ABF-F016-4A00-B4BB-9B7F097396EB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среды проживания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7F6598-5111-4B41-B2EC-8715680D638F}" type="parTrans" cxnId="{7012293E-9E06-4295-A08F-E8485F7AB7E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170D6-A3CA-47A5-9571-FDC3A87604FC}" type="sibTrans" cxnId="{7012293E-9E06-4295-A08F-E8485F7AB7E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1CFCF-F6F7-41DE-9410-0A56C804C971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эффективных механизмов муниципального управления.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564DC-40C6-4E3E-989F-80D424A3B153}" type="parTrans" cxnId="{2EEBB8FF-12DE-420C-84F4-B542AB83B37F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0549BB-0EE7-4321-83F2-A4C7461C2409}" type="sibTrans" cxnId="{2EEBB8FF-12DE-420C-84F4-B542AB83B37F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C69A1-913A-448D-B6D4-4F995F7010D3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ПРИОРИТЕТЫ: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B8DDB-F3BB-457B-9C25-418236DB32D5}" type="parTrans" cxnId="{6E8D7975-0BBC-4B44-8DC5-C0794C56DB4B}">
      <dgm:prSet/>
      <dgm:spPr/>
      <dgm:t>
        <a:bodyPr/>
        <a:lstStyle/>
        <a:p>
          <a:endParaRPr lang="ru-RU"/>
        </a:p>
      </dgm:t>
    </dgm:pt>
    <dgm:pt modelId="{872FC2AA-CB60-4615-A626-D05D8F6DCD26}" type="sibTrans" cxnId="{6E8D7975-0BBC-4B44-8DC5-C0794C56DB4B}">
      <dgm:prSet/>
      <dgm:spPr/>
      <dgm:t>
        <a:bodyPr/>
        <a:lstStyle/>
        <a:p>
          <a:endParaRPr lang="ru-RU"/>
        </a:p>
      </dgm:t>
    </dgm:pt>
    <dgm:pt modelId="{26B5C73B-8021-4D55-A792-55A1A5D914E0}" type="pres">
      <dgm:prSet presAssocID="{012A9FB3-E419-4AB3-8589-AC438800EAE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0E81CD-47AC-4BC5-A3FA-4204C2A765D3}" type="pres">
      <dgm:prSet presAssocID="{1BF6BDA2-99F5-49E6-A9F2-C0263F5AF60D}" presName="root" presStyleCnt="0">
        <dgm:presLayoutVars>
          <dgm:chMax/>
          <dgm:chPref val="4"/>
        </dgm:presLayoutVars>
      </dgm:prSet>
      <dgm:spPr/>
    </dgm:pt>
    <dgm:pt modelId="{1BE4DBB2-16EA-4851-A812-A08387D99E69}" type="pres">
      <dgm:prSet presAssocID="{1BF6BDA2-99F5-49E6-A9F2-C0263F5AF60D}" presName="rootComposite" presStyleCnt="0">
        <dgm:presLayoutVars/>
      </dgm:prSet>
      <dgm:spPr/>
    </dgm:pt>
    <dgm:pt modelId="{FA49D420-B204-466C-AD6C-40AD23DD81C4}" type="pres">
      <dgm:prSet presAssocID="{1BF6BDA2-99F5-49E6-A9F2-C0263F5AF60D}" presName="rootText" presStyleLbl="node0" presStyleIdx="0" presStyleCnt="1" custScaleX="127360" custScaleY="115526" custLinFactNeighborX="6095" custLinFactNeighborY="-498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A7A39D39-A652-4D31-BD6B-F18460D404B3}" type="pres">
      <dgm:prSet presAssocID="{1BF6BDA2-99F5-49E6-A9F2-C0263F5AF60D}" presName="childShape" presStyleCnt="0">
        <dgm:presLayoutVars>
          <dgm:chMax val="0"/>
          <dgm:chPref val="0"/>
        </dgm:presLayoutVars>
      </dgm:prSet>
      <dgm:spPr/>
    </dgm:pt>
    <dgm:pt modelId="{711B2C8A-7C42-4B4E-8DBF-D33E0FBAF38F}" type="pres">
      <dgm:prSet presAssocID="{AB1F0B76-86A8-4B17-B12F-A315B7CBEBE2}" presName="childComposite" presStyleCnt="0">
        <dgm:presLayoutVars>
          <dgm:chMax val="0"/>
          <dgm:chPref val="0"/>
        </dgm:presLayoutVars>
      </dgm:prSet>
      <dgm:spPr/>
    </dgm:pt>
    <dgm:pt modelId="{718FC38A-72D0-48C1-A9F2-7B29C14FA8C3}" type="pres">
      <dgm:prSet presAssocID="{AB1F0B76-86A8-4B17-B12F-A315B7CBEBE2}" presName="Image" presStyleLbl="node1" presStyleIdx="0" presStyleCnt="5" custScaleX="128071" custLinFactNeighborX="-14337" custLinFactNeighborY="969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C99B9B-BCC9-4035-A246-B106856A90D2}" type="pres">
      <dgm:prSet presAssocID="{AB1F0B76-86A8-4B17-B12F-A315B7CBEBE2}" presName="childText" presStyleLbl="lnNode1" presStyleIdx="0" presStyleCnt="5" custLinFactY="335" custLinFactNeighborX="351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E50D9-2041-4438-B927-127C95FC47DD}" type="pres">
      <dgm:prSet presAssocID="{B68DEEAA-6DF5-430A-A165-6B32763D5118}" presName="childComposite" presStyleCnt="0">
        <dgm:presLayoutVars>
          <dgm:chMax val="0"/>
          <dgm:chPref val="0"/>
        </dgm:presLayoutVars>
      </dgm:prSet>
      <dgm:spPr/>
    </dgm:pt>
    <dgm:pt modelId="{626AD3A7-7165-4EB4-8024-90485771B002}" type="pres">
      <dgm:prSet presAssocID="{B68DEEAA-6DF5-430A-A165-6B32763D5118}" presName="Image" presStyleLbl="node1" presStyleIdx="1" presStyleCnt="5" custScaleX="124619" custScaleY="112893" custLinFactNeighborX="-17193" custLinFactNeighborY="9006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C0CAE2"/>
          </a:solidFill>
        </a:ln>
      </dgm:spPr>
    </dgm:pt>
    <dgm:pt modelId="{3595D67A-49F6-43A8-96C9-151EE2FE6870}" type="pres">
      <dgm:prSet presAssocID="{B68DEEAA-6DF5-430A-A165-6B32763D5118}" presName="childText" presStyleLbl="lnNode1" presStyleIdx="1" presStyleCnt="5" custLinFactNeighborX="175" custLinFactNeighborY="932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DC5A4-607B-40E1-9F6C-D4A4E4347F09}" type="pres">
      <dgm:prSet presAssocID="{60A09ABF-F016-4A00-B4BB-9B7F097396EB}" presName="childComposite" presStyleCnt="0">
        <dgm:presLayoutVars>
          <dgm:chMax val="0"/>
          <dgm:chPref val="0"/>
        </dgm:presLayoutVars>
      </dgm:prSet>
      <dgm:spPr/>
    </dgm:pt>
    <dgm:pt modelId="{4217EF51-C02C-4391-A135-73B104FCF541}" type="pres">
      <dgm:prSet presAssocID="{60A09ABF-F016-4A00-B4BB-9B7F097396EB}" presName="Image" presStyleLbl="node1" presStyleIdx="2" presStyleCnt="5" custScaleX="146055" custLinFactNeighborX="-20251" custLinFactNeighborY="844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4926939-61EF-4188-B923-EF7D0E004342}" type="pres">
      <dgm:prSet presAssocID="{60A09ABF-F016-4A00-B4BB-9B7F097396EB}" presName="childText" presStyleLbl="lnNode1" presStyleIdx="2" presStyleCnt="5" custLinFactNeighborY="907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7A61B-DD36-4A83-8CA3-7D486C87F332}" type="pres">
      <dgm:prSet presAssocID="{6A81CFCF-F6F7-41DE-9410-0A56C804C971}" presName="childComposite" presStyleCnt="0">
        <dgm:presLayoutVars>
          <dgm:chMax val="0"/>
          <dgm:chPref val="0"/>
        </dgm:presLayoutVars>
      </dgm:prSet>
      <dgm:spPr/>
    </dgm:pt>
    <dgm:pt modelId="{CB24D205-D904-46E2-97A5-2806929F95B3}" type="pres">
      <dgm:prSet presAssocID="{6A81CFCF-F6F7-41DE-9410-0A56C804C971}" presName="Image" presStyleLbl="node1" presStyleIdx="3" presStyleCnt="5" custScaleX="142244" custLinFactNeighborX="-20743" custLinFactNeighborY="84438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EEB924C3-4FC1-4D3B-A166-4371ED6D1FD9}" type="pres">
      <dgm:prSet presAssocID="{6A81CFCF-F6F7-41DE-9410-0A56C804C971}" presName="childText" presStyleLbl="lnNode1" presStyleIdx="3" presStyleCnt="5" custLinFactNeighborX="351" custLinFactNeighborY="88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0F53C-5380-4A53-984F-79F1B28EBDE1}" type="pres">
      <dgm:prSet presAssocID="{EF7C69A1-913A-448D-B6D4-4F995F7010D3}" presName="childComposite" presStyleCnt="0">
        <dgm:presLayoutVars>
          <dgm:chMax val="0"/>
          <dgm:chPref val="0"/>
        </dgm:presLayoutVars>
      </dgm:prSet>
      <dgm:spPr/>
    </dgm:pt>
    <dgm:pt modelId="{332984E6-09EC-4B5F-B95F-B301FEAB1EF1}" type="pres">
      <dgm:prSet presAssocID="{EF7C69A1-913A-448D-B6D4-4F995F7010D3}" presName="Image" presStyleLbl="node1" presStyleIdx="4" presStyleCnt="5" custLinFactX="4604" custLinFactY="-200000" custLinFactNeighborX="100000" custLinFactNeighborY="-269653"/>
      <dgm:spPr/>
    </dgm:pt>
    <dgm:pt modelId="{1B0698CD-DBC3-48B6-8FED-5D60AA05915B}" type="pres">
      <dgm:prSet presAssocID="{EF7C69A1-913A-448D-B6D4-4F995F7010D3}" presName="childText" presStyleLbl="lnNode1" presStyleIdx="4" presStyleCnt="5" custScaleX="120198" custLinFactY="-200000" custLinFactNeighborX="-528" custLinFactNeighborY="-271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C0280B-DA82-4EC9-AFA1-5F0E06839975}" srcId="{012A9FB3-E419-4AB3-8589-AC438800EAE6}" destId="{1BF6BDA2-99F5-49E6-A9F2-C0263F5AF60D}" srcOrd="0" destOrd="0" parTransId="{9930DE11-8C17-47F4-8933-69B56608665E}" sibTransId="{3BC835F4-5E2D-4A55-A91C-FE9D65690CBE}"/>
    <dgm:cxn modelId="{29A0E2E9-DCEF-4857-9FE3-D773A624A831}" type="presOf" srcId="{EF7C69A1-913A-448D-B6D4-4F995F7010D3}" destId="{1B0698CD-DBC3-48B6-8FED-5D60AA05915B}" srcOrd="0" destOrd="0" presId="urn:microsoft.com/office/officeart/2008/layout/PictureAccentList"/>
    <dgm:cxn modelId="{900EC4CF-4168-4571-BBD3-E65752793A22}" type="presOf" srcId="{012A9FB3-E419-4AB3-8589-AC438800EAE6}" destId="{26B5C73B-8021-4D55-A792-55A1A5D914E0}" srcOrd="0" destOrd="0" presId="urn:microsoft.com/office/officeart/2008/layout/PictureAccentList"/>
    <dgm:cxn modelId="{7012293E-9E06-4295-A08F-E8485F7AB7E8}" srcId="{1BF6BDA2-99F5-49E6-A9F2-C0263F5AF60D}" destId="{60A09ABF-F016-4A00-B4BB-9B7F097396EB}" srcOrd="2" destOrd="0" parTransId="{D27F6598-5111-4B41-B2EC-8715680D638F}" sibTransId="{D4F170D6-A3CA-47A5-9571-FDC3A87604FC}"/>
    <dgm:cxn modelId="{7EE2FB70-930F-47A6-8434-A38A0DCEC526}" srcId="{1BF6BDA2-99F5-49E6-A9F2-C0263F5AF60D}" destId="{AB1F0B76-86A8-4B17-B12F-A315B7CBEBE2}" srcOrd="0" destOrd="0" parTransId="{EF888EE8-89BF-4B8C-8AEE-925C5089F806}" sibTransId="{372A5D99-0F17-4EE7-A4D1-91DD0060C874}"/>
    <dgm:cxn modelId="{498DA94F-206C-408C-9822-2B1703FC79A7}" srcId="{1BF6BDA2-99F5-49E6-A9F2-C0263F5AF60D}" destId="{B68DEEAA-6DF5-430A-A165-6B32763D5118}" srcOrd="1" destOrd="0" parTransId="{614C4E5E-BECB-41A0-B5F4-3F4B0BF29162}" sibTransId="{CDC07AB4-34DE-4A16-B67F-05A43DFC5AE5}"/>
    <dgm:cxn modelId="{077CEA38-7B77-45B9-9165-4FDF9DE8A891}" type="presOf" srcId="{60A09ABF-F016-4A00-B4BB-9B7F097396EB}" destId="{84926939-61EF-4188-B923-EF7D0E004342}" srcOrd="0" destOrd="0" presId="urn:microsoft.com/office/officeart/2008/layout/PictureAccentList"/>
    <dgm:cxn modelId="{2EEBB8FF-12DE-420C-84F4-B542AB83B37F}" srcId="{1BF6BDA2-99F5-49E6-A9F2-C0263F5AF60D}" destId="{6A81CFCF-F6F7-41DE-9410-0A56C804C971}" srcOrd="3" destOrd="0" parTransId="{A86564DC-40C6-4E3E-989F-80D424A3B153}" sibTransId="{690549BB-0EE7-4321-83F2-A4C7461C2409}"/>
    <dgm:cxn modelId="{6E8D7975-0BBC-4B44-8DC5-C0794C56DB4B}" srcId="{1BF6BDA2-99F5-49E6-A9F2-C0263F5AF60D}" destId="{EF7C69A1-913A-448D-B6D4-4F995F7010D3}" srcOrd="4" destOrd="0" parTransId="{6A9B8DDB-F3BB-457B-9C25-418236DB32D5}" sibTransId="{872FC2AA-CB60-4615-A626-D05D8F6DCD26}"/>
    <dgm:cxn modelId="{DB6881D0-873C-4E39-B269-877C69AD2FFC}" type="presOf" srcId="{6A81CFCF-F6F7-41DE-9410-0A56C804C971}" destId="{EEB924C3-4FC1-4D3B-A166-4371ED6D1FD9}" srcOrd="0" destOrd="0" presId="urn:microsoft.com/office/officeart/2008/layout/PictureAccentList"/>
    <dgm:cxn modelId="{DB2FBC81-4A58-4548-AA7B-24A541857B2B}" type="presOf" srcId="{AB1F0B76-86A8-4B17-B12F-A315B7CBEBE2}" destId="{09C99B9B-BCC9-4035-A246-B106856A90D2}" srcOrd="0" destOrd="0" presId="urn:microsoft.com/office/officeart/2008/layout/PictureAccentList"/>
    <dgm:cxn modelId="{4FA06616-A75C-4319-A6B3-7658681B26F6}" type="presOf" srcId="{B68DEEAA-6DF5-430A-A165-6B32763D5118}" destId="{3595D67A-49F6-43A8-96C9-151EE2FE6870}" srcOrd="0" destOrd="0" presId="urn:microsoft.com/office/officeart/2008/layout/PictureAccentList"/>
    <dgm:cxn modelId="{E6733B79-0192-4E54-8935-4927FBBCA0FF}" type="presOf" srcId="{1BF6BDA2-99F5-49E6-A9F2-C0263F5AF60D}" destId="{FA49D420-B204-466C-AD6C-40AD23DD81C4}" srcOrd="0" destOrd="0" presId="urn:microsoft.com/office/officeart/2008/layout/PictureAccentList"/>
    <dgm:cxn modelId="{6EA06200-91A3-44C8-AC91-4003FDC6C1A0}" type="presParOf" srcId="{26B5C73B-8021-4D55-A792-55A1A5D914E0}" destId="{CF0E81CD-47AC-4BC5-A3FA-4204C2A765D3}" srcOrd="0" destOrd="0" presId="urn:microsoft.com/office/officeart/2008/layout/PictureAccentList"/>
    <dgm:cxn modelId="{C295052C-E13D-4700-8498-200A51B8F697}" type="presParOf" srcId="{CF0E81CD-47AC-4BC5-A3FA-4204C2A765D3}" destId="{1BE4DBB2-16EA-4851-A812-A08387D99E69}" srcOrd="0" destOrd="0" presId="urn:microsoft.com/office/officeart/2008/layout/PictureAccentList"/>
    <dgm:cxn modelId="{6F66B81F-F7AE-4723-803A-69AF87D617AD}" type="presParOf" srcId="{1BE4DBB2-16EA-4851-A812-A08387D99E69}" destId="{FA49D420-B204-466C-AD6C-40AD23DD81C4}" srcOrd="0" destOrd="0" presId="urn:microsoft.com/office/officeart/2008/layout/PictureAccentList"/>
    <dgm:cxn modelId="{F8B06E39-4712-4E3E-B164-4615D2402C07}" type="presParOf" srcId="{CF0E81CD-47AC-4BC5-A3FA-4204C2A765D3}" destId="{A7A39D39-A652-4D31-BD6B-F18460D404B3}" srcOrd="1" destOrd="0" presId="urn:microsoft.com/office/officeart/2008/layout/PictureAccentList"/>
    <dgm:cxn modelId="{7172FC6F-4F5E-4819-915F-53040E9FBECF}" type="presParOf" srcId="{A7A39D39-A652-4D31-BD6B-F18460D404B3}" destId="{711B2C8A-7C42-4B4E-8DBF-D33E0FBAF38F}" srcOrd="0" destOrd="0" presId="urn:microsoft.com/office/officeart/2008/layout/PictureAccentList"/>
    <dgm:cxn modelId="{E3EB4A15-D940-4254-9372-19A272EEAD7B}" type="presParOf" srcId="{711B2C8A-7C42-4B4E-8DBF-D33E0FBAF38F}" destId="{718FC38A-72D0-48C1-A9F2-7B29C14FA8C3}" srcOrd="0" destOrd="0" presId="urn:microsoft.com/office/officeart/2008/layout/PictureAccentList"/>
    <dgm:cxn modelId="{2E8CF78E-7129-408F-8FBC-AF04C72813A8}" type="presParOf" srcId="{711B2C8A-7C42-4B4E-8DBF-D33E0FBAF38F}" destId="{09C99B9B-BCC9-4035-A246-B106856A90D2}" srcOrd="1" destOrd="0" presId="urn:microsoft.com/office/officeart/2008/layout/PictureAccentList"/>
    <dgm:cxn modelId="{1BD56D5A-F198-4972-8E6A-413904CE4E55}" type="presParOf" srcId="{A7A39D39-A652-4D31-BD6B-F18460D404B3}" destId="{FFAE50D9-2041-4438-B927-127C95FC47DD}" srcOrd="1" destOrd="0" presId="urn:microsoft.com/office/officeart/2008/layout/PictureAccentList"/>
    <dgm:cxn modelId="{C0EDE6A0-20E0-44C2-A64D-A1C2E5F679EA}" type="presParOf" srcId="{FFAE50D9-2041-4438-B927-127C95FC47DD}" destId="{626AD3A7-7165-4EB4-8024-90485771B002}" srcOrd="0" destOrd="0" presId="urn:microsoft.com/office/officeart/2008/layout/PictureAccentList"/>
    <dgm:cxn modelId="{EFFEAA0C-4772-43D7-917D-8A06B56BCBF5}" type="presParOf" srcId="{FFAE50D9-2041-4438-B927-127C95FC47DD}" destId="{3595D67A-49F6-43A8-96C9-151EE2FE6870}" srcOrd="1" destOrd="0" presId="urn:microsoft.com/office/officeart/2008/layout/PictureAccentList"/>
    <dgm:cxn modelId="{557C882B-DCE5-4C7D-A787-E487C677D7C9}" type="presParOf" srcId="{A7A39D39-A652-4D31-BD6B-F18460D404B3}" destId="{E9CDC5A4-607B-40E1-9F6C-D4A4E4347F09}" srcOrd="2" destOrd="0" presId="urn:microsoft.com/office/officeart/2008/layout/PictureAccentList"/>
    <dgm:cxn modelId="{B6B7D576-75CE-4FC7-85C3-4BE59D9B7A39}" type="presParOf" srcId="{E9CDC5A4-607B-40E1-9F6C-D4A4E4347F09}" destId="{4217EF51-C02C-4391-A135-73B104FCF541}" srcOrd="0" destOrd="0" presId="urn:microsoft.com/office/officeart/2008/layout/PictureAccentList"/>
    <dgm:cxn modelId="{6E170CA5-FEDD-4AF3-A660-A225339812C0}" type="presParOf" srcId="{E9CDC5A4-607B-40E1-9F6C-D4A4E4347F09}" destId="{84926939-61EF-4188-B923-EF7D0E004342}" srcOrd="1" destOrd="0" presId="urn:microsoft.com/office/officeart/2008/layout/PictureAccentList"/>
    <dgm:cxn modelId="{ABD73B5F-57E2-4C84-A0E9-3E0B269CDC6D}" type="presParOf" srcId="{A7A39D39-A652-4D31-BD6B-F18460D404B3}" destId="{F257A61B-DD36-4A83-8CA3-7D486C87F332}" srcOrd="3" destOrd="0" presId="urn:microsoft.com/office/officeart/2008/layout/PictureAccentList"/>
    <dgm:cxn modelId="{4B47A530-A61D-421A-A2F5-D8C41D0B656E}" type="presParOf" srcId="{F257A61B-DD36-4A83-8CA3-7D486C87F332}" destId="{CB24D205-D904-46E2-97A5-2806929F95B3}" srcOrd="0" destOrd="0" presId="urn:microsoft.com/office/officeart/2008/layout/PictureAccentList"/>
    <dgm:cxn modelId="{E6910B82-4FC9-49A8-9ED1-8EE404518A68}" type="presParOf" srcId="{F257A61B-DD36-4A83-8CA3-7D486C87F332}" destId="{EEB924C3-4FC1-4D3B-A166-4371ED6D1FD9}" srcOrd="1" destOrd="0" presId="urn:microsoft.com/office/officeart/2008/layout/PictureAccentList"/>
    <dgm:cxn modelId="{06B8B199-F3C8-421E-BA76-02AB9F4682C9}" type="presParOf" srcId="{A7A39D39-A652-4D31-BD6B-F18460D404B3}" destId="{C360F53C-5380-4A53-984F-79F1B28EBDE1}" srcOrd="4" destOrd="0" presId="urn:microsoft.com/office/officeart/2008/layout/PictureAccentList"/>
    <dgm:cxn modelId="{BC4F6444-DF69-4D92-B684-1D4AA45F23F0}" type="presParOf" srcId="{C360F53C-5380-4A53-984F-79F1B28EBDE1}" destId="{332984E6-09EC-4B5F-B95F-B301FEAB1EF1}" srcOrd="0" destOrd="0" presId="urn:microsoft.com/office/officeart/2008/layout/PictureAccentList"/>
    <dgm:cxn modelId="{9ACB8973-94C9-45B0-BBF2-8050C8148ED0}" type="presParOf" srcId="{C360F53C-5380-4A53-984F-79F1B28EBDE1}" destId="{1B0698CD-DBC3-48B6-8FED-5D60AA05915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2E729D-9E44-4FF9-9B2E-CC1FB9036C54}" type="doc">
      <dgm:prSet loTypeId="urn:microsoft.com/office/officeart/2005/8/layout/radial4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60ADC24-9EB6-42DD-9663-2CD2B83D618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Человек - высшая ценность Стратегии округа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E39D6B-7CAE-43F0-815A-FA2CFEBCB6F3}" type="parTrans" cxnId="{15777D7F-7D6B-4AD1-BD18-6F68F6CA822B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E93307-8FD9-4FCC-9ED3-DE4DCEBBD8DC}" type="sibTrans" cxnId="{15777D7F-7D6B-4AD1-BD18-6F68F6CA822B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77A28F-40A0-40B0-8403-BA41BC6683E4}">
      <dgm:prSet custT="1"/>
      <dgm:spPr/>
      <dgm:t>
        <a:bodyPr/>
        <a:lstStyle/>
        <a:p>
          <a:r>
            <a:rPr lang="ru-RU" sz="14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укрепления здоровья населения</a:t>
          </a:r>
          <a:endParaRPr lang="ru-RU" sz="14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2654C6-C028-401B-94B8-FEDE0C367CD4}" type="parTrans" cxnId="{73481C65-8096-43A0-9716-51BFC9F2A0C3}">
      <dgm:prSet custT="1"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68002-6E27-40E0-BB2F-8BB5D28AC355}" type="sibTrans" cxnId="{73481C65-8096-43A0-9716-51BFC9F2A0C3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489ED5-0671-49F2-8654-798BE80C6706}">
      <dgm:prSet custT="1"/>
      <dgm:spPr/>
      <dgm:t>
        <a:bodyPr/>
        <a:lstStyle/>
        <a:p>
          <a:r>
            <a:rPr lang="ru-RU" sz="14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конкурентоспособности образования за счет повышения качества образования на муниципальном уровне</a:t>
          </a:r>
          <a:endParaRPr lang="ru-RU" sz="14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13D6D3-C284-4B65-B617-DEDBDE6AC833}" type="parTrans" cxnId="{DC19919F-E036-437A-AA93-5CB5FC88B2D5}">
      <dgm:prSet custT="1"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32E0E7-2464-4A17-BDBA-5B6C9A406405}" type="sibTrans" cxnId="{DC19919F-E036-437A-AA93-5CB5FC88B2D5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4E942-2120-4B55-B505-FE5774FDDC2E}">
      <dgm:prSet custT="1"/>
      <dgm:spPr/>
      <dgm:t>
        <a:bodyPr/>
        <a:lstStyle/>
        <a:p>
          <a:r>
            <a:rPr lang="ru-RU" sz="14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дальнейшее развитие инфраструктуры отрасли культуры, способствующей развитию культурного потенциала населения</a:t>
          </a:r>
          <a:endParaRPr lang="ru-RU" sz="14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CC0ED-5E52-4185-AF7C-0576AA9B5AB5}" type="parTrans" cxnId="{77927905-400A-49FC-BBF7-04074998D460}">
      <dgm:prSet custT="1"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120DCD-1932-484C-B940-7FD980449AEE}" type="sibTrans" cxnId="{77927905-400A-49FC-BBF7-04074998D460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B4D2E3-6ECC-4951-826C-F7CA40A36FFC}">
      <dgm:prSet custT="1"/>
      <dgm:spPr/>
      <dgm:t>
        <a:bodyPr/>
        <a:lstStyle/>
        <a:p>
          <a:r>
            <a:rPr lang="ru-RU" sz="14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 и спорта</a:t>
          </a:r>
          <a:endParaRPr lang="ru-RU" sz="14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76CFB8-1301-451F-9128-C512239E139C}" type="parTrans" cxnId="{2A9C24B8-03BB-4DCE-BB95-F91070893DEE}">
      <dgm:prSet custT="1"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5A4871-C9AB-4961-8E92-B327C866811E}" type="sibTrans" cxnId="{2A9C24B8-03BB-4DCE-BB95-F91070893DEE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F7017-6C30-49C0-A57F-11AF9B6C2560}">
      <dgm:prSet custT="1"/>
      <dgm:spPr/>
      <dgm:t>
        <a:bodyPr/>
        <a:lstStyle/>
        <a:p>
          <a:r>
            <a:rPr lang="ru-RU" sz="14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Вовлечение молодежи в социально-экономические, общественно-политические и социокультурные процессы развития муниципального образования</a:t>
          </a:r>
          <a:endParaRPr lang="ru-RU" sz="14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3BEAD-A0DA-4907-AECF-AFBE00A025B2}" type="parTrans" cxnId="{0CC5068A-0BA5-4AF8-904C-3E6EE17EC49F}">
      <dgm:prSet custT="1"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0F68FC-44FF-4D46-AB78-84B90156515D}" type="sibTrans" cxnId="{0CC5068A-0BA5-4AF8-904C-3E6EE17EC49F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FABF06-8667-4E3E-A95E-A7DF9D4819D2}">
      <dgm:prSet custT="1"/>
      <dgm:spPr/>
      <dgm:t>
        <a:bodyPr/>
        <a:lstStyle/>
        <a:p>
          <a:r>
            <a:rPr lang="ru-RU" sz="14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развития эффективного рынка труда</a:t>
          </a:r>
          <a:endParaRPr lang="ru-RU" sz="14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AAB5B-3155-4842-9D96-CCF4AA2ADB77}" type="parTrans" cxnId="{D0E0344C-8DCD-44BA-A48E-39FE45EF1AF7}">
      <dgm:prSet custT="1"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97D22-1B4F-40B5-A214-6AA6C19A3016}" type="sibTrans" cxnId="{D0E0344C-8DCD-44BA-A48E-39FE45EF1AF7}">
      <dgm:prSet/>
      <dgm:spPr/>
      <dgm:t>
        <a:bodyPr/>
        <a:lstStyle/>
        <a:p>
          <a:endParaRPr lang="ru-RU" sz="14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471113-AC37-43E0-BC3C-1FB503288AF3}" type="pres">
      <dgm:prSet presAssocID="{162E729D-9E44-4FF9-9B2E-CC1FB9036C5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03CFE3-118F-460F-8195-161E51EFB4A2}" type="pres">
      <dgm:prSet presAssocID="{560ADC24-9EB6-42DD-9663-2CD2B83D6180}" presName="centerShape" presStyleLbl="node0" presStyleIdx="0" presStyleCnt="1"/>
      <dgm:spPr/>
      <dgm:t>
        <a:bodyPr/>
        <a:lstStyle/>
        <a:p>
          <a:endParaRPr lang="ru-RU"/>
        </a:p>
      </dgm:t>
    </dgm:pt>
    <dgm:pt modelId="{21E62A2F-7DCE-4F1A-9C27-E036551D7B71}" type="pres">
      <dgm:prSet presAssocID="{E82654C6-C028-401B-94B8-FEDE0C367CD4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08F7BDCD-92B5-4573-A915-EAE0D9928246}" type="pres">
      <dgm:prSet presAssocID="{B677A28F-40A0-40B0-8403-BA41BC6683E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720F0-1344-4BF0-BFCF-C1DDD893ACD8}" type="pres">
      <dgm:prSet presAssocID="{5413D6D3-C284-4B65-B617-DEDBDE6AC833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44A1DD01-ABDB-4547-A3D0-689283097D19}" type="pres">
      <dgm:prSet presAssocID="{F3489ED5-0671-49F2-8654-798BE80C670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AAB374-2D37-4558-964D-EB1A50ECCBE1}" type="pres">
      <dgm:prSet presAssocID="{5EECC0ED-5E52-4185-AF7C-0576AA9B5AB5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7730CD88-10D6-4091-AE4B-8310A344D84E}" type="pres">
      <dgm:prSet presAssocID="{2304E942-2120-4B55-B505-FE5774FDDC2E}" presName="node" presStyleLbl="node1" presStyleIdx="2" presStyleCnt="6" custScaleX="138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9070C-3D27-4C82-B972-4D965C19EDDA}" type="pres">
      <dgm:prSet presAssocID="{2776CFB8-1301-451F-9128-C512239E139C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A844FCD1-5672-47B3-825F-5400E26A585F}" type="pres">
      <dgm:prSet presAssocID="{04B4D2E3-6ECC-4951-826C-F7CA40A36FF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6ED42-9CDD-495A-9D99-6101D7B28397}" type="pres">
      <dgm:prSet presAssocID="{1373BEAD-A0DA-4907-AECF-AFBE00A025B2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D6116585-C983-42E5-8D84-3132CB1FC18F}" type="pres">
      <dgm:prSet presAssocID="{16EF7017-6C30-49C0-A57F-11AF9B6C2560}" presName="node" presStyleLbl="node1" presStyleIdx="4" presStyleCnt="6" custScaleX="121344" custScaleY="119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D36D9-6B43-44B2-BDBC-247127BD386E}" type="pres">
      <dgm:prSet presAssocID="{692AAB5B-3155-4842-9D96-CCF4AA2ADB77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087190C2-8AEC-4312-A81E-4FCAEBBBC3F2}" type="pres">
      <dgm:prSet presAssocID="{57FABF06-8667-4E3E-A95E-A7DF9D4819D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5068A-0BA5-4AF8-904C-3E6EE17EC49F}" srcId="{560ADC24-9EB6-42DD-9663-2CD2B83D6180}" destId="{16EF7017-6C30-49C0-A57F-11AF9B6C2560}" srcOrd="4" destOrd="0" parTransId="{1373BEAD-A0DA-4907-AECF-AFBE00A025B2}" sibTransId="{450F68FC-44FF-4D46-AB78-84B90156515D}"/>
    <dgm:cxn modelId="{F37D7280-AB2A-4652-9364-50773BFACABA}" type="presOf" srcId="{1373BEAD-A0DA-4907-AECF-AFBE00A025B2}" destId="{A126ED42-9CDD-495A-9D99-6101D7B28397}" srcOrd="0" destOrd="0" presId="urn:microsoft.com/office/officeart/2005/8/layout/radial4"/>
    <dgm:cxn modelId="{00A3F4B8-40CA-425E-AD98-E27E56F2C21E}" type="presOf" srcId="{16EF7017-6C30-49C0-A57F-11AF9B6C2560}" destId="{D6116585-C983-42E5-8D84-3132CB1FC18F}" srcOrd="0" destOrd="0" presId="urn:microsoft.com/office/officeart/2005/8/layout/radial4"/>
    <dgm:cxn modelId="{9B53BE5B-DB14-45B2-93B7-50B47728BD8A}" type="presOf" srcId="{F3489ED5-0671-49F2-8654-798BE80C6706}" destId="{44A1DD01-ABDB-4547-A3D0-689283097D19}" srcOrd="0" destOrd="0" presId="urn:microsoft.com/office/officeart/2005/8/layout/radial4"/>
    <dgm:cxn modelId="{123D0F6E-A5BD-4BAD-9DBB-1BB24ED5F298}" type="presOf" srcId="{5413D6D3-C284-4B65-B617-DEDBDE6AC833}" destId="{A47720F0-1344-4BF0-BFCF-C1DDD893ACD8}" srcOrd="0" destOrd="0" presId="urn:microsoft.com/office/officeart/2005/8/layout/radial4"/>
    <dgm:cxn modelId="{2A9C24B8-03BB-4DCE-BB95-F91070893DEE}" srcId="{560ADC24-9EB6-42DD-9663-2CD2B83D6180}" destId="{04B4D2E3-6ECC-4951-826C-F7CA40A36FFC}" srcOrd="3" destOrd="0" parTransId="{2776CFB8-1301-451F-9128-C512239E139C}" sibTransId="{F05A4871-C9AB-4961-8E92-B327C866811E}"/>
    <dgm:cxn modelId="{15777D7F-7D6B-4AD1-BD18-6F68F6CA822B}" srcId="{162E729D-9E44-4FF9-9B2E-CC1FB9036C54}" destId="{560ADC24-9EB6-42DD-9663-2CD2B83D6180}" srcOrd="0" destOrd="0" parTransId="{CDE39D6B-7CAE-43F0-815A-FA2CFEBCB6F3}" sibTransId="{D8E93307-8FD9-4FCC-9ED3-DE4DCEBBD8DC}"/>
    <dgm:cxn modelId="{4CB7A403-96FF-440A-9E3F-436330510487}" type="presOf" srcId="{560ADC24-9EB6-42DD-9663-2CD2B83D6180}" destId="{3D03CFE3-118F-460F-8195-161E51EFB4A2}" srcOrd="0" destOrd="0" presId="urn:microsoft.com/office/officeart/2005/8/layout/radial4"/>
    <dgm:cxn modelId="{73481C65-8096-43A0-9716-51BFC9F2A0C3}" srcId="{560ADC24-9EB6-42DD-9663-2CD2B83D6180}" destId="{B677A28F-40A0-40B0-8403-BA41BC6683E4}" srcOrd="0" destOrd="0" parTransId="{E82654C6-C028-401B-94B8-FEDE0C367CD4}" sibTransId="{5D968002-6E27-40E0-BB2F-8BB5D28AC355}"/>
    <dgm:cxn modelId="{DC19919F-E036-437A-AA93-5CB5FC88B2D5}" srcId="{560ADC24-9EB6-42DD-9663-2CD2B83D6180}" destId="{F3489ED5-0671-49F2-8654-798BE80C6706}" srcOrd="1" destOrd="0" parTransId="{5413D6D3-C284-4B65-B617-DEDBDE6AC833}" sibTransId="{9E32E0E7-2464-4A17-BDBA-5B6C9A406405}"/>
    <dgm:cxn modelId="{75E3AD5A-01EF-4CC9-9AE6-2286A69E9FAA}" type="presOf" srcId="{5EECC0ED-5E52-4185-AF7C-0576AA9B5AB5}" destId="{23AAB374-2D37-4558-964D-EB1A50ECCBE1}" srcOrd="0" destOrd="0" presId="urn:microsoft.com/office/officeart/2005/8/layout/radial4"/>
    <dgm:cxn modelId="{86F3A135-DCC8-420E-A9B3-4C4B66C2675F}" type="presOf" srcId="{692AAB5B-3155-4842-9D96-CCF4AA2ADB77}" destId="{621D36D9-6B43-44B2-BDBC-247127BD386E}" srcOrd="0" destOrd="0" presId="urn:microsoft.com/office/officeart/2005/8/layout/radial4"/>
    <dgm:cxn modelId="{960E9E67-EF3A-477C-9D03-3B8AD62759A4}" type="presOf" srcId="{04B4D2E3-6ECC-4951-826C-F7CA40A36FFC}" destId="{A844FCD1-5672-47B3-825F-5400E26A585F}" srcOrd="0" destOrd="0" presId="urn:microsoft.com/office/officeart/2005/8/layout/radial4"/>
    <dgm:cxn modelId="{8C77347B-3A7D-4BA5-9736-E95E40B76D34}" type="presOf" srcId="{E82654C6-C028-401B-94B8-FEDE0C367CD4}" destId="{21E62A2F-7DCE-4F1A-9C27-E036551D7B71}" srcOrd="0" destOrd="0" presId="urn:microsoft.com/office/officeart/2005/8/layout/radial4"/>
    <dgm:cxn modelId="{6CD49C2F-F044-47B1-982F-5ACA08B86084}" type="presOf" srcId="{57FABF06-8667-4E3E-A95E-A7DF9D4819D2}" destId="{087190C2-8AEC-4312-A81E-4FCAEBBBC3F2}" srcOrd="0" destOrd="0" presId="urn:microsoft.com/office/officeart/2005/8/layout/radial4"/>
    <dgm:cxn modelId="{D0E0344C-8DCD-44BA-A48E-39FE45EF1AF7}" srcId="{560ADC24-9EB6-42DD-9663-2CD2B83D6180}" destId="{57FABF06-8667-4E3E-A95E-A7DF9D4819D2}" srcOrd="5" destOrd="0" parTransId="{692AAB5B-3155-4842-9D96-CCF4AA2ADB77}" sibTransId="{FE097D22-1B4F-40B5-A214-6AA6C19A3016}"/>
    <dgm:cxn modelId="{1D2B661B-BE0D-46E0-8B3E-9A87A15D1A7B}" type="presOf" srcId="{2776CFB8-1301-451F-9128-C512239E139C}" destId="{D699070C-3D27-4C82-B972-4D965C19EDDA}" srcOrd="0" destOrd="0" presId="urn:microsoft.com/office/officeart/2005/8/layout/radial4"/>
    <dgm:cxn modelId="{57FA3930-999C-4F85-A591-FB3F89C5C0DF}" type="presOf" srcId="{2304E942-2120-4B55-B505-FE5774FDDC2E}" destId="{7730CD88-10D6-4091-AE4B-8310A344D84E}" srcOrd="0" destOrd="0" presId="urn:microsoft.com/office/officeart/2005/8/layout/radial4"/>
    <dgm:cxn modelId="{77927905-400A-49FC-BBF7-04074998D460}" srcId="{560ADC24-9EB6-42DD-9663-2CD2B83D6180}" destId="{2304E942-2120-4B55-B505-FE5774FDDC2E}" srcOrd="2" destOrd="0" parTransId="{5EECC0ED-5E52-4185-AF7C-0576AA9B5AB5}" sibTransId="{DC120DCD-1932-484C-B940-7FD980449AEE}"/>
    <dgm:cxn modelId="{FCE6212A-81E4-4C9F-A00E-22B9D500E35D}" type="presOf" srcId="{B677A28F-40A0-40B0-8403-BA41BC6683E4}" destId="{08F7BDCD-92B5-4573-A915-EAE0D9928246}" srcOrd="0" destOrd="0" presId="urn:microsoft.com/office/officeart/2005/8/layout/radial4"/>
    <dgm:cxn modelId="{0657A924-44D0-4A95-B3F7-EEFB3F366099}" type="presOf" srcId="{162E729D-9E44-4FF9-9B2E-CC1FB9036C54}" destId="{04471113-AC37-43E0-BC3C-1FB503288AF3}" srcOrd="0" destOrd="0" presId="urn:microsoft.com/office/officeart/2005/8/layout/radial4"/>
    <dgm:cxn modelId="{D9BD6B11-ADC0-492D-824B-8BFAB4CF50C0}" type="presParOf" srcId="{04471113-AC37-43E0-BC3C-1FB503288AF3}" destId="{3D03CFE3-118F-460F-8195-161E51EFB4A2}" srcOrd="0" destOrd="0" presId="urn:microsoft.com/office/officeart/2005/8/layout/radial4"/>
    <dgm:cxn modelId="{49F40760-84AC-4623-AE86-CADFC09D53B3}" type="presParOf" srcId="{04471113-AC37-43E0-BC3C-1FB503288AF3}" destId="{21E62A2F-7DCE-4F1A-9C27-E036551D7B71}" srcOrd="1" destOrd="0" presId="urn:microsoft.com/office/officeart/2005/8/layout/radial4"/>
    <dgm:cxn modelId="{624CB408-3D8B-4366-B4DD-9B246DF088C8}" type="presParOf" srcId="{04471113-AC37-43E0-BC3C-1FB503288AF3}" destId="{08F7BDCD-92B5-4573-A915-EAE0D9928246}" srcOrd="2" destOrd="0" presId="urn:microsoft.com/office/officeart/2005/8/layout/radial4"/>
    <dgm:cxn modelId="{4B8F99F4-7289-4849-9B23-47BC62AC129A}" type="presParOf" srcId="{04471113-AC37-43E0-BC3C-1FB503288AF3}" destId="{A47720F0-1344-4BF0-BFCF-C1DDD893ACD8}" srcOrd="3" destOrd="0" presId="urn:microsoft.com/office/officeart/2005/8/layout/radial4"/>
    <dgm:cxn modelId="{08C18766-7D29-4417-97AF-C237F3C014E3}" type="presParOf" srcId="{04471113-AC37-43E0-BC3C-1FB503288AF3}" destId="{44A1DD01-ABDB-4547-A3D0-689283097D19}" srcOrd="4" destOrd="0" presId="urn:microsoft.com/office/officeart/2005/8/layout/radial4"/>
    <dgm:cxn modelId="{7614C7F9-0BAF-4EA0-88FC-14ADCFCAA69E}" type="presParOf" srcId="{04471113-AC37-43E0-BC3C-1FB503288AF3}" destId="{23AAB374-2D37-4558-964D-EB1A50ECCBE1}" srcOrd="5" destOrd="0" presId="urn:microsoft.com/office/officeart/2005/8/layout/radial4"/>
    <dgm:cxn modelId="{C68AE7DE-7421-471D-AAA6-77C300137ED2}" type="presParOf" srcId="{04471113-AC37-43E0-BC3C-1FB503288AF3}" destId="{7730CD88-10D6-4091-AE4B-8310A344D84E}" srcOrd="6" destOrd="0" presId="urn:microsoft.com/office/officeart/2005/8/layout/radial4"/>
    <dgm:cxn modelId="{5C997FD3-E896-4A16-84A0-F83035BA4585}" type="presParOf" srcId="{04471113-AC37-43E0-BC3C-1FB503288AF3}" destId="{D699070C-3D27-4C82-B972-4D965C19EDDA}" srcOrd="7" destOrd="0" presId="urn:microsoft.com/office/officeart/2005/8/layout/radial4"/>
    <dgm:cxn modelId="{6D254DF4-C009-4FE6-8D3F-E75621639902}" type="presParOf" srcId="{04471113-AC37-43E0-BC3C-1FB503288AF3}" destId="{A844FCD1-5672-47B3-825F-5400E26A585F}" srcOrd="8" destOrd="0" presId="urn:microsoft.com/office/officeart/2005/8/layout/radial4"/>
    <dgm:cxn modelId="{4BBD96DE-A479-45E1-9F3F-4D61857422CE}" type="presParOf" srcId="{04471113-AC37-43E0-BC3C-1FB503288AF3}" destId="{A126ED42-9CDD-495A-9D99-6101D7B28397}" srcOrd="9" destOrd="0" presId="urn:microsoft.com/office/officeart/2005/8/layout/radial4"/>
    <dgm:cxn modelId="{E22B9E23-6673-4BAC-AD45-C4E5D5F04393}" type="presParOf" srcId="{04471113-AC37-43E0-BC3C-1FB503288AF3}" destId="{D6116585-C983-42E5-8D84-3132CB1FC18F}" srcOrd="10" destOrd="0" presId="urn:microsoft.com/office/officeart/2005/8/layout/radial4"/>
    <dgm:cxn modelId="{D6EDD459-96F6-408F-9C8E-527E8E4368B5}" type="presParOf" srcId="{04471113-AC37-43E0-BC3C-1FB503288AF3}" destId="{621D36D9-6B43-44B2-BDBC-247127BD386E}" srcOrd="11" destOrd="0" presId="urn:microsoft.com/office/officeart/2005/8/layout/radial4"/>
    <dgm:cxn modelId="{9104DA26-A4FE-4290-96B2-454094F4E534}" type="presParOf" srcId="{04471113-AC37-43E0-BC3C-1FB503288AF3}" destId="{087190C2-8AEC-4312-A81E-4FCAEBBBC3F2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128755-E36F-4762-9C8C-AF5C1A751574}" type="doc">
      <dgm:prSet loTypeId="urn:microsoft.com/office/officeart/2005/8/layout/p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F78CC8A-FD78-43E2-8C19-913B330D2A3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базовых отраслей, обладающих значительным потенциалом развития в долгосрочной перспективе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DE23E2-0E62-4F4E-9392-D5252A8A4926}" type="parTrans" cxnId="{5B4C741B-387A-4487-B93A-2F5A4B3B72FC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567D40-1D97-4C6F-8925-42C78A31A03C}" type="sibTrans" cxnId="{5B4C741B-387A-4487-B93A-2F5A4B3B72FC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D79B5-B8F6-40A0-A5DF-2323C0B135C5}">
      <dgm:prSet phldrT="[Текст]" custT="1"/>
      <dgm:spPr/>
      <dgm:t>
        <a:bodyPr/>
        <a:lstStyle/>
        <a:p>
          <a:r>
            <a:rPr lang="ru-RU" sz="1600" b="1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инвестиционной привлекательности и создание благоприятной деловой среды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60A44-72B0-4201-9194-84892090CF66}" type="parTrans" cxnId="{CA960BDA-07F6-4EEE-A64E-405ED8043F28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8057B6-047A-4162-A517-7248FF5C8023}" type="sibTrans" cxnId="{CA960BDA-07F6-4EEE-A64E-405ED8043F28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FCB401-28B0-4A3B-8887-AC29EB8B4203}">
      <dgm:prSet custT="1"/>
      <dgm:spPr/>
      <dgm:t>
        <a:bodyPr/>
        <a:lstStyle/>
        <a:p>
          <a:r>
            <a:rPr lang="ru-RU" sz="16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развития малого и среднего бизнеса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C3FA-937F-426D-A40D-844CA39DE411}" type="parTrans" cxnId="{BE130A74-47D3-4421-B391-4171203449C1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D0B02-C70D-4279-A477-E141B3DF7A98}" type="sibTrans" cxnId="{BE130A74-47D3-4421-B391-4171203449C1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4B6691-C491-4D06-B0F6-09369D78A83E}" type="pres">
      <dgm:prSet presAssocID="{E0128755-E36F-4762-9C8C-AF5C1A7515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B462BB-38B5-4694-969B-39F21874B7D6}" type="pres">
      <dgm:prSet presAssocID="{E0128755-E36F-4762-9C8C-AF5C1A751574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BA6FA9CB-6EA8-48A7-A4E9-836F5D10FD59}" type="pres">
      <dgm:prSet presAssocID="{E0128755-E36F-4762-9C8C-AF5C1A751574}" presName="linComp" presStyleCnt="0"/>
      <dgm:spPr/>
      <dgm:t>
        <a:bodyPr/>
        <a:lstStyle/>
        <a:p>
          <a:endParaRPr lang="ru-RU"/>
        </a:p>
      </dgm:t>
    </dgm:pt>
    <dgm:pt modelId="{663AE7F4-7E67-4053-8268-D060475D1E53}" type="pres">
      <dgm:prSet presAssocID="{3F78CC8A-FD78-43E2-8C19-913B330D2A3E}" presName="compNode" presStyleCnt="0"/>
      <dgm:spPr/>
      <dgm:t>
        <a:bodyPr/>
        <a:lstStyle/>
        <a:p>
          <a:endParaRPr lang="ru-RU"/>
        </a:p>
      </dgm:t>
    </dgm:pt>
    <dgm:pt modelId="{B0CF45AD-37C7-445D-B0B5-422DB3DE9753}" type="pres">
      <dgm:prSet presAssocID="{3F78CC8A-FD78-43E2-8C19-913B330D2A3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0CE4E-43F9-4CB6-A71B-869E7AFA1D1E}" type="pres">
      <dgm:prSet presAssocID="{3F78CC8A-FD78-43E2-8C19-913B330D2A3E}" presName="invisiNode" presStyleLbl="node1" presStyleIdx="0" presStyleCnt="3"/>
      <dgm:spPr/>
      <dgm:t>
        <a:bodyPr/>
        <a:lstStyle/>
        <a:p>
          <a:endParaRPr lang="ru-RU"/>
        </a:p>
      </dgm:t>
    </dgm:pt>
    <dgm:pt modelId="{7FFDA201-1C7F-4BC7-84F8-5E2F0853211B}" type="pres">
      <dgm:prSet presAssocID="{3F78CC8A-FD78-43E2-8C19-913B330D2A3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A34952-FD35-431E-9645-E8E764E59B99}" type="pres">
      <dgm:prSet presAssocID="{10567D40-1D97-4C6F-8925-42C78A31A0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3F8A95-EC4F-4F49-B884-6831BF4E2A9D}" type="pres">
      <dgm:prSet presAssocID="{92FCB401-28B0-4A3B-8887-AC29EB8B4203}" presName="compNode" presStyleCnt="0"/>
      <dgm:spPr/>
      <dgm:t>
        <a:bodyPr/>
        <a:lstStyle/>
        <a:p>
          <a:endParaRPr lang="ru-RU"/>
        </a:p>
      </dgm:t>
    </dgm:pt>
    <dgm:pt modelId="{59FF60AD-DC49-4749-BEA9-CE88482A2D87}" type="pres">
      <dgm:prSet presAssocID="{92FCB401-28B0-4A3B-8887-AC29EB8B4203}" presName="node" presStyleLbl="node1" presStyleIdx="1" presStyleCnt="3" custLinFactNeighborX="-696" custLinFactNeighborY="-1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BBDD0-0AA4-4FBD-8AD1-A88418D61D2B}" type="pres">
      <dgm:prSet presAssocID="{92FCB401-28B0-4A3B-8887-AC29EB8B4203}" presName="invisiNode" presStyleLbl="node1" presStyleIdx="1" presStyleCnt="3"/>
      <dgm:spPr/>
      <dgm:t>
        <a:bodyPr/>
        <a:lstStyle/>
        <a:p>
          <a:endParaRPr lang="ru-RU"/>
        </a:p>
      </dgm:t>
    </dgm:pt>
    <dgm:pt modelId="{4258EA1F-FC78-4031-8CA8-39147448B87E}" type="pres">
      <dgm:prSet presAssocID="{92FCB401-28B0-4A3B-8887-AC29EB8B420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D16739-A48F-4A27-9823-2CFC2A79C260}" type="pres">
      <dgm:prSet presAssocID="{B91D0B02-C70D-4279-A477-E141B3DF7A9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DE60C6-D7EF-4BC2-8236-D06623FE6A29}" type="pres">
      <dgm:prSet presAssocID="{221D79B5-B8F6-40A0-A5DF-2323C0B135C5}" presName="compNode" presStyleCnt="0"/>
      <dgm:spPr/>
      <dgm:t>
        <a:bodyPr/>
        <a:lstStyle/>
        <a:p>
          <a:endParaRPr lang="ru-RU"/>
        </a:p>
      </dgm:t>
    </dgm:pt>
    <dgm:pt modelId="{C21F8F78-762A-48F7-BFC4-9726C5957C7A}" type="pres">
      <dgm:prSet presAssocID="{221D79B5-B8F6-40A0-A5DF-2323C0B135C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67D51-4BC8-467D-A1A4-6C2E55112AB5}" type="pres">
      <dgm:prSet presAssocID="{221D79B5-B8F6-40A0-A5DF-2323C0B135C5}" presName="invisiNode" presStyleLbl="node1" presStyleIdx="2" presStyleCnt="3"/>
      <dgm:spPr/>
      <dgm:t>
        <a:bodyPr/>
        <a:lstStyle/>
        <a:p>
          <a:endParaRPr lang="ru-RU"/>
        </a:p>
      </dgm:t>
    </dgm:pt>
    <dgm:pt modelId="{CC2DD071-D26E-4AFF-AFED-7C385809D436}" type="pres">
      <dgm:prSet presAssocID="{221D79B5-B8F6-40A0-A5DF-2323C0B135C5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74FDB06-25CF-491D-B2EA-5953325F397D}" type="presOf" srcId="{B91D0B02-C70D-4279-A477-E141B3DF7A98}" destId="{D6D16739-A48F-4A27-9823-2CFC2A79C260}" srcOrd="0" destOrd="0" presId="urn:microsoft.com/office/officeart/2005/8/layout/pList2"/>
    <dgm:cxn modelId="{2113A15A-0F05-4722-A022-13F2E1593819}" type="presOf" srcId="{92FCB401-28B0-4A3B-8887-AC29EB8B4203}" destId="{59FF60AD-DC49-4749-BEA9-CE88482A2D87}" srcOrd="0" destOrd="0" presId="urn:microsoft.com/office/officeart/2005/8/layout/pList2"/>
    <dgm:cxn modelId="{5B4C741B-387A-4487-B93A-2F5A4B3B72FC}" srcId="{E0128755-E36F-4762-9C8C-AF5C1A751574}" destId="{3F78CC8A-FD78-43E2-8C19-913B330D2A3E}" srcOrd="0" destOrd="0" parTransId="{72DE23E2-0E62-4F4E-9392-D5252A8A4926}" sibTransId="{10567D40-1D97-4C6F-8925-42C78A31A03C}"/>
    <dgm:cxn modelId="{7AE32F5D-F6BC-4421-9CB6-420A8CEECE5B}" type="presOf" srcId="{3F78CC8A-FD78-43E2-8C19-913B330D2A3E}" destId="{B0CF45AD-37C7-445D-B0B5-422DB3DE9753}" srcOrd="0" destOrd="0" presId="urn:microsoft.com/office/officeart/2005/8/layout/pList2"/>
    <dgm:cxn modelId="{F0E4A848-8370-4A2C-A34F-BDA5DD2EAFDE}" type="presOf" srcId="{10567D40-1D97-4C6F-8925-42C78A31A03C}" destId="{55A34952-FD35-431E-9645-E8E764E59B99}" srcOrd="0" destOrd="0" presId="urn:microsoft.com/office/officeart/2005/8/layout/pList2"/>
    <dgm:cxn modelId="{5EE6E1AE-E69F-4CD1-AEF1-96DFFD1CE40D}" type="presOf" srcId="{E0128755-E36F-4762-9C8C-AF5C1A751574}" destId="{B34B6691-C491-4D06-B0F6-09369D78A83E}" srcOrd="0" destOrd="0" presId="urn:microsoft.com/office/officeart/2005/8/layout/pList2"/>
    <dgm:cxn modelId="{6572F2D4-0129-4E0C-B8AE-AC2F4DCCF2ED}" type="presOf" srcId="{221D79B5-B8F6-40A0-A5DF-2323C0B135C5}" destId="{C21F8F78-762A-48F7-BFC4-9726C5957C7A}" srcOrd="0" destOrd="0" presId="urn:microsoft.com/office/officeart/2005/8/layout/pList2"/>
    <dgm:cxn modelId="{BE130A74-47D3-4421-B391-4171203449C1}" srcId="{E0128755-E36F-4762-9C8C-AF5C1A751574}" destId="{92FCB401-28B0-4A3B-8887-AC29EB8B4203}" srcOrd="1" destOrd="0" parTransId="{18B8C3FA-937F-426D-A40D-844CA39DE411}" sibTransId="{B91D0B02-C70D-4279-A477-E141B3DF7A98}"/>
    <dgm:cxn modelId="{CA960BDA-07F6-4EEE-A64E-405ED8043F28}" srcId="{E0128755-E36F-4762-9C8C-AF5C1A751574}" destId="{221D79B5-B8F6-40A0-A5DF-2323C0B135C5}" srcOrd="2" destOrd="0" parTransId="{7B860A44-72B0-4201-9194-84892090CF66}" sibTransId="{D38057B6-047A-4162-A517-7248FF5C8023}"/>
    <dgm:cxn modelId="{6F58CF30-651A-4AFF-9633-6A99D5DC24F7}" type="presParOf" srcId="{B34B6691-C491-4D06-B0F6-09369D78A83E}" destId="{B4B462BB-38B5-4694-969B-39F21874B7D6}" srcOrd="0" destOrd="0" presId="urn:microsoft.com/office/officeart/2005/8/layout/pList2"/>
    <dgm:cxn modelId="{6241DCB6-D87D-4C61-A4C2-1006C84FE3D9}" type="presParOf" srcId="{B34B6691-C491-4D06-B0F6-09369D78A83E}" destId="{BA6FA9CB-6EA8-48A7-A4E9-836F5D10FD59}" srcOrd="1" destOrd="0" presId="urn:microsoft.com/office/officeart/2005/8/layout/pList2"/>
    <dgm:cxn modelId="{EDFC829C-A34A-4D14-B552-36595778277E}" type="presParOf" srcId="{BA6FA9CB-6EA8-48A7-A4E9-836F5D10FD59}" destId="{663AE7F4-7E67-4053-8268-D060475D1E53}" srcOrd="0" destOrd="0" presId="urn:microsoft.com/office/officeart/2005/8/layout/pList2"/>
    <dgm:cxn modelId="{18919B88-9B96-48B0-9795-764B168B27B4}" type="presParOf" srcId="{663AE7F4-7E67-4053-8268-D060475D1E53}" destId="{B0CF45AD-37C7-445D-B0B5-422DB3DE9753}" srcOrd="0" destOrd="0" presId="urn:microsoft.com/office/officeart/2005/8/layout/pList2"/>
    <dgm:cxn modelId="{968FB16A-5D6B-4CDC-897E-5632E2FEF97A}" type="presParOf" srcId="{663AE7F4-7E67-4053-8268-D060475D1E53}" destId="{98A0CE4E-43F9-4CB6-A71B-869E7AFA1D1E}" srcOrd="1" destOrd="0" presId="urn:microsoft.com/office/officeart/2005/8/layout/pList2"/>
    <dgm:cxn modelId="{0F178079-52D3-4783-88A1-B0F501122B0D}" type="presParOf" srcId="{663AE7F4-7E67-4053-8268-D060475D1E53}" destId="{7FFDA201-1C7F-4BC7-84F8-5E2F0853211B}" srcOrd="2" destOrd="0" presId="urn:microsoft.com/office/officeart/2005/8/layout/pList2"/>
    <dgm:cxn modelId="{25B610F7-C8BA-4CE4-A864-8E752B676358}" type="presParOf" srcId="{BA6FA9CB-6EA8-48A7-A4E9-836F5D10FD59}" destId="{55A34952-FD35-431E-9645-E8E764E59B99}" srcOrd="1" destOrd="0" presId="urn:microsoft.com/office/officeart/2005/8/layout/pList2"/>
    <dgm:cxn modelId="{CFB22360-64B6-4520-9527-E937BC925167}" type="presParOf" srcId="{BA6FA9CB-6EA8-48A7-A4E9-836F5D10FD59}" destId="{F23F8A95-EC4F-4F49-B884-6831BF4E2A9D}" srcOrd="2" destOrd="0" presId="urn:microsoft.com/office/officeart/2005/8/layout/pList2"/>
    <dgm:cxn modelId="{93E48AB6-F678-499A-BCD1-D9C55D8A4F08}" type="presParOf" srcId="{F23F8A95-EC4F-4F49-B884-6831BF4E2A9D}" destId="{59FF60AD-DC49-4749-BEA9-CE88482A2D87}" srcOrd="0" destOrd="0" presId="urn:microsoft.com/office/officeart/2005/8/layout/pList2"/>
    <dgm:cxn modelId="{2AD32744-327D-4B99-934C-31CAAE6DF8A0}" type="presParOf" srcId="{F23F8A95-EC4F-4F49-B884-6831BF4E2A9D}" destId="{428BBDD0-0AA4-4FBD-8AD1-A88418D61D2B}" srcOrd="1" destOrd="0" presId="urn:microsoft.com/office/officeart/2005/8/layout/pList2"/>
    <dgm:cxn modelId="{1964BB70-CA2A-4741-9368-737772FE4CE1}" type="presParOf" srcId="{F23F8A95-EC4F-4F49-B884-6831BF4E2A9D}" destId="{4258EA1F-FC78-4031-8CA8-39147448B87E}" srcOrd="2" destOrd="0" presId="urn:microsoft.com/office/officeart/2005/8/layout/pList2"/>
    <dgm:cxn modelId="{9FCDFCB1-E183-46DA-BF7D-56C0B58E3E68}" type="presParOf" srcId="{BA6FA9CB-6EA8-48A7-A4E9-836F5D10FD59}" destId="{D6D16739-A48F-4A27-9823-2CFC2A79C260}" srcOrd="3" destOrd="0" presId="urn:microsoft.com/office/officeart/2005/8/layout/pList2"/>
    <dgm:cxn modelId="{8BFC4F6F-FF0C-4FAC-9B96-F97527D7C95A}" type="presParOf" srcId="{BA6FA9CB-6EA8-48A7-A4E9-836F5D10FD59}" destId="{B4DE60C6-D7EF-4BC2-8236-D06623FE6A29}" srcOrd="4" destOrd="0" presId="urn:microsoft.com/office/officeart/2005/8/layout/pList2"/>
    <dgm:cxn modelId="{42FD3C5A-FD92-41ED-B4E4-896A29B90097}" type="presParOf" srcId="{B4DE60C6-D7EF-4BC2-8236-D06623FE6A29}" destId="{C21F8F78-762A-48F7-BFC4-9726C5957C7A}" srcOrd="0" destOrd="0" presId="urn:microsoft.com/office/officeart/2005/8/layout/pList2"/>
    <dgm:cxn modelId="{37B6E888-39FD-4FFA-9BC1-9F8E254BF1BA}" type="presParOf" srcId="{B4DE60C6-D7EF-4BC2-8236-D06623FE6A29}" destId="{DC367D51-4BC8-467D-A1A4-6C2E55112AB5}" srcOrd="1" destOrd="0" presId="urn:microsoft.com/office/officeart/2005/8/layout/pList2"/>
    <dgm:cxn modelId="{C132C8EC-F945-4591-AEED-1BC308D9741B}" type="presParOf" srcId="{B4DE60C6-D7EF-4BC2-8236-D06623FE6A29}" destId="{CC2DD071-D26E-4AFF-AFED-7C385809D43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F7D6E5-CD8C-4780-A8F9-A74E8EB9DF36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625CF852-E302-4EB3-8D98-9EC3658F3CD1}">
      <dgm:prSet custT="1"/>
      <dgm:spPr/>
      <dgm:t>
        <a:bodyPr/>
        <a:lstStyle/>
        <a:p>
          <a:r>
            <a:rPr lang="ru-RU" sz="16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эффективной и безопасной системы обращения с отходами, обеспечение экологической безопасности, сохранение и улучшения состояния окружающей среды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B60737-9A2E-4A91-89D6-22C8687C1374}" type="parTrans" cxnId="{2EBE6A10-1195-4058-A9B9-500135628C89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DAD3AD-9491-4AB6-A4B7-FE9025A5188F}" type="sibTrans" cxnId="{2EBE6A10-1195-4058-A9B9-500135628C89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7D810B-ABE8-400B-94BB-00779C9885AE}">
      <dgm:prSet custT="1"/>
      <dgm:spPr/>
      <dgm:t>
        <a:bodyPr/>
        <a:lstStyle/>
        <a:p>
          <a:r>
            <a:rPr lang="ru-RU" sz="16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комплексной безопасности и устойчивости транспортной системы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677222-7039-4CE1-A935-76485011CD0B}" type="parTrans" cxnId="{35BD28C3-CB2A-4DAB-9F94-4DD5B749569F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FBEAFB-7957-48A8-8413-D6AFDD0E3730}" type="sibTrans" cxnId="{35BD28C3-CB2A-4DAB-9F94-4DD5B749569F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363975-4A5C-46E2-A4A8-9BC0BB615529}">
      <dgm:prSet custT="1"/>
      <dgm:spPr/>
      <dgm:t>
        <a:bodyPr/>
        <a:lstStyle/>
        <a:p>
          <a:r>
            <a:rPr lang="ru-RU" sz="1600" b="1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предоставления жилищно-коммунальных услуг</a:t>
          </a:r>
          <a:endParaRPr lang="ru-RU" sz="1600" b="1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CD1546-D3B5-4CE2-B246-178C3A58A6CD}" type="parTrans" cxnId="{67C7646C-FF3C-45BC-AB91-895828481537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3B5D6F-AD46-4373-8094-D69E8BCE6CFF}" type="sibTrans" cxnId="{67C7646C-FF3C-45BC-AB91-895828481537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980213-397E-4D68-8D64-144CA7039962}">
      <dgm:prSet custT="1"/>
      <dgm:spPr/>
      <dgm:t>
        <a:bodyPr/>
        <a:lstStyle/>
        <a:p>
          <a:r>
            <a:rPr lang="ru-RU" sz="1600" b="1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населенных пунктов, повышение качества и комфорта городской и сельской среды</a:t>
          </a:r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6CFE87-9298-48AF-813C-418058695F74}" type="parTrans" cxnId="{66DF39DF-BA0E-42A9-A0C2-AD2F611A7CCB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861C10-FD34-4A35-8ED2-A4774A32E79D}" type="sibTrans" cxnId="{66DF39DF-BA0E-42A9-A0C2-AD2F611A7CCB}">
      <dgm:prSet/>
      <dgm:spPr/>
      <dgm:t>
        <a:bodyPr/>
        <a:lstStyle/>
        <a:p>
          <a:endParaRPr lang="ru-RU" sz="1600" b="1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0D3DF-4004-4BC5-9CFF-DE454A54DDB4}" type="pres">
      <dgm:prSet presAssocID="{8BF7D6E5-CD8C-4780-A8F9-A74E8EB9DF36}" presName="Name0" presStyleCnt="0">
        <dgm:presLayoutVars>
          <dgm:dir/>
          <dgm:resizeHandles val="exact"/>
        </dgm:presLayoutVars>
      </dgm:prSet>
      <dgm:spPr/>
    </dgm:pt>
    <dgm:pt modelId="{55BD126A-FE83-4C9E-A511-5206A8046CB8}" type="pres">
      <dgm:prSet presAssocID="{8BF7D6E5-CD8C-4780-A8F9-A74E8EB9DF36}" presName="bkgdShp" presStyleLbl="alignAccFollowNode1" presStyleIdx="0" presStyleCnt="1"/>
      <dgm:spPr/>
    </dgm:pt>
    <dgm:pt modelId="{862C2409-9A5D-4C71-80E8-956D30C1D12F}" type="pres">
      <dgm:prSet presAssocID="{8BF7D6E5-CD8C-4780-A8F9-A74E8EB9DF36}" presName="linComp" presStyleCnt="0"/>
      <dgm:spPr/>
    </dgm:pt>
    <dgm:pt modelId="{79B31AFA-1D45-4BAC-B07D-469AEB328AFB}" type="pres">
      <dgm:prSet presAssocID="{625CF852-E302-4EB3-8D98-9EC3658F3CD1}" presName="compNode" presStyleCnt="0"/>
      <dgm:spPr/>
    </dgm:pt>
    <dgm:pt modelId="{76FAF7FD-E41B-4B56-9261-B3BAD42AD168}" type="pres">
      <dgm:prSet presAssocID="{625CF852-E302-4EB3-8D98-9EC3658F3CD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6E99B-9AD5-4FFB-9DCE-1434FA059F0B}" type="pres">
      <dgm:prSet presAssocID="{625CF852-E302-4EB3-8D98-9EC3658F3CD1}" presName="invisiNode" presStyleLbl="node1" presStyleIdx="0" presStyleCnt="4"/>
      <dgm:spPr/>
    </dgm:pt>
    <dgm:pt modelId="{4330D3C7-A2EF-4EC8-9D44-2238CE1BBE31}" type="pres">
      <dgm:prSet presAssocID="{625CF852-E302-4EB3-8D98-9EC3658F3CD1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7278A2E-5CEE-411C-A656-1423C8F5D1EF}" type="pres">
      <dgm:prSet presAssocID="{D9DAD3AD-9491-4AB6-A4B7-FE9025A5188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9A0B49-D679-4A21-8FC8-E62A810241EE}" type="pres">
      <dgm:prSet presAssocID="{567D810B-ABE8-400B-94BB-00779C9885AE}" presName="compNode" presStyleCnt="0"/>
      <dgm:spPr/>
    </dgm:pt>
    <dgm:pt modelId="{67EF6465-DEFF-4CE2-A81E-0D420016BA40}" type="pres">
      <dgm:prSet presAssocID="{567D810B-ABE8-400B-94BB-00779C9885A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5776F-124B-4113-9657-0FED07BB02CF}" type="pres">
      <dgm:prSet presAssocID="{567D810B-ABE8-400B-94BB-00779C9885AE}" presName="invisiNode" presStyleLbl="node1" presStyleIdx="1" presStyleCnt="4"/>
      <dgm:spPr/>
    </dgm:pt>
    <dgm:pt modelId="{F81D5177-348B-4328-BA7D-98BC8989FBF7}" type="pres">
      <dgm:prSet presAssocID="{567D810B-ABE8-400B-94BB-00779C9885AE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A7D2BB6-FAF3-4CB4-AA18-DE5C9AAF3BF0}" type="pres">
      <dgm:prSet presAssocID="{45FBEAFB-7957-48A8-8413-D6AFDD0E37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A1370E1-1D3B-4F83-BE96-D69E864EBCC1}" type="pres">
      <dgm:prSet presAssocID="{F5363975-4A5C-46E2-A4A8-9BC0BB615529}" presName="compNode" presStyleCnt="0"/>
      <dgm:spPr/>
    </dgm:pt>
    <dgm:pt modelId="{8AAE3A9D-B3B5-4325-8CCA-144855C95B6C}" type="pres">
      <dgm:prSet presAssocID="{F5363975-4A5C-46E2-A4A8-9BC0BB61552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25F42-8A3B-44D5-90FE-09AFC88E3B63}" type="pres">
      <dgm:prSet presAssocID="{F5363975-4A5C-46E2-A4A8-9BC0BB615529}" presName="invisiNode" presStyleLbl="node1" presStyleIdx="2" presStyleCnt="4"/>
      <dgm:spPr/>
    </dgm:pt>
    <dgm:pt modelId="{B84D271E-921D-47DC-9CFC-AFDDA2DB1162}" type="pres">
      <dgm:prSet presAssocID="{F5363975-4A5C-46E2-A4A8-9BC0BB615529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7C4C9AA-E310-43DE-B81B-FCA0FD578543}" type="pres">
      <dgm:prSet presAssocID="{CD3B5D6F-AD46-4373-8094-D69E8BCE6C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11160B9-3CC3-4D2B-99A5-1ADBF3F26E0A}" type="pres">
      <dgm:prSet presAssocID="{C6980213-397E-4D68-8D64-144CA7039962}" presName="compNode" presStyleCnt="0"/>
      <dgm:spPr/>
    </dgm:pt>
    <dgm:pt modelId="{53FF7386-2C81-40B3-8BB3-B25F53DEFEF0}" type="pres">
      <dgm:prSet presAssocID="{C6980213-397E-4D68-8D64-144CA703996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FE262-DAED-4D7C-8F40-0C1C4A63D19A}" type="pres">
      <dgm:prSet presAssocID="{C6980213-397E-4D68-8D64-144CA7039962}" presName="invisiNode" presStyleLbl="node1" presStyleIdx="3" presStyleCnt="4"/>
      <dgm:spPr/>
    </dgm:pt>
    <dgm:pt modelId="{2F672438-0CF6-4439-9264-935B4EA4E2EE}" type="pres">
      <dgm:prSet presAssocID="{C6980213-397E-4D68-8D64-144CA7039962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A99CDD6-0589-402E-B960-373AF304C611}" type="presOf" srcId="{45FBEAFB-7957-48A8-8413-D6AFDD0E3730}" destId="{7A7D2BB6-FAF3-4CB4-AA18-DE5C9AAF3BF0}" srcOrd="0" destOrd="0" presId="urn:microsoft.com/office/officeart/2005/8/layout/pList2"/>
    <dgm:cxn modelId="{3B6330AC-8897-4303-BF5D-B7A34F5B281A}" type="presOf" srcId="{567D810B-ABE8-400B-94BB-00779C9885AE}" destId="{67EF6465-DEFF-4CE2-A81E-0D420016BA40}" srcOrd="0" destOrd="0" presId="urn:microsoft.com/office/officeart/2005/8/layout/pList2"/>
    <dgm:cxn modelId="{6D8AC853-6464-4969-9D48-D6CBCA580FEA}" type="presOf" srcId="{F5363975-4A5C-46E2-A4A8-9BC0BB615529}" destId="{8AAE3A9D-B3B5-4325-8CCA-144855C95B6C}" srcOrd="0" destOrd="0" presId="urn:microsoft.com/office/officeart/2005/8/layout/pList2"/>
    <dgm:cxn modelId="{67C7646C-FF3C-45BC-AB91-895828481537}" srcId="{8BF7D6E5-CD8C-4780-A8F9-A74E8EB9DF36}" destId="{F5363975-4A5C-46E2-A4A8-9BC0BB615529}" srcOrd="2" destOrd="0" parTransId="{4BCD1546-D3B5-4CE2-B246-178C3A58A6CD}" sibTransId="{CD3B5D6F-AD46-4373-8094-D69E8BCE6CFF}"/>
    <dgm:cxn modelId="{8DB57AE5-9911-4259-AFD5-6C538A0F189C}" type="presOf" srcId="{CD3B5D6F-AD46-4373-8094-D69E8BCE6CFF}" destId="{27C4C9AA-E310-43DE-B81B-FCA0FD578543}" srcOrd="0" destOrd="0" presId="urn:microsoft.com/office/officeart/2005/8/layout/pList2"/>
    <dgm:cxn modelId="{66DF39DF-BA0E-42A9-A0C2-AD2F611A7CCB}" srcId="{8BF7D6E5-CD8C-4780-A8F9-A74E8EB9DF36}" destId="{C6980213-397E-4D68-8D64-144CA7039962}" srcOrd="3" destOrd="0" parTransId="{9D6CFE87-9298-48AF-813C-418058695F74}" sibTransId="{84861C10-FD34-4A35-8ED2-A4774A32E79D}"/>
    <dgm:cxn modelId="{E62002E2-D2B6-44B3-8D71-273977AA34CD}" type="presOf" srcId="{D9DAD3AD-9491-4AB6-A4B7-FE9025A5188F}" destId="{97278A2E-5CEE-411C-A656-1423C8F5D1EF}" srcOrd="0" destOrd="0" presId="urn:microsoft.com/office/officeart/2005/8/layout/pList2"/>
    <dgm:cxn modelId="{35BD28C3-CB2A-4DAB-9F94-4DD5B749569F}" srcId="{8BF7D6E5-CD8C-4780-A8F9-A74E8EB9DF36}" destId="{567D810B-ABE8-400B-94BB-00779C9885AE}" srcOrd="1" destOrd="0" parTransId="{8F677222-7039-4CE1-A935-76485011CD0B}" sibTransId="{45FBEAFB-7957-48A8-8413-D6AFDD0E3730}"/>
    <dgm:cxn modelId="{2EBE6A10-1195-4058-A9B9-500135628C89}" srcId="{8BF7D6E5-CD8C-4780-A8F9-A74E8EB9DF36}" destId="{625CF852-E302-4EB3-8D98-9EC3658F3CD1}" srcOrd="0" destOrd="0" parTransId="{AEB60737-9A2E-4A91-89D6-22C8687C1374}" sibTransId="{D9DAD3AD-9491-4AB6-A4B7-FE9025A5188F}"/>
    <dgm:cxn modelId="{6EDC3487-C7E4-4A0E-99BA-D1C87C56B53D}" type="presOf" srcId="{C6980213-397E-4D68-8D64-144CA7039962}" destId="{53FF7386-2C81-40B3-8BB3-B25F53DEFEF0}" srcOrd="0" destOrd="0" presId="urn:microsoft.com/office/officeart/2005/8/layout/pList2"/>
    <dgm:cxn modelId="{54838EFE-4726-4AA4-8C7E-B584099F1E9B}" type="presOf" srcId="{625CF852-E302-4EB3-8D98-9EC3658F3CD1}" destId="{76FAF7FD-E41B-4B56-9261-B3BAD42AD168}" srcOrd="0" destOrd="0" presId="urn:microsoft.com/office/officeart/2005/8/layout/pList2"/>
    <dgm:cxn modelId="{8C9DE5D6-8616-4AC3-A3B9-18AE54ED7479}" type="presOf" srcId="{8BF7D6E5-CD8C-4780-A8F9-A74E8EB9DF36}" destId="{A170D3DF-4004-4BC5-9CFF-DE454A54DDB4}" srcOrd="0" destOrd="0" presId="urn:microsoft.com/office/officeart/2005/8/layout/pList2"/>
    <dgm:cxn modelId="{5C171275-0C61-4571-8B24-B7C2A6832B6F}" type="presParOf" srcId="{A170D3DF-4004-4BC5-9CFF-DE454A54DDB4}" destId="{55BD126A-FE83-4C9E-A511-5206A8046CB8}" srcOrd="0" destOrd="0" presId="urn:microsoft.com/office/officeart/2005/8/layout/pList2"/>
    <dgm:cxn modelId="{DB968B9F-2233-49F5-979E-D70A13F854F4}" type="presParOf" srcId="{A170D3DF-4004-4BC5-9CFF-DE454A54DDB4}" destId="{862C2409-9A5D-4C71-80E8-956D30C1D12F}" srcOrd="1" destOrd="0" presId="urn:microsoft.com/office/officeart/2005/8/layout/pList2"/>
    <dgm:cxn modelId="{7F81E4AF-E1BA-4713-A8EF-075E5460BFE2}" type="presParOf" srcId="{862C2409-9A5D-4C71-80E8-956D30C1D12F}" destId="{79B31AFA-1D45-4BAC-B07D-469AEB328AFB}" srcOrd="0" destOrd="0" presId="urn:microsoft.com/office/officeart/2005/8/layout/pList2"/>
    <dgm:cxn modelId="{6E959516-E28B-469D-AE16-164B77970501}" type="presParOf" srcId="{79B31AFA-1D45-4BAC-B07D-469AEB328AFB}" destId="{76FAF7FD-E41B-4B56-9261-B3BAD42AD168}" srcOrd="0" destOrd="0" presId="urn:microsoft.com/office/officeart/2005/8/layout/pList2"/>
    <dgm:cxn modelId="{82F47EA1-3CE7-4102-9CF5-2B618B0DE02E}" type="presParOf" srcId="{79B31AFA-1D45-4BAC-B07D-469AEB328AFB}" destId="{5686E99B-9AD5-4FFB-9DCE-1434FA059F0B}" srcOrd="1" destOrd="0" presId="urn:microsoft.com/office/officeart/2005/8/layout/pList2"/>
    <dgm:cxn modelId="{F90B9B98-2C1D-4361-94A6-07746F47B053}" type="presParOf" srcId="{79B31AFA-1D45-4BAC-B07D-469AEB328AFB}" destId="{4330D3C7-A2EF-4EC8-9D44-2238CE1BBE31}" srcOrd="2" destOrd="0" presId="urn:microsoft.com/office/officeart/2005/8/layout/pList2"/>
    <dgm:cxn modelId="{458B6D25-7FCE-42E6-BBF4-217749F1AD0E}" type="presParOf" srcId="{862C2409-9A5D-4C71-80E8-956D30C1D12F}" destId="{97278A2E-5CEE-411C-A656-1423C8F5D1EF}" srcOrd="1" destOrd="0" presId="urn:microsoft.com/office/officeart/2005/8/layout/pList2"/>
    <dgm:cxn modelId="{880737FC-FB5C-4B25-9225-752C7F58AE4A}" type="presParOf" srcId="{862C2409-9A5D-4C71-80E8-956D30C1D12F}" destId="{789A0B49-D679-4A21-8FC8-E62A810241EE}" srcOrd="2" destOrd="0" presId="urn:microsoft.com/office/officeart/2005/8/layout/pList2"/>
    <dgm:cxn modelId="{6D0A100A-E54D-4857-895E-7EC0531C3EBE}" type="presParOf" srcId="{789A0B49-D679-4A21-8FC8-E62A810241EE}" destId="{67EF6465-DEFF-4CE2-A81E-0D420016BA40}" srcOrd="0" destOrd="0" presId="urn:microsoft.com/office/officeart/2005/8/layout/pList2"/>
    <dgm:cxn modelId="{815EC817-A74A-4917-99BB-74AED15E13D6}" type="presParOf" srcId="{789A0B49-D679-4A21-8FC8-E62A810241EE}" destId="{AF65776F-124B-4113-9657-0FED07BB02CF}" srcOrd="1" destOrd="0" presId="urn:microsoft.com/office/officeart/2005/8/layout/pList2"/>
    <dgm:cxn modelId="{04DE38EA-54DF-4378-BF98-3B821601AD3F}" type="presParOf" srcId="{789A0B49-D679-4A21-8FC8-E62A810241EE}" destId="{F81D5177-348B-4328-BA7D-98BC8989FBF7}" srcOrd="2" destOrd="0" presId="urn:microsoft.com/office/officeart/2005/8/layout/pList2"/>
    <dgm:cxn modelId="{93C4774E-1FED-4D35-B905-48133DF46D14}" type="presParOf" srcId="{862C2409-9A5D-4C71-80E8-956D30C1D12F}" destId="{7A7D2BB6-FAF3-4CB4-AA18-DE5C9AAF3BF0}" srcOrd="3" destOrd="0" presId="urn:microsoft.com/office/officeart/2005/8/layout/pList2"/>
    <dgm:cxn modelId="{C6D0A160-F711-4143-AFC1-DA94D25C0F4B}" type="presParOf" srcId="{862C2409-9A5D-4C71-80E8-956D30C1D12F}" destId="{BA1370E1-1D3B-4F83-BE96-D69E864EBCC1}" srcOrd="4" destOrd="0" presId="urn:microsoft.com/office/officeart/2005/8/layout/pList2"/>
    <dgm:cxn modelId="{797F6091-A4BA-43EE-A6E7-94C13DFF91EB}" type="presParOf" srcId="{BA1370E1-1D3B-4F83-BE96-D69E864EBCC1}" destId="{8AAE3A9D-B3B5-4325-8CCA-144855C95B6C}" srcOrd="0" destOrd="0" presId="urn:microsoft.com/office/officeart/2005/8/layout/pList2"/>
    <dgm:cxn modelId="{33442E53-F882-4EFF-AA9A-0C235DD21E07}" type="presParOf" srcId="{BA1370E1-1D3B-4F83-BE96-D69E864EBCC1}" destId="{10925F42-8A3B-44D5-90FE-09AFC88E3B63}" srcOrd="1" destOrd="0" presId="urn:microsoft.com/office/officeart/2005/8/layout/pList2"/>
    <dgm:cxn modelId="{94507AFA-214F-4C25-967D-5B3B7FBD9123}" type="presParOf" srcId="{BA1370E1-1D3B-4F83-BE96-D69E864EBCC1}" destId="{B84D271E-921D-47DC-9CFC-AFDDA2DB1162}" srcOrd="2" destOrd="0" presId="urn:microsoft.com/office/officeart/2005/8/layout/pList2"/>
    <dgm:cxn modelId="{E316C282-E863-4ADF-AF89-11F973C0179F}" type="presParOf" srcId="{862C2409-9A5D-4C71-80E8-956D30C1D12F}" destId="{27C4C9AA-E310-43DE-B81B-FCA0FD578543}" srcOrd="5" destOrd="0" presId="urn:microsoft.com/office/officeart/2005/8/layout/pList2"/>
    <dgm:cxn modelId="{D93D0DF9-03D8-4BF9-8E21-240E1FEA9159}" type="presParOf" srcId="{862C2409-9A5D-4C71-80E8-956D30C1D12F}" destId="{511160B9-3CC3-4D2B-99A5-1ADBF3F26E0A}" srcOrd="6" destOrd="0" presId="urn:microsoft.com/office/officeart/2005/8/layout/pList2"/>
    <dgm:cxn modelId="{9E245848-0611-4E0C-9EE2-8832C0611D4D}" type="presParOf" srcId="{511160B9-3CC3-4D2B-99A5-1ADBF3F26E0A}" destId="{53FF7386-2C81-40B3-8BB3-B25F53DEFEF0}" srcOrd="0" destOrd="0" presId="urn:microsoft.com/office/officeart/2005/8/layout/pList2"/>
    <dgm:cxn modelId="{B12459C1-5A23-43AA-9C95-F18A6BC5CFF0}" type="presParOf" srcId="{511160B9-3CC3-4D2B-99A5-1ADBF3F26E0A}" destId="{09FFE262-DAED-4D7C-8F40-0C1C4A63D19A}" srcOrd="1" destOrd="0" presId="urn:microsoft.com/office/officeart/2005/8/layout/pList2"/>
    <dgm:cxn modelId="{EE184EA0-1808-470B-BF91-F206DC094DCD}" type="presParOf" srcId="{511160B9-3CC3-4D2B-99A5-1ADBF3F26E0A}" destId="{2F672438-0CF6-4439-9264-935B4EA4E2E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47AAD3-DF65-4975-9CBE-05075DBFEDB0}" type="doc">
      <dgm:prSet loTypeId="urn:microsoft.com/office/officeart/2005/8/layout/cycle6" loCatId="relationship" qsTypeId="urn:microsoft.com/office/officeart/2005/8/quickstyle/simple5" qsCatId="simple" csTypeId="urn:microsoft.com/office/officeart/2005/8/colors/colorful1" csCatId="colorful" phldr="1"/>
      <dgm:spPr/>
    </dgm:pt>
    <dgm:pt modelId="{7E029893-E08E-4CC3-96EF-FCC80DDA1969}">
      <dgm:prSet phldrT="[Текст]" custT="1"/>
      <dgm:spPr/>
      <dgm:t>
        <a:bodyPr/>
        <a:lstStyle/>
        <a:p>
          <a:r>
            <a:rPr lang="ru-RU" sz="1600" b="1" i="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использования имущества Афанасьевского муниципального округа</a:t>
          </a:r>
          <a:endParaRPr lang="ru-RU" sz="1600" b="1" i="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F8B64-1CD7-4968-ACFA-7489E1F23EA1}" type="parTrans" cxnId="{E42DCDAA-0612-4257-8183-2970F1704A13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F894E1-F577-423A-8464-29E9EAAE4B34}" type="sibTrans" cxnId="{E42DCDAA-0612-4257-8183-2970F1704A13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BFF56-5630-4312-948C-D128B38BA738}">
      <dgm:prSet phldrT="[Текст]" custT="1"/>
      <dgm:spPr/>
      <dgm:t>
        <a:bodyPr/>
        <a:lstStyle/>
        <a:p>
          <a:r>
            <a:rPr lang="ru-RU" sz="1600" b="1" i="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бюджета муниципального округа</a:t>
          </a:r>
          <a:endParaRPr lang="ru-RU" sz="1600" b="1" i="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6B8D0F-04F6-44EB-AA52-B2CA3742E031}" type="parTrans" cxnId="{54E182E7-60FC-43AA-BFEE-1D252A8D133F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06C5F-0472-410D-A0B6-2CF50F44665D}" type="sibTrans" cxnId="{54E182E7-60FC-43AA-BFEE-1D252A8D133F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DB895-DD4A-4FDD-9A54-28DF6906CFCD}">
      <dgm:prSet custT="1"/>
      <dgm:spPr/>
      <dgm:t>
        <a:bodyPr/>
        <a:lstStyle/>
        <a:p>
          <a:r>
            <a:rPr lang="ru-RU" sz="1600" b="1" i="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информационного пространства с учетом потребностей граждан и общества для получения качественных муниципальных услуг</a:t>
          </a:r>
          <a:endParaRPr lang="ru-RU" sz="1600" b="1" i="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4BED23-255C-4E2A-B5F7-467332B1508A}" type="parTrans" cxnId="{6D7FB166-09EF-4B64-9C9C-4A0DE6AE7E41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7237C2-7054-4C98-B5B0-DFEA6D95671B}" type="sibTrans" cxnId="{6D7FB166-09EF-4B64-9C9C-4A0DE6AE7E41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C97F3-18E2-4AFA-9F0D-92679D173E9B}">
      <dgm:prSet custT="1"/>
      <dgm:spPr/>
      <dgm:t>
        <a:bodyPr/>
        <a:lstStyle/>
        <a:p>
          <a:r>
            <a:rPr lang="ru-RU" sz="1600" b="1" i="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деятельности муниципального образования в сфере противодействия коррупции</a:t>
          </a:r>
          <a:endParaRPr lang="ru-RU" sz="1600" b="1" i="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52CC1-C837-4754-BA67-6796093D6B1A}" type="parTrans" cxnId="{5226E0D0-11C9-41C5-81D8-05D2E2112E84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F6E7B1-9C49-4A32-AD3D-8ED25008128A}" type="sibTrans" cxnId="{5226E0D0-11C9-41C5-81D8-05D2E2112E84}">
      <dgm:prSet/>
      <dgm:spPr/>
      <dgm:t>
        <a:bodyPr/>
        <a:lstStyle/>
        <a:p>
          <a:endParaRPr lang="ru-RU" sz="1600" b="1" i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4375E-4E09-47B8-A9A9-1E8DBEA6320B}" type="pres">
      <dgm:prSet presAssocID="{2647AAD3-DF65-4975-9CBE-05075DBFEDB0}" presName="cycle" presStyleCnt="0">
        <dgm:presLayoutVars>
          <dgm:dir/>
          <dgm:resizeHandles val="exact"/>
        </dgm:presLayoutVars>
      </dgm:prSet>
      <dgm:spPr/>
    </dgm:pt>
    <dgm:pt modelId="{27EB12CA-857C-4389-8F2F-2B0D6DFF6446}" type="pres">
      <dgm:prSet presAssocID="{7E029893-E08E-4CC3-96EF-FCC80DDA1969}" presName="node" presStyleLbl="node1" presStyleIdx="0" presStyleCnt="4" custScaleX="180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2EFAF6-FDFC-4D66-91CB-04F8CFFB38C6}" type="pres">
      <dgm:prSet presAssocID="{7E029893-E08E-4CC3-96EF-FCC80DDA1969}" presName="spNode" presStyleCnt="0"/>
      <dgm:spPr/>
    </dgm:pt>
    <dgm:pt modelId="{5A22CA88-823A-40F1-8C30-7802A595A3E0}" type="pres">
      <dgm:prSet presAssocID="{23F894E1-F577-423A-8464-29E9EAAE4B34}" presName="sibTrans" presStyleLbl="sibTrans1D1" presStyleIdx="0" presStyleCnt="4"/>
      <dgm:spPr/>
      <dgm:t>
        <a:bodyPr/>
        <a:lstStyle/>
        <a:p>
          <a:endParaRPr lang="ru-RU"/>
        </a:p>
      </dgm:t>
    </dgm:pt>
    <dgm:pt modelId="{DAC16E3C-566C-47AF-9D91-1BDC0268811D}" type="pres">
      <dgm:prSet presAssocID="{61FBFF56-5630-4312-948C-D128B38BA738}" presName="node" presStyleLbl="node1" presStyleIdx="1" presStyleCnt="4" custScaleX="196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776E2-023B-491A-B2E3-DD3E4FDE2FC3}" type="pres">
      <dgm:prSet presAssocID="{61FBFF56-5630-4312-948C-D128B38BA738}" presName="spNode" presStyleCnt="0"/>
      <dgm:spPr/>
    </dgm:pt>
    <dgm:pt modelId="{218ADE7D-E4A1-4D5B-A972-AAD0D0C6664F}" type="pres">
      <dgm:prSet presAssocID="{58A06C5F-0472-410D-A0B6-2CF50F44665D}" presName="sibTrans" presStyleLbl="sibTrans1D1" presStyleIdx="1" presStyleCnt="4"/>
      <dgm:spPr/>
      <dgm:t>
        <a:bodyPr/>
        <a:lstStyle/>
        <a:p>
          <a:endParaRPr lang="ru-RU"/>
        </a:p>
      </dgm:t>
    </dgm:pt>
    <dgm:pt modelId="{6FDB4F2E-E993-4FC6-B996-F07AEBBC8422}" type="pres">
      <dgm:prSet presAssocID="{D14DB895-DD4A-4FDD-9A54-28DF6906CFCD}" presName="node" presStyleLbl="node1" presStyleIdx="2" presStyleCnt="4" custScaleX="204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7B580-8FE2-4D40-9945-2090FC25A5EF}" type="pres">
      <dgm:prSet presAssocID="{D14DB895-DD4A-4FDD-9A54-28DF6906CFCD}" presName="spNode" presStyleCnt="0"/>
      <dgm:spPr/>
    </dgm:pt>
    <dgm:pt modelId="{7EAE685B-5740-4D50-92AF-CF19B46CBF95}" type="pres">
      <dgm:prSet presAssocID="{7C7237C2-7054-4C98-B5B0-DFEA6D95671B}" presName="sibTrans" presStyleLbl="sibTrans1D1" presStyleIdx="2" presStyleCnt="4"/>
      <dgm:spPr/>
      <dgm:t>
        <a:bodyPr/>
        <a:lstStyle/>
        <a:p>
          <a:endParaRPr lang="ru-RU"/>
        </a:p>
      </dgm:t>
    </dgm:pt>
    <dgm:pt modelId="{B6BCB479-5744-446F-B6A3-2731B186A827}" type="pres">
      <dgm:prSet presAssocID="{527C97F3-18E2-4AFA-9F0D-92679D173E9B}" presName="node" presStyleLbl="node1" presStyleIdx="3" presStyleCnt="4" custScaleX="178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0974F-E616-4BD7-B898-F8673803366F}" type="pres">
      <dgm:prSet presAssocID="{527C97F3-18E2-4AFA-9F0D-92679D173E9B}" presName="spNode" presStyleCnt="0"/>
      <dgm:spPr/>
    </dgm:pt>
    <dgm:pt modelId="{F14BBC12-44FC-4237-AE6F-B65EDFAABA88}" type="pres">
      <dgm:prSet presAssocID="{05F6E7B1-9C49-4A32-AD3D-8ED25008128A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E42DCDAA-0612-4257-8183-2970F1704A13}" srcId="{2647AAD3-DF65-4975-9CBE-05075DBFEDB0}" destId="{7E029893-E08E-4CC3-96EF-FCC80DDA1969}" srcOrd="0" destOrd="0" parTransId="{FEEF8B64-1CD7-4968-ACFA-7489E1F23EA1}" sibTransId="{23F894E1-F577-423A-8464-29E9EAAE4B34}"/>
    <dgm:cxn modelId="{D9D716C7-8CA7-4021-A80E-BD5CDB92DA7E}" type="presOf" srcId="{7C7237C2-7054-4C98-B5B0-DFEA6D95671B}" destId="{7EAE685B-5740-4D50-92AF-CF19B46CBF95}" srcOrd="0" destOrd="0" presId="urn:microsoft.com/office/officeart/2005/8/layout/cycle6"/>
    <dgm:cxn modelId="{38CDCF62-0D56-4F55-9D7C-65C31C887706}" type="presOf" srcId="{7E029893-E08E-4CC3-96EF-FCC80DDA1969}" destId="{27EB12CA-857C-4389-8F2F-2B0D6DFF6446}" srcOrd="0" destOrd="0" presId="urn:microsoft.com/office/officeart/2005/8/layout/cycle6"/>
    <dgm:cxn modelId="{05CB392D-0C44-4EB8-8EF1-1BC4EC11CE0D}" type="presOf" srcId="{58A06C5F-0472-410D-A0B6-2CF50F44665D}" destId="{218ADE7D-E4A1-4D5B-A972-AAD0D0C6664F}" srcOrd="0" destOrd="0" presId="urn:microsoft.com/office/officeart/2005/8/layout/cycle6"/>
    <dgm:cxn modelId="{6F9D8D30-E2B2-4574-AB65-1FAA7FDBC42C}" type="presOf" srcId="{05F6E7B1-9C49-4A32-AD3D-8ED25008128A}" destId="{F14BBC12-44FC-4237-AE6F-B65EDFAABA88}" srcOrd="0" destOrd="0" presId="urn:microsoft.com/office/officeart/2005/8/layout/cycle6"/>
    <dgm:cxn modelId="{F1B6BB86-254C-428E-B692-FF1B3306A8F1}" type="presOf" srcId="{527C97F3-18E2-4AFA-9F0D-92679D173E9B}" destId="{B6BCB479-5744-446F-B6A3-2731B186A827}" srcOrd="0" destOrd="0" presId="urn:microsoft.com/office/officeart/2005/8/layout/cycle6"/>
    <dgm:cxn modelId="{A9F4560E-88FD-48DD-B277-D97A555651A8}" type="presOf" srcId="{23F894E1-F577-423A-8464-29E9EAAE4B34}" destId="{5A22CA88-823A-40F1-8C30-7802A595A3E0}" srcOrd="0" destOrd="0" presId="urn:microsoft.com/office/officeart/2005/8/layout/cycle6"/>
    <dgm:cxn modelId="{54E182E7-60FC-43AA-BFEE-1D252A8D133F}" srcId="{2647AAD3-DF65-4975-9CBE-05075DBFEDB0}" destId="{61FBFF56-5630-4312-948C-D128B38BA738}" srcOrd="1" destOrd="0" parTransId="{FF6B8D0F-04F6-44EB-AA52-B2CA3742E031}" sibTransId="{58A06C5F-0472-410D-A0B6-2CF50F44665D}"/>
    <dgm:cxn modelId="{FD33AA50-85D8-4B93-81AC-CAAB94D9F49F}" type="presOf" srcId="{D14DB895-DD4A-4FDD-9A54-28DF6906CFCD}" destId="{6FDB4F2E-E993-4FC6-B996-F07AEBBC8422}" srcOrd="0" destOrd="0" presId="urn:microsoft.com/office/officeart/2005/8/layout/cycle6"/>
    <dgm:cxn modelId="{6D7FB166-09EF-4B64-9C9C-4A0DE6AE7E41}" srcId="{2647AAD3-DF65-4975-9CBE-05075DBFEDB0}" destId="{D14DB895-DD4A-4FDD-9A54-28DF6906CFCD}" srcOrd="2" destOrd="0" parTransId="{624BED23-255C-4E2A-B5F7-467332B1508A}" sibTransId="{7C7237C2-7054-4C98-B5B0-DFEA6D95671B}"/>
    <dgm:cxn modelId="{5226E0D0-11C9-41C5-81D8-05D2E2112E84}" srcId="{2647AAD3-DF65-4975-9CBE-05075DBFEDB0}" destId="{527C97F3-18E2-4AFA-9F0D-92679D173E9B}" srcOrd="3" destOrd="0" parTransId="{48252CC1-C837-4754-BA67-6796093D6B1A}" sibTransId="{05F6E7B1-9C49-4A32-AD3D-8ED25008128A}"/>
    <dgm:cxn modelId="{78D3DEA7-09C9-4935-BD8E-B098516C2D74}" type="presOf" srcId="{61FBFF56-5630-4312-948C-D128B38BA738}" destId="{DAC16E3C-566C-47AF-9D91-1BDC0268811D}" srcOrd="0" destOrd="0" presId="urn:microsoft.com/office/officeart/2005/8/layout/cycle6"/>
    <dgm:cxn modelId="{A86D2BD9-8957-4F72-9A00-CC8F36ABCC95}" type="presOf" srcId="{2647AAD3-DF65-4975-9CBE-05075DBFEDB0}" destId="{3E64375E-4E09-47B8-A9A9-1E8DBEA6320B}" srcOrd="0" destOrd="0" presId="urn:microsoft.com/office/officeart/2005/8/layout/cycle6"/>
    <dgm:cxn modelId="{F3678219-524A-4D18-9D6F-0936899980AC}" type="presParOf" srcId="{3E64375E-4E09-47B8-A9A9-1E8DBEA6320B}" destId="{27EB12CA-857C-4389-8F2F-2B0D6DFF6446}" srcOrd="0" destOrd="0" presId="urn:microsoft.com/office/officeart/2005/8/layout/cycle6"/>
    <dgm:cxn modelId="{CEDAF56E-618F-4E88-818D-EB61A32DF029}" type="presParOf" srcId="{3E64375E-4E09-47B8-A9A9-1E8DBEA6320B}" destId="{4E2EFAF6-FDFC-4D66-91CB-04F8CFFB38C6}" srcOrd="1" destOrd="0" presId="urn:microsoft.com/office/officeart/2005/8/layout/cycle6"/>
    <dgm:cxn modelId="{444A6897-9F13-4B81-8EE3-F781F53D7802}" type="presParOf" srcId="{3E64375E-4E09-47B8-A9A9-1E8DBEA6320B}" destId="{5A22CA88-823A-40F1-8C30-7802A595A3E0}" srcOrd="2" destOrd="0" presId="urn:microsoft.com/office/officeart/2005/8/layout/cycle6"/>
    <dgm:cxn modelId="{F3A3D159-5528-4875-A4C5-7EE3C48BE9A8}" type="presParOf" srcId="{3E64375E-4E09-47B8-A9A9-1E8DBEA6320B}" destId="{DAC16E3C-566C-47AF-9D91-1BDC0268811D}" srcOrd="3" destOrd="0" presId="urn:microsoft.com/office/officeart/2005/8/layout/cycle6"/>
    <dgm:cxn modelId="{FA7C98A6-46D9-41E3-A277-C1A8A280E3F2}" type="presParOf" srcId="{3E64375E-4E09-47B8-A9A9-1E8DBEA6320B}" destId="{DD8776E2-023B-491A-B2E3-DD3E4FDE2FC3}" srcOrd="4" destOrd="0" presId="urn:microsoft.com/office/officeart/2005/8/layout/cycle6"/>
    <dgm:cxn modelId="{03C4D4C9-498F-4A21-A890-70D98B874A16}" type="presParOf" srcId="{3E64375E-4E09-47B8-A9A9-1E8DBEA6320B}" destId="{218ADE7D-E4A1-4D5B-A972-AAD0D0C6664F}" srcOrd="5" destOrd="0" presId="urn:microsoft.com/office/officeart/2005/8/layout/cycle6"/>
    <dgm:cxn modelId="{365CE8D7-8A09-4E94-BAF0-6B1C350555FE}" type="presParOf" srcId="{3E64375E-4E09-47B8-A9A9-1E8DBEA6320B}" destId="{6FDB4F2E-E993-4FC6-B996-F07AEBBC8422}" srcOrd="6" destOrd="0" presId="urn:microsoft.com/office/officeart/2005/8/layout/cycle6"/>
    <dgm:cxn modelId="{0AA9B08A-8BA3-4856-8B04-C6A0CA62E251}" type="presParOf" srcId="{3E64375E-4E09-47B8-A9A9-1E8DBEA6320B}" destId="{1A87B580-8FE2-4D40-9945-2090FC25A5EF}" srcOrd="7" destOrd="0" presId="urn:microsoft.com/office/officeart/2005/8/layout/cycle6"/>
    <dgm:cxn modelId="{35602B7C-91DD-4652-9198-AE69438B2BC2}" type="presParOf" srcId="{3E64375E-4E09-47B8-A9A9-1E8DBEA6320B}" destId="{7EAE685B-5740-4D50-92AF-CF19B46CBF95}" srcOrd="8" destOrd="0" presId="urn:microsoft.com/office/officeart/2005/8/layout/cycle6"/>
    <dgm:cxn modelId="{F2803EB4-2195-492E-BFB7-7976CFF58A56}" type="presParOf" srcId="{3E64375E-4E09-47B8-A9A9-1E8DBEA6320B}" destId="{B6BCB479-5744-446F-B6A3-2731B186A827}" srcOrd="9" destOrd="0" presId="urn:microsoft.com/office/officeart/2005/8/layout/cycle6"/>
    <dgm:cxn modelId="{18B8248C-3C03-4DFA-B3BD-0131893AA1D1}" type="presParOf" srcId="{3E64375E-4E09-47B8-A9A9-1E8DBEA6320B}" destId="{A090974F-E616-4BD7-B898-F8673803366F}" srcOrd="10" destOrd="0" presId="urn:microsoft.com/office/officeart/2005/8/layout/cycle6"/>
    <dgm:cxn modelId="{5F46304C-E42B-4831-87E3-0262952574DF}" type="presParOf" srcId="{3E64375E-4E09-47B8-A9A9-1E8DBEA6320B}" destId="{F14BBC12-44FC-4237-AE6F-B65EDFAABA8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95574A-E413-4C30-A622-B35B1073312C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A1033F3-0436-4CC3-8589-1293E8BA6FA1}">
      <dgm:prSet phldrT="[Текст]" custT="1"/>
      <dgm:spPr/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СЦЕНАРИИ РАЗВИТИЯ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EDD90B-AF0A-42A4-800F-64459548CF96}" type="parTrans" cxnId="{CAC4F986-1F4B-484D-B9FF-9A4197DAC2CF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742D4-46C3-4F04-B89E-E26B3D5850BE}" type="sibTrans" cxnId="{CAC4F986-1F4B-484D-B9FF-9A4197DAC2CF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639B2-2E94-4376-95F6-A4E69D173A29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КОНСЕРВАТИВНЫЙ</a:t>
          </a:r>
        </a:p>
        <a:p>
          <a:pPr algn="just"/>
          <a:r>
            <a:rPr lang="ru-RU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сценария: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традиционных сфер экономики, сохранение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монопрофильности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недостаточный рост инвестиционной активности;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численности населения;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зависимость от средств вышестоящих бюджетов;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недостаточно комфортная среда проживания.</a:t>
          </a:r>
        </a:p>
        <a:p>
          <a:pPr algn="just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541442-E837-4050-94D4-C79BD138C9FA}" type="parTrans" cxnId="{9C5B204A-C5CF-4BC6-AC30-A28C65956343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729A2-8F49-4619-B94C-DF9E45A42D70}" type="sibTrans" cxnId="{9C5B204A-C5CF-4BC6-AC30-A28C65956343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A3E95-B093-4422-BB5F-CE6291EBDC17}">
      <dgm:prSet phldrT="[Текст]" custT="1"/>
      <dgm:spPr>
        <a:solidFill>
          <a:srgbClr val="FFFF00"/>
        </a:solidFill>
      </dgm:spPr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БАЗОВЫЙ</a:t>
          </a:r>
        </a:p>
        <a:p>
          <a:pPr algn="just"/>
          <a:r>
            <a:rPr lang="ru-RU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сценария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относительная экономическая и финансовая стабильность, переход к новым производственным технологиям в промышленности, лесоперерабатывающем комплексе, использование современного оборудования;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инвестиционного климата;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человеческого потенциала через модернизацию социальной сферы;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управления, способствующей устойчивому развитию;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среды проживания.</a:t>
          </a:r>
        </a:p>
        <a:p>
          <a:pPr algn="just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1BCB2-EA33-4751-9CF6-4FA7C6E080DF}" type="parTrans" cxnId="{ADEBF525-F8E3-4947-8B0F-E939B0C8260F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38ED92-79AC-4897-96F3-A915B5222AB8}" type="sibTrans" cxnId="{ADEBF525-F8E3-4947-8B0F-E939B0C8260F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B70109-E026-49C3-B250-04BC6DEBCA83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ЦЕЛЕВОЙ</a:t>
          </a:r>
        </a:p>
        <a:p>
          <a:pPr algn="just"/>
          <a:r>
            <a:rPr lang="ru-RU" sz="1800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Целевой сценарий предполагает полное раскрытие потенциала развития муниципального образования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рост объемов промышленного производства с использованием новейших технологий;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объема инвестиции в разные сферы деятельности;</a:t>
          </a:r>
        </a:p>
        <a:p>
          <a:pPr algn="just"/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цифровизация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всех сфер деятельности;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численности населения муниципального округа;</a:t>
          </a:r>
        </a:p>
        <a:p>
          <a:pPr algn="just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благоприятной среды для проживания.</a:t>
          </a:r>
        </a:p>
        <a:p>
          <a:pPr algn="just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2D234E-239D-45E8-9D15-9E11D00A07B9}" type="parTrans" cxnId="{6DC36206-8C36-47D8-8D2E-AFDE8880762E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B0FC2-F7E2-4D42-842A-2FE149DCC472}" type="sibTrans" cxnId="{6DC36206-8C36-47D8-8D2E-AFDE8880762E}">
      <dgm:prSet/>
      <dgm:spPr/>
      <dgm:t>
        <a:bodyPr/>
        <a:lstStyle/>
        <a:p>
          <a:pPr algn="just"/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7C02EF-ECCC-4935-8AD5-C7F4E2C7A506}" type="pres">
      <dgm:prSet presAssocID="{8795574A-E413-4C30-A622-B35B107331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3069A97-7D2C-46EF-8B91-F16A0DA5D5E5}" type="pres">
      <dgm:prSet presAssocID="{9A1033F3-0436-4CC3-8589-1293E8BA6FA1}" presName="hierRoot1" presStyleCnt="0">
        <dgm:presLayoutVars>
          <dgm:hierBranch val="init"/>
        </dgm:presLayoutVars>
      </dgm:prSet>
      <dgm:spPr/>
    </dgm:pt>
    <dgm:pt modelId="{72FC8338-37A7-4095-90D7-F61DBE4252FA}" type="pres">
      <dgm:prSet presAssocID="{9A1033F3-0436-4CC3-8589-1293E8BA6FA1}" presName="rootComposite1" presStyleCnt="0"/>
      <dgm:spPr/>
    </dgm:pt>
    <dgm:pt modelId="{BF8DECC6-BCC7-4914-84B0-3C7157F6122B}" type="pres">
      <dgm:prSet presAssocID="{9A1033F3-0436-4CC3-8589-1293E8BA6FA1}" presName="rootText1" presStyleLbl="node0" presStyleIdx="0" presStyleCnt="1" custScaleX="252083" custScaleY="69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DC853D-52C8-49CB-A0C8-64E17D2EBF3D}" type="pres">
      <dgm:prSet presAssocID="{9A1033F3-0436-4CC3-8589-1293E8BA6FA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ED8766E-714C-4344-BC3A-9F0771272312}" type="pres">
      <dgm:prSet presAssocID="{9A1033F3-0436-4CC3-8589-1293E8BA6FA1}" presName="hierChild2" presStyleCnt="0"/>
      <dgm:spPr/>
    </dgm:pt>
    <dgm:pt modelId="{36BF8EA5-27FC-4F33-8A0D-428AED4252AD}" type="pres">
      <dgm:prSet presAssocID="{A0541442-E837-4050-94D4-C79BD138C9FA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5330771-0EEC-465A-9889-1A197DBD2045}" type="pres">
      <dgm:prSet presAssocID="{958639B2-2E94-4376-95F6-A4E69D173A29}" presName="hierRoot2" presStyleCnt="0">
        <dgm:presLayoutVars>
          <dgm:hierBranch val="init"/>
        </dgm:presLayoutVars>
      </dgm:prSet>
      <dgm:spPr/>
    </dgm:pt>
    <dgm:pt modelId="{4E5BF077-2E3F-40B6-927E-F6D8BCAAF2A6}" type="pres">
      <dgm:prSet presAssocID="{958639B2-2E94-4376-95F6-A4E69D173A29}" presName="rootComposite" presStyleCnt="0"/>
      <dgm:spPr/>
    </dgm:pt>
    <dgm:pt modelId="{5310EE8B-C6E3-4523-B93A-48C72BAE5B84}" type="pres">
      <dgm:prSet presAssocID="{958639B2-2E94-4376-95F6-A4E69D173A29}" presName="rootText" presStyleLbl="node2" presStyleIdx="0" presStyleCnt="3" custScaleX="230681" custScaleY="5509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99EDC7-3FA4-4A04-B42B-8B7ED8950D9F}" type="pres">
      <dgm:prSet presAssocID="{958639B2-2E94-4376-95F6-A4E69D173A29}" presName="rootConnector" presStyleLbl="node2" presStyleIdx="0" presStyleCnt="3"/>
      <dgm:spPr/>
      <dgm:t>
        <a:bodyPr/>
        <a:lstStyle/>
        <a:p>
          <a:endParaRPr lang="ru-RU"/>
        </a:p>
      </dgm:t>
    </dgm:pt>
    <dgm:pt modelId="{CFA2CF88-0E68-4831-B4B5-D76438D88979}" type="pres">
      <dgm:prSet presAssocID="{958639B2-2E94-4376-95F6-A4E69D173A29}" presName="hierChild4" presStyleCnt="0"/>
      <dgm:spPr/>
    </dgm:pt>
    <dgm:pt modelId="{CAA73B96-6C7B-41E8-AEE8-3669B451A4BB}" type="pres">
      <dgm:prSet presAssocID="{958639B2-2E94-4376-95F6-A4E69D173A29}" presName="hierChild5" presStyleCnt="0"/>
      <dgm:spPr/>
    </dgm:pt>
    <dgm:pt modelId="{F4951498-9B0C-4576-851F-36A9A2D1D908}" type="pres">
      <dgm:prSet presAssocID="{AF31BCB2-EA33-4751-9CF6-4FA7C6E080DF}" presName="Name37" presStyleLbl="parChTrans1D2" presStyleIdx="1" presStyleCnt="3"/>
      <dgm:spPr/>
      <dgm:t>
        <a:bodyPr/>
        <a:lstStyle/>
        <a:p>
          <a:endParaRPr lang="ru-RU"/>
        </a:p>
      </dgm:t>
    </dgm:pt>
    <dgm:pt modelId="{E3498B6E-DF77-47C2-A17C-E963D9CCCB93}" type="pres">
      <dgm:prSet presAssocID="{076A3E95-B093-4422-BB5F-CE6291EBDC17}" presName="hierRoot2" presStyleCnt="0">
        <dgm:presLayoutVars>
          <dgm:hierBranch val="init"/>
        </dgm:presLayoutVars>
      </dgm:prSet>
      <dgm:spPr/>
    </dgm:pt>
    <dgm:pt modelId="{DE043B94-71B6-4434-8E7F-682812519272}" type="pres">
      <dgm:prSet presAssocID="{076A3E95-B093-4422-BB5F-CE6291EBDC17}" presName="rootComposite" presStyleCnt="0"/>
      <dgm:spPr/>
    </dgm:pt>
    <dgm:pt modelId="{CED61697-7056-40A6-A016-5725A3DB8160}" type="pres">
      <dgm:prSet presAssocID="{076A3E95-B093-4422-BB5F-CE6291EBDC17}" presName="rootText" presStyleLbl="node2" presStyleIdx="1" presStyleCnt="3" custScaleX="262940" custScaleY="6955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07A8BD-4F9C-432A-A3FF-6857FD0FC767}" type="pres">
      <dgm:prSet presAssocID="{076A3E95-B093-4422-BB5F-CE6291EBDC17}" presName="rootConnector" presStyleLbl="node2" presStyleIdx="1" presStyleCnt="3"/>
      <dgm:spPr/>
      <dgm:t>
        <a:bodyPr/>
        <a:lstStyle/>
        <a:p>
          <a:endParaRPr lang="ru-RU"/>
        </a:p>
      </dgm:t>
    </dgm:pt>
    <dgm:pt modelId="{DAA432DA-F665-4CF1-AB2A-BF8781DE0580}" type="pres">
      <dgm:prSet presAssocID="{076A3E95-B093-4422-BB5F-CE6291EBDC17}" presName="hierChild4" presStyleCnt="0"/>
      <dgm:spPr/>
    </dgm:pt>
    <dgm:pt modelId="{B45150C8-8ABE-482F-93C2-8C56C2FCE1D7}" type="pres">
      <dgm:prSet presAssocID="{076A3E95-B093-4422-BB5F-CE6291EBDC17}" presName="hierChild5" presStyleCnt="0"/>
      <dgm:spPr/>
    </dgm:pt>
    <dgm:pt modelId="{AE68FEB8-8A90-4ABE-ACF6-57955D100989}" type="pres">
      <dgm:prSet presAssocID="{222D234E-239D-45E8-9D15-9E11D00A07B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FD79906-ABCB-43DE-AE5B-5C417B8F8521}" type="pres">
      <dgm:prSet presAssocID="{7AB70109-E026-49C3-B250-04BC6DEBCA83}" presName="hierRoot2" presStyleCnt="0">
        <dgm:presLayoutVars>
          <dgm:hierBranch val="init"/>
        </dgm:presLayoutVars>
      </dgm:prSet>
      <dgm:spPr/>
    </dgm:pt>
    <dgm:pt modelId="{09E37BCB-B672-4325-82A4-32AD0443B8AD}" type="pres">
      <dgm:prSet presAssocID="{7AB70109-E026-49C3-B250-04BC6DEBCA83}" presName="rootComposite" presStyleCnt="0"/>
      <dgm:spPr/>
    </dgm:pt>
    <dgm:pt modelId="{5FCCDA3B-2D7E-4B52-809A-39AE2487CFBB}" type="pres">
      <dgm:prSet presAssocID="{7AB70109-E026-49C3-B250-04BC6DEBCA83}" presName="rootText" presStyleLbl="node2" presStyleIdx="2" presStyleCnt="3" custScaleX="256527" custScaleY="6720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329652-B139-4706-9919-BF7084307559}" type="pres">
      <dgm:prSet presAssocID="{7AB70109-E026-49C3-B250-04BC6DEBCA83}" presName="rootConnector" presStyleLbl="node2" presStyleIdx="2" presStyleCnt="3"/>
      <dgm:spPr/>
      <dgm:t>
        <a:bodyPr/>
        <a:lstStyle/>
        <a:p>
          <a:endParaRPr lang="ru-RU"/>
        </a:p>
      </dgm:t>
    </dgm:pt>
    <dgm:pt modelId="{0225534B-406F-4B8B-9DB5-252511646819}" type="pres">
      <dgm:prSet presAssocID="{7AB70109-E026-49C3-B250-04BC6DEBCA83}" presName="hierChild4" presStyleCnt="0"/>
      <dgm:spPr/>
    </dgm:pt>
    <dgm:pt modelId="{D0B42213-8254-470F-8DB2-096082FFD0FB}" type="pres">
      <dgm:prSet presAssocID="{7AB70109-E026-49C3-B250-04BC6DEBCA83}" presName="hierChild5" presStyleCnt="0"/>
      <dgm:spPr/>
    </dgm:pt>
    <dgm:pt modelId="{E7E9818B-6820-4D99-8CBD-1588F187B7C7}" type="pres">
      <dgm:prSet presAssocID="{9A1033F3-0436-4CC3-8589-1293E8BA6FA1}" presName="hierChild3" presStyleCnt="0"/>
      <dgm:spPr/>
    </dgm:pt>
  </dgm:ptLst>
  <dgm:cxnLst>
    <dgm:cxn modelId="{815FEBB2-BD49-4866-8CD8-2527F32DFD18}" type="presOf" srcId="{A0541442-E837-4050-94D4-C79BD138C9FA}" destId="{36BF8EA5-27FC-4F33-8A0D-428AED4252AD}" srcOrd="0" destOrd="0" presId="urn:microsoft.com/office/officeart/2005/8/layout/orgChart1"/>
    <dgm:cxn modelId="{D379BDA5-9AA9-4FD2-85A8-C6E9335CD7DB}" type="presOf" srcId="{AF31BCB2-EA33-4751-9CF6-4FA7C6E080DF}" destId="{F4951498-9B0C-4576-851F-36A9A2D1D908}" srcOrd="0" destOrd="0" presId="urn:microsoft.com/office/officeart/2005/8/layout/orgChart1"/>
    <dgm:cxn modelId="{BDAFF0B2-B764-44E1-A812-3AB7AFD90899}" type="presOf" srcId="{222D234E-239D-45E8-9D15-9E11D00A07B9}" destId="{AE68FEB8-8A90-4ABE-ACF6-57955D100989}" srcOrd="0" destOrd="0" presId="urn:microsoft.com/office/officeart/2005/8/layout/orgChart1"/>
    <dgm:cxn modelId="{ADEBF525-F8E3-4947-8B0F-E939B0C8260F}" srcId="{9A1033F3-0436-4CC3-8589-1293E8BA6FA1}" destId="{076A3E95-B093-4422-BB5F-CE6291EBDC17}" srcOrd="1" destOrd="0" parTransId="{AF31BCB2-EA33-4751-9CF6-4FA7C6E080DF}" sibTransId="{2E38ED92-79AC-4897-96F3-A915B5222AB8}"/>
    <dgm:cxn modelId="{CAC4F986-1F4B-484D-B9FF-9A4197DAC2CF}" srcId="{8795574A-E413-4C30-A622-B35B1073312C}" destId="{9A1033F3-0436-4CC3-8589-1293E8BA6FA1}" srcOrd="0" destOrd="0" parTransId="{9CEDD90B-AF0A-42A4-800F-64459548CF96}" sibTransId="{4FD742D4-46C3-4F04-B89E-E26B3D5850BE}"/>
    <dgm:cxn modelId="{DDF4230D-B7FF-4C17-A441-3C7F27FF625C}" type="presOf" srcId="{9A1033F3-0436-4CC3-8589-1293E8BA6FA1}" destId="{D8DC853D-52C8-49CB-A0C8-64E17D2EBF3D}" srcOrd="1" destOrd="0" presId="urn:microsoft.com/office/officeart/2005/8/layout/orgChart1"/>
    <dgm:cxn modelId="{BD422E40-2419-4432-898B-2AC40EBE8967}" type="presOf" srcId="{7AB70109-E026-49C3-B250-04BC6DEBCA83}" destId="{5FCCDA3B-2D7E-4B52-809A-39AE2487CFBB}" srcOrd="0" destOrd="0" presId="urn:microsoft.com/office/officeart/2005/8/layout/orgChart1"/>
    <dgm:cxn modelId="{CB6FB204-BAF0-48D6-8FD0-C81D1CBDA66A}" type="presOf" srcId="{7AB70109-E026-49C3-B250-04BC6DEBCA83}" destId="{05329652-B139-4706-9919-BF7084307559}" srcOrd="1" destOrd="0" presId="urn:microsoft.com/office/officeart/2005/8/layout/orgChart1"/>
    <dgm:cxn modelId="{6DC36206-8C36-47D8-8D2E-AFDE8880762E}" srcId="{9A1033F3-0436-4CC3-8589-1293E8BA6FA1}" destId="{7AB70109-E026-49C3-B250-04BC6DEBCA83}" srcOrd="2" destOrd="0" parTransId="{222D234E-239D-45E8-9D15-9E11D00A07B9}" sibTransId="{2BBB0FC2-F7E2-4D42-842A-2FE149DCC472}"/>
    <dgm:cxn modelId="{3512E2B3-98DD-46BA-9F20-940946DCBFFE}" type="presOf" srcId="{076A3E95-B093-4422-BB5F-CE6291EBDC17}" destId="{2807A8BD-4F9C-432A-A3FF-6857FD0FC767}" srcOrd="1" destOrd="0" presId="urn:microsoft.com/office/officeart/2005/8/layout/orgChart1"/>
    <dgm:cxn modelId="{2A3D01F3-A0AB-4FC5-8EDE-D10333C724E0}" type="presOf" srcId="{076A3E95-B093-4422-BB5F-CE6291EBDC17}" destId="{CED61697-7056-40A6-A016-5725A3DB8160}" srcOrd="0" destOrd="0" presId="urn:microsoft.com/office/officeart/2005/8/layout/orgChart1"/>
    <dgm:cxn modelId="{886E6FF6-0986-46D1-8E5C-DD5DFFC80FA6}" type="presOf" srcId="{8795574A-E413-4C30-A622-B35B1073312C}" destId="{537C02EF-ECCC-4935-8AD5-C7F4E2C7A506}" srcOrd="0" destOrd="0" presId="urn:microsoft.com/office/officeart/2005/8/layout/orgChart1"/>
    <dgm:cxn modelId="{9C5B204A-C5CF-4BC6-AC30-A28C65956343}" srcId="{9A1033F3-0436-4CC3-8589-1293E8BA6FA1}" destId="{958639B2-2E94-4376-95F6-A4E69D173A29}" srcOrd="0" destOrd="0" parTransId="{A0541442-E837-4050-94D4-C79BD138C9FA}" sibTransId="{092729A2-8F49-4619-B94C-DF9E45A42D70}"/>
    <dgm:cxn modelId="{FA44BA6D-6666-4D8E-8F7D-A1E57335E489}" type="presOf" srcId="{958639B2-2E94-4376-95F6-A4E69D173A29}" destId="{5310EE8B-C6E3-4523-B93A-48C72BAE5B84}" srcOrd="0" destOrd="0" presId="urn:microsoft.com/office/officeart/2005/8/layout/orgChart1"/>
    <dgm:cxn modelId="{01F7A9D5-71D8-41B8-8C34-BC848F86AC30}" type="presOf" srcId="{9A1033F3-0436-4CC3-8589-1293E8BA6FA1}" destId="{BF8DECC6-BCC7-4914-84B0-3C7157F6122B}" srcOrd="0" destOrd="0" presId="urn:microsoft.com/office/officeart/2005/8/layout/orgChart1"/>
    <dgm:cxn modelId="{8524BBAD-6093-4706-9BB7-7AB9873BB939}" type="presOf" srcId="{958639B2-2E94-4376-95F6-A4E69D173A29}" destId="{5899EDC7-3FA4-4A04-B42B-8B7ED8950D9F}" srcOrd="1" destOrd="0" presId="urn:microsoft.com/office/officeart/2005/8/layout/orgChart1"/>
    <dgm:cxn modelId="{75BC1A5E-3117-4DFF-9C5E-4585738BC354}" type="presParOf" srcId="{537C02EF-ECCC-4935-8AD5-C7F4E2C7A506}" destId="{E3069A97-7D2C-46EF-8B91-F16A0DA5D5E5}" srcOrd="0" destOrd="0" presId="urn:microsoft.com/office/officeart/2005/8/layout/orgChart1"/>
    <dgm:cxn modelId="{ED086409-0C4C-46BB-92F2-3C1C818CBA3F}" type="presParOf" srcId="{E3069A97-7D2C-46EF-8B91-F16A0DA5D5E5}" destId="{72FC8338-37A7-4095-90D7-F61DBE4252FA}" srcOrd="0" destOrd="0" presId="urn:microsoft.com/office/officeart/2005/8/layout/orgChart1"/>
    <dgm:cxn modelId="{AA681E5F-7E8A-47A7-9DF5-B0F05C3443D1}" type="presParOf" srcId="{72FC8338-37A7-4095-90D7-F61DBE4252FA}" destId="{BF8DECC6-BCC7-4914-84B0-3C7157F6122B}" srcOrd="0" destOrd="0" presId="urn:microsoft.com/office/officeart/2005/8/layout/orgChart1"/>
    <dgm:cxn modelId="{BC49CB95-511C-489C-9AB5-EEEDD5176FF1}" type="presParOf" srcId="{72FC8338-37A7-4095-90D7-F61DBE4252FA}" destId="{D8DC853D-52C8-49CB-A0C8-64E17D2EBF3D}" srcOrd="1" destOrd="0" presId="urn:microsoft.com/office/officeart/2005/8/layout/orgChart1"/>
    <dgm:cxn modelId="{C995FFB0-AA34-46C2-9AC5-EE71025A39EE}" type="presParOf" srcId="{E3069A97-7D2C-46EF-8B91-F16A0DA5D5E5}" destId="{0ED8766E-714C-4344-BC3A-9F0771272312}" srcOrd="1" destOrd="0" presId="urn:microsoft.com/office/officeart/2005/8/layout/orgChart1"/>
    <dgm:cxn modelId="{965AB025-2CB4-4991-8C42-12A6FB58C99B}" type="presParOf" srcId="{0ED8766E-714C-4344-BC3A-9F0771272312}" destId="{36BF8EA5-27FC-4F33-8A0D-428AED4252AD}" srcOrd="0" destOrd="0" presId="urn:microsoft.com/office/officeart/2005/8/layout/orgChart1"/>
    <dgm:cxn modelId="{4639F460-0346-4727-8822-306544C21E14}" type="presParOf" srcId="{0ED8766E-714C-4344-BC3A-9F0771272312}" destId="{85330771-0EEC-465A-9889-1A197DBD2045}" srcOrd="1" destOrd="0" presId="urn:microsoft.com/office/officeart/2005/8/layout/orgChart1"/>
    <dgm:cxn modelId="{F797D2D5-8842-4DE1-A0D2-9B3E93E55EBB}" type="presParOf" srcId="{85330771-0EEC-465A-9889-1A197DBD2045}" destId="{4E5BF077-2E3F-40B6-927E-F6D8BCAAF2A6}" srcOrd="0" destOrd="0" presId="urn:microsoft.com/office/officeart/2005/8/layout/orgChart1"/>
    <dgm:cxn modelId="{0CDA8C8F-335F-4B5A-8BB6-0A7D5604B5D9}" type="presParOf" srcId="{4E5BF077-2E3F-40B6-927E-F6D8BCAAF2A6}" destId="{5310EE8B-C6E3-4523-B93A-48C72BAE5B84}" srcOrd="0" destOrd="0" presId="urn:microsoft.com/office/officeart/2005/8/layout/orgChart1"/>
    <dgm:cxn modelId="{FA51C835-CB06-4D1A-8C48-E2627BDC746D}" type="presParOf" srcId="{4E5BF077-2E3F-40B6-927E-F6D8BCAAF2A6}" destId="{5899EDC7-3FA4-4A04-B42B-8B7ED8950D9F}" srcOrd="1" destOrd="0" presId="urn:microsoft.com/office/officeart/2005/8/layout/orgChart1"/>
    <dgm:cxn modelId="{99CC07B6-461B-403B-9198-8EB0CC41FF1F}" type="presParOf" srcId="{85330771-0EEC-465A-9889-1A197DBD2045}" destId="{CFA2CF88-0E68-4831-B4B5-D76438D88979}" srcOrd="1" destOrd="0" presId="urn:microsoft.com/office/officeart/2005/8/layout/orgChart1"/>
    <dgm:cxn modelId="{C768E3EB-21EF-40E7-9C11-E142E86A2B82}" type="presParOf" srcId="{85330771-0EEC-465A-9889-1A197DBD2045}" destId="{CAA73B96-6C7B-41E8-AEE8-3669B451A4BB}" srcOrd="2" destOrd="0" presId="urn:microsoft.com/office/officeart/2005/8/layout/orgChart1"/>
    <dgm:cxn modelId="{6290CC38-969D-43A0-9D3D-0D89B2EC0DBE}" type="presParOf" srcId="{0ED8766E-714C-4344-BC3A-9F0771272312}" destId="{F4951498-9B0C-4576-851F-36A9A2D1D908}" srcOrd="2" destOrd="0" presId="urn:microsoft.com/office/officeart/2005/8/layout/orgChart1"/>
    <dgm:cxn modelId="{36593086-0458-418F-8C75-A781C353C148}" type="presParOf" srcId="{0ED8766E-714C-4344-BC3A-9F0771272312}" destId="{E3498B6E-DF77-47C2-A17C-E963D9CCCB93}" srcOrd="3" destOrd="0" presId="urn:microsoft.com/office/officeart/2005/8/layout/orgChart1"/>
    <dgm:cxn modelId="{0DF77BF3-1939-4DCD-8FE6-696E7CACADB8}" type="presParOf" srcId="{E3498B6E-DF77-47C2-A17C-E963D9CCCB93}" destId="{DE043B94-71B6-4434-8E7F-682812519272}" srcOrd="0" destOrd="0" presId="urn:microsoft.com/office/officeart/2005/8/layout/orgChart1"/>
    <dgm:cxn modelId="{CF967695-320F-45A4-8B84-A96B43964B08}" type="presParOf" srcId="{DE043B94-71B6-4434-8E7F-682812519272}" destId="{CED61697-7056-40A6-A016-5725A3DB8160}" srcOrd="0" destOrd="0" presId="urn:microsoft.com/office/officeart/2005/8/layout/orgChart1"/>
    <dgm:cxn modelId="{4EF993D5-0105-40C7-8F5F-27F42D4FF246}" type="presParOf" srcId="{DE043B94-71B6-4434-8E7F-682812519272}" destId="{2807A8BD-4F9C-432A-A3FF-6857FD0FC767}" srcOrd="1" destOrd="0" presId="urn:microsoft.com/office/officeart/2005/8/layout/orgChart1"/>
    <dgm:cxn modelId="{9FCA9660-DCE2-4E55-BF73-C80C15B34F80}" type="presParOf" srcId="{E3498B6E-DF77-47C2-A17C-E963D9CCCB93}" destId="{DAA432DA-F665-4CF1-AB2A-BF8781DE0580}" srcOrd="1" destOrd="0" presId="urn:microsoft.com/office/officeart/2005/8/layout/orgChart1"/>
    <dgm:cxn modelId="{81AE9424-8D56-46A3-9819-9AB4B1DB6835}" type="presParOf" srcId="{E3498B6E-DF77-47C2-A17C-E963D9CCCB93}" destId="{B45150C8-8ABE-482F-93C2-8C56C2FCE1D7}" srcOrd="2" destOrd="0" presId="urn:microsoft.com/office/officeart/2005/8/layout/orgChart1"/>
    <dgm:cxn modelId="{4979F810-8186-4FF5-BD67-17083CFCA36D}" type="presParOf" srcId="{0ED8766E-714C-4344-BC3A-9F0771272312}" destId="{AE68FEB8-8A90-4ABE-ACF6-57955D100989}" srcOrd="4" destOrd="0" presId="urn:microsoft.com/office/officeart/2005/8/layout/orgChart1"/>
    <dgm:cxn modelId="{A1CC5F6A-9AC0-4F3B-9F52-13832CE501C7}" type="presParOf" srcId="{0ED8766E-714C-4344-BC3A-9F0771272312}" destId="{8FD79906-ABCB-43DE-AE5B-5C417B8F8521}" srcOrd="5" destOrd="0" presId="urn:microsoft.com/office/officeart/2005/8/layout/orgChart1"/>
    <dgm:cxn modelId="{A580C905-E3B6-4CBA-8521-09594885FAF8}" type="presParOf" srcId="{8FD79906-ABCB-43DE-AE5B-5C417B8F8521}" destId="{09E37BCB-B672-4325-82A4-32AD0443B8AD}" srcOrd="0" destOrd="0" presId="urn:microsoft.com/office/officeart/2005/8/layout/orgChart1"/>
    <dgm:cxn modelId="{B628D894-FE0B-451F-930E-2FC5D8BF0188}" type="presParOf" srcId="{09E37BCB-B672-4325-82A4-32AD0443B8AD}" destId="{5FCCDA3B-2D7E-4B52-809A-39AE2487CFBB}" srcOrd="0" destOrd="0" presId="urn:microsoft.com/office/officeart/2005/8/layout/orgChart1"/>
    <dgm:cxn modelId="{A8053D79-3192-4E6F-AE2F-2E2E858ECACC}" type="presParOf" srcId="{09E37BCB-B672-4325-82A4-32AD0443B8AD}" destId="{05329652-B139-4706-9919-BF7084307559}" srcOrd="1" destOrd="0" presId="urn:microsoft.com/office/officeart/2005/8/layout/orgChart1"/>
    <dgm:cxn modelId="{C5714379-82D2-4229-8012-3AF13126E02B}" type="presParOf" srcId="{8FD79906-ABCB-43DE-AE5B-5C417B8F8521}" destId="{0225534B-406F-4B8B-9DB5-252511646819}" srcOrd="1" destOrd="0" presId="urn:microsoft.com/office/officeart/2005/8/layout/orgChart1"/>
    <dgm:cxn modelId="{112DA56A-CB9D-46E6-8B2A-012DE5A92E2F}" type="presParOf" srcId="{8FD79906-ABCB-43DE-AE5B-5C417B8F8521}" destId="{D0B42213-8254-470F-8DB2-096082FFD0FB}" srcOrd="2" destOrd="0" presId="urn:microsoft.com/office/officeart/2005/8/layout/orgChart1"/>
    <dgm:cxn modelId="{521E2078-E66A-4FCC-897F-51B0737BF5B6}" type="presParOf" srcId="{E3069A97-7D2C-46EF-8B91-F16A0DA5D5E5}" destId="{E7E9818B-6820-4D99-8CBD-1588F187B7C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41D4A-9034-445F-B1CE-35E4318462B4}">
      <dsp:nvSpPr>
        <dsp:cNvPr id="0" name=""/>
        <dsp:cNvSpPr/>
      </dsp:nvSpPr>
      <dsp:spPr>
        <a:xfrm>
          <a:off x="2224941" y="2759304"/>
          <a:ext cx="660374" cy="993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0187" y="0"/>
              </a:lnTo>
              <a:lnTo>
                <a:pt x="330187" y="993935"/>
              </a:lnTo>
              <a:lnTo>
                <a:pt x="660374" y="993935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5295" y="3226439"/>
        <a:ext cx="59665" cy="59665"/>
      </dsp:txXfrm>
    </dsp:sp>
    <dsp:sp modelId="{6ECE20D3-C328-4D9C-8E53-D77474401605}">
      <dsp:nvSpPr>
        <dsp:cNvPr id="0" name=""/>
        <dsp:cNvSpPr/>
      </dsp:nvSpPr>
      <dsp:spPr>
        <a:xfrm>
          <a:off x="2224941" y="2759304"/>
          <a:ext cx="651329" cy="2128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664" y="0"/>
              </a:lnTo>
              <a:lnTo>
                <a:pt x="325664" y="2128147"/>
              </a:lnTo>
              <a:lnTo>
                <a:pt x="651329" y="2128147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494966" y="3767738"/>
        <a:ext cx="111279" cy="111279"/>
      </dsp:txXfrm>
    </dsp:sp>
    <dsp:sp modelId="{7CA66773-C23D-45A8-8B67-3EBF778ADB81}">
      <dsp:nvSpPr>
        <dsp:cNvPr id="0" name=""/>
        <dsp:cNvSpPr/>
      </dsp:nvSpPr>
      <dsp:spPr>
        <a:xfrm>
          <a:off x="2224941" y="2441805"/>
          <a:ext cx="683898" cy="317499"/>
        </a:xfrm>
        <a:custGeom>
          <a:avLst/>
          <a:gdLst/>
          <a:ahLst/>
          <a:cxnLst/>
          <a:rect l="0" t="0" r="0" b="0"/>
          <a:pathLst>
            <a:path>
              <a:moveTo>
                <a:pt x="0" y="317499"/>
              </a:moveTo>
              <a:lnTo>
                <a:pt x="341949" y="317499"/>
              </a:lnTo>
              <a:lnTo>
                <a:pt x="341949" y="0"/>
              </a:lnTo>
              <a:lnTo>
                <a:pt x="683898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48040" y="2581704"/>
        <a:ext cx="37700" cy="37700"/>
      </dsp:txXfrm>
    </dsp:sp>
    <dsp:sp modelId="{DCAC7300-2E75-4D1E-A11A-73E99D17305B}">
      <dsp:nvSpPr>
        <dsp:cNvPr id="0" name=""/>
        <dsp:cNvSpPr/>
      </dsp:nvSpPr>
      <dsp:spPr>
        <a:xfrm>
          <a:off x="2224941" y="1434712"/>
          <a:ext cx="684035" cy="1324591"/>
        </a:xfrm>
        <a:custGeom>
          <a:avLst/>
          <a:gdLst/>
          <a:ahLst/>
          <a:cxnLst/>
          <a:rect l="0" t="0" r="0" b="0"/>
          <a:pathLst>
            <a:path>
              <a:moveTo>
                <a:pt x="0" y="1324591"/>
              </a:moveTo>
              <a:lnTo>
                <a:pt x="342017" y="1324591"/>
              </a:lnTo>
              <a:lnTo>
                <a:pt x="342017" y="0"/>
              </a:lnTo>
              <a:lnTo>
                <a:pt x="684035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29689" y="2059739"/>
        <a:ext cx="74539" cy="74539"/>
      </dsp:txXfrm>
    </dsp:sp>
    <dsp:sp modelId="{07FB2BA5-C189-4FC9-A48F-8289707E8383}">
      <dsp:nvSpPr>
        <dsp:cNvPr id="0" name=""/>
        <dsp:cNvSpPr/>
      </dsp:nvSpPr>
      <dsp:spPr>
        <a:xfrm>
          <a:off x="2224941" y="584276"/>
          <a:ext cx="675300" cy="2175027"/>
        </a:xfrm>
        <a:custGeom>
          <a:avLst/>
          <a:gdLst/>
          <a:ahLst/>
          <a:cxnLst/>
          <a:rect l="0" t="0" r="0" b="0"/>
          <a:pathLst>
            <a:path>
              <a:moveTo>
                <a:pt x="0" y="2175027"/>
              </a:moveTo>
              <a:lnTo>
                <a:pt x="337650" y="2175027"/>
              </a:lnTo>
              <a:lnTo>
                <a:pt x="337650" y="0"/>
              </a:lnTo>
              <a:lnTo>
                <a:pt x="675300" y="0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2505655" y="1614854"/>
        <a:ext cx="113872" cy="113872"/>
      </dsp:txXfrm>
    </dsp:sp>
    <dsp:sp modelId="{F7799385-A054-4FC2-9FC3-9D816B99CB91}">
      <dsp:nvSpPr>
        <dsp:cNvPr id="0" name=""/>
        <dsp:cNvSpPr/>
      </dsp:nvSpPr>
      <dsp:spPr>
        <a:xfrm rot="16200000">
          <a:off x="-914651" y="2379016"/>
          <a:ext cx="5518609" cy="760576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Стратегия СЭР разработана в соответствии с: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914651" y="2379016"/>
        <a:ext cx="5518609" cy="760576"/>
      </dsp:txXfrm>
    </dsp:sp>
    <dsp:sp modelId="{8617A016-1B01-416B-ACF5-BC3CFD7CEDFD}">
      <dsp:nvSpPr>
        <dsp:cNvPr id="0" name=""/>
        <dsp:cNvSpPr/>
      </dsp:nvSpPr>
      <dsp:spPr>
        <a:xfrm>
          <a:off x="2900242" y="236136"/>
          <a:ext cx="7652317" cy="696280"/>
        </a:xfrm>
        <a:prstGeom prst="rect">
          <a:avLst/>
        </a:prstGeom>
        <a:solidFill>
          <a:srgbClr val="CB62A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Федеральным законом от 28.06.2014 № 172-ФЗ «О стратегическом планировании в Российской Федерации»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0242" y="236136"/>
        <a:ext cx="7652317" cy="696280"/>
      </dsp:txXfrm>
    </dsp:sp>
    <dsp:sp modelId="{14B66FC6-8EC2-4E51-97D1-2527C00F9D30}">
      <dsp:nvSpPr>
        <dsp:cNvPr id="0" name=""/>
        <dsp:cNvSpPr/>
      </dsp:nvSpPr>
      <dsp:spPr>
        <a:xfrm>
          <a:off x="2908977" y="1142155"/>
          <a:ext cx="7665317" cy="585114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Национальными приоритетами РФ</a:t>
          </a:r>
        </a:p>
      </dsp:txBody>
      <dsp:txXfrm>
        <a:off x="2908977" y="1142155"/>
        <a:ext cx="7665317" cy="585114"/>
      </dsp:txXfrm>
    </dsp:sp>
    <dsp:sp modelId="{C7555CD8-D567-4FD8-B3C1-A0A88291628D}">
      <dsp:nvSpPr>
        <dsp:cNvPr id="0" name=""/>
        <dsp:cNvSpPr/>
      </dsp:nvSpPr>
      <dsp:spPr>
        <a:xfrm>
          <a:off x="2908840" y="1917537"/>
          <a:ext cx="7682204" cy="1048535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Решением Думы Афанасьевского муниципального округа Кировской области от 14.12.2022 №5/19 «Об утверждении положения о стратегическом планировании в муниципальном образовании Афанасьевский муниципальный округ Кировской области»</a:t>
          </a:r>
        </a:p>
      </dsp:txBody>
      <dsp:txXfrm>
        <a:off x="2908840" y="1917537"/>
        <a:ext cx="7682204" cy="1048535"/>
      </dsp:txXfrm>
    </dsp:sp>
    <dsp:sp modelId="{CA1E5127-5F4D-49F4-9554-3FCEAA813014}">
      <dsp:nvSpPr>
        <dsp:cNvPr id="0" name=""/>
        <dsp:cNvSpPr/>
      </dsp:nvSpPr>
      <dsp:spPr>
        <a:xfrm>
          <a:off x="2876270" y="4515914"/>
          <a:ext cx="7703492" cy="743076"/>
        </a:xfrm>
        <a:prstGeom prst="rect">
          <a:avLst/>
        </a:prstGeom>
        <a:solidFill>
          <a:srgbClr val="59BCA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Уставом муниципального образования Афанасьевский муниципальный округ Кировской области</a:t>
          </a:r>
          <a:endParaRPr lang="en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6270" y="4515914"/>
        <a:ext cx="7703492" cy="743076"/>
      </dsp:txXfrm>
    </dsp:sp>
    <dsp:sp modelId="{9DA49105-B719-4AC8-B872-E100F329DFFF}">
      <dsp:nvSpPr>
        <dsp:cNvPr id="0" name=""/>
        <dsp:cNvSpPr/>
      </dsp:nvSpPr>
      <dsp:spPr>
        <a:xfrm>
          <a:off x="2885315" y="3136995"/>
          <a:ext cx="7694654" cy="1232490"/>
        </a:xfrm>
        <a:prstGeom prst="rect">
          <a:avLst/>
        </a:prstGeom>
        <a:solidFill>
          <a:srgbClr val="E0DBF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Афанасьевского района Кировской области от 26.12.2022 №412 «Об утверждении Порядка разработки и корректировки стратегии социально-экономического развития Афанасьевского муниципального округа Кировской области и плана мероприятий по реализации стратегии социально-экономического развития Афанасьевского муниципального округа Кировской области»</a:t>
          </a:r>
        </a:p>
      </dsp:txBody>
      <dsp:txXfrm>
        <a:off x="2885315" y="3136995"/>
        <a:ext cx="7694654" cy="1232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FF2B2-E9A7-49EA-86DE-44F11975C737}">
      <dsp:nvSpPr>
        <dsp:cNvPr id="0" name=""/>
        <dsp:cNvSpPr/>
      </dsp:nvSpPr>
      <dsp:spPr>
        <a:xfrm rot="10800000">
          <a:off x="1862621" y="1932"/>
          <a:ext cx="6726504" cy="673406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Социально-экономическое положение Афанасьевского муниципального округа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30972" y="1932"/>
        <a:ext cx="6558153" cy="673406"/>
      </dsp:txXfrm>
    </dsp:sp>
    <dsp:sp modelId="{04075262-8A2A-49A5-9205-24C5C2669712}">
      <dsp:nvSpPr>
        <dsp:cNvPr id="0" name=""/>
        <dsp:cNvSpPr/>
      </dsp:nvSpPr>
      <dsp:spPr>
        <a:xfrm>
          <a:off x="1525918" y="1932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32B80C2-BEEA-41EA-882D-F53C5EA8FDE4}">
      <dsp:nvSpPr>
        <dsp:cNvPr id="0" name=""/>
        <dsp:cNvSpPr/>
      </dsp:nvSpPr>
      <dsp:spPr>
        <a:xfrm rot="10800000">
          <a:off x="1862621" y="876355"/>
          <a:ext cx="6726504" cy="673406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Оценку достигнутых целей социально-экономического развития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30972" y="876355"/>
        <a:ext cx="6558153" cy="673406"/>
      </dsp:txXfrm>
    </dsp:sp>
    <dsp:sp modelId="{E6F168B0-6A26-4D6F-92FF-FE73A3E8710C}">
      <dsp:nvSpPr>
        <dsp:cNvPr id="0" name=""/>
        <dsp:cNvSpPr/>
      </dsp:nvSpPr>
      <dsp:spPr>
        <a:xfrm>
          <a:off x="1525918" y="876355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6490F6-0470-4CF7-8300-96E59E1CCCD9}">
      <dsp:nvSpPr>
        <dsp:cNvPr id="0" name=""/>
        <dsp:cNvSpPr/>
      </dsp:nvSpPr>
      <dsp:spPr>
        <a:xfrm rot="10800000">
          <a:off x="1862621" y="1750778"/>
          <a:ext cx="6726504" cy="810531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Приоритеты, цели, задачи и направления социально-экономической политики на основе комплексной оценки ее конкурентных преимуществ и потенциала с учетом влияния внешних и внутренних факторов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65254" y="1750778"/>
        <a:ext cx="6523871" cy="810531"/>
      </dsp:txXfrm>
    </dsp:sp>
    <dsp:sp modelId="{F5CB4681-99EB-4DC0-AEB3-D1FBEF06D722}">
      <dsp:nvSpPr>
        <dsp:cNvPr id="0" name=""/>
        <dsp:cNvSpPr/>
      </dsp:nvSpPr>
      <dsp:spPr>
        <a:xfrm>
          <a:off x="1525918" y="1819341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80939F-2EAD-4421-B3FE-FA488185FFCE}">
      <dsp:nvSpPr>
        <dsp:cNvPr id="0" name=""/>
        <dsp:cNvSpPr/>
      </dsp:nvSpPr>
      <dsp:spPr>
        <a:xfrm rot="10800000">
          <a:off x="1862621" y="2762326"/>
          <a:ext cx="6726504" cy="673406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достижения целей социально-экономического развития, сроки и этапы реализации Стратегии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30972" y="2762326"/>
        <a:ext cx="6558153" cy="673406"/>
      </dsp:txXfrm>
    </dsp:sp>
    <dsp:sp modelId="{7BEDE97C-2FA5-4CD9-A5C5-AC871AA3960E}">
      <dsp:nvSpPr>
        <dsp:cNvPr id="0" name=""/>
        <dsp:cNvSpPr/>
      </dsp:nvSpPr>
      <dsp:spPr>
        <a:xfrm>
          <a:off x="1525918" y="2762326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D04C483-98FE-4C6C-A6D7-0C6156E4E603}">
      <dsp:nvSpPr>
        <dsp:cNvPr id="0" name=""/>
        <dsp:cNvSpPr/>
      </dsp:nvSpPr>
      <dsp:spPr>
        <a:xfrm rot="10800000">
          <a:off x="1862621" y="3636749"/>
          <a:ext cx="6726504" cy="673406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Ожидаемые результаты реализации Стратегии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30972" y="3636749"/>
        <a:ext cx="6558153" cy="673406"/>
      </dsp:txXfrm>
    </dsp:sp>
    <dsp:sp modelId="{26C4B846-640C-4C8F-A8DF-9E944B6BCCF6}">
      <dsp:nvSpPr>
        <dsp:cNvPr id="0" name=""/>
        <dsp:cNvSpPr/>
      </dsp:nvSpPr>
      <dsp:spPr>
        <a:xfrm>
          <a:off x="1525918" y="3636749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D62AA98-C4AE-4411-AEC6-92CC276838AB}">
      <dsp:nvSpPr>
        <dsp:cNvPr id="0" name=""/>
        <dsp:cNvSpPr/>
      </dsp:nvSpPr>
      <dsp:spPr>
        <a:xfrm rot="10800000">
          <a:off x="1862621" y="4511172"/>
          <a:ext cx="6726504" cy="673406"/>
        </a:xfrm>
        <a:prstGeom prst="homePlate">
          <a:avLst/>
        </a:prstGeom>
        <a:solidFill>
          <a:srgbClr val="C0CAE2"/>
        </a:solidFill>
        <a:ln>
          <a:solidFill>
            <a:schemeClr val="tx2">
              <a:lumMod val="40000"/>
              <a:lumOff val="60000"/>
            </a:schemeClr>
          </a:solidFill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Оценку финансовых ресурсов, необходимых для реализации Стратегии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30972" y="4511172"/>
        <a:ext cx="6558153" cy="673406"/>
      </dsp:txXfrm>
    </dsp:sp>
    <dsp:sp modelId="{015C806F-802A-4821-BBFE-86E6501CA48A}">
      <dsp:nvSpPr>
        <dsp:cNvPr id="0" name=""/>
        <dsp:cNvSpPr/>
      </dsp:nvSpPr>
      <dsp:spPr>
        <a:xfrm>
          <a:off x="1525918" y="4511172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535461B-9038-4CB7-81FA-CABEAD00CEDF}">
      <dsp:nvSpPr>
        <dsp:cNvPr id="0" name=""/>
        <dsp:cNvSpPr/>
      </dsp:nvSpPr>
      <dsp:spPr>
        <a:xfrm rot="10800000">
          <a:off x="1862621" y="5385595"/>
          <a:ext cx="6726504" cy="673406"/>
        </a:xfrm>
        <a:prstGeom prst="homePlate">
          <a:avLst/>
        </a:prstGeom>
        <a:solidFill>
          <a:srgbClr val="E0DBFD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6953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Информацию о муниципальных программах, утверждаемых в целях реализации Стратегии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30972" y="5385595"/>
        <a:ext cx="6558153" cy="673406"/>
      </dsp:txXfrm>
    </dsp:sp>
    <dsp:sp modelId="{2AF531AD-FD06-466B-BD14-A86AEC49D37D}">
      <dsp:nvSpPr>
        <dsp:cNvPr id="0" name=""/>
        <dsp:cNvSpPr/>
      </dsp:nvSpPr>
      <dsp:spPr>
        <a:xfrm>
          <a:off x="1525918" y="5385595"/>
          <a:ext cx="673406" cy="67340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9D420-B204-466C-AD6C-40AD23DD81C4}">
      <dsp:nvSpPr>
        <dsp:cNvPr id="0" name=""/>
        <dsp:cNvSpPr/>
      </dsp:nvSpPr>
      <dsp:spPr>
        <a:xfrm>
          <a:off x="1595219" y="4"/>
          <a:ext cx="6924106" cy="1001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Стратегическая цель – сохранение и развитие человеческого потенциала за счет создания условий для устойчивого экономического роста и комфортных условий проживания.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4557" y="29342"/>
        <a:ext cx="6865430" cy="942992"/>
      </dsp:txXfrm>
    </dsp:sp>
    <dsp:sp modelId="{718FC38A-72D0-48C1-A9F2-7B29C14FA8C3}">
      <dsp:nvSpPr>
        <dsp:cNvPr id="0" name=""/>
        <dsp:cNvSpPr/>
      </dsp:nvSpPr>
      <dsp:spPr>
        <a:xfrm>
          <a:off x="1989698" y="2002717"/>
          <a:ext cx="1110440" cy="8670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C99B9B-BCC9-4035-A246-B106856A90D2}">
      <dsp:nvSpPr>
        <dsp:cNvPr id="0" name=""/>
        <dsp:cNvSpPr/>
      </dsp:nvSpPr>
      <dsp:spPr>
        <a:xfrm>
          <a:off x="3170633" y="2032015"/>
          <a:ext cx="4517567" cy="86705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и развитие человеческого потенциала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2967" y="2074349"/>
        <a:ext cx="4432899" cy="782382"/>
      </dsp:txXfrm>
    </dsp:sp>
    <dsp:sp modelId="{626AD3A7-7165-4EB4-8024-90485771B002}">
      <dsp:nvSpPr>
        <dsp:cNvPr id="0" name=""/>
        <dsp:cNvSpPr/>
      </dsp:nvSpPr>
      <dsp:spPr>
        <a:xfrm>
          <a:off x="1979901" y="2914057"/>
          <a:ext cx="1080509" cy="978839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C0CAE2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95D67A-49F6-43A8-96C9-151EE2FE6870}">
      <dsp:nvSpPr>
        <dsp:cNvPr id="0" name=""/>
        <dsp:cNvSpPr/>
      </dsp:nvSpPr>
      <dsp:spPr>
        <a:xfrm>
          <a:off x="3162682" y="2997202"/>
          <a:ext cx="4517567" cy="86705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экономического потенциала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016" y="3039536"/>
        <a:ext cx="4432899" cy="782382"/>
      </dsp:txXfrm>
    </dsp:sp>
    <dsp:sp modelId="{4217EF51-C02C-4391-A135-73B104FCF541}">
      <dsp:nvSpPr>
        <dsp:cNvPr id="0" name=""/>
        <dsp:cNvSpPr/>
      </dsp:nvSpPr>
      <dsp:spPr>
        <a:xfrm>
          <a:off x="1860456" y="3948673"/>
          <a:ext cx="1266370" cy="8670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4926939-61EF-4188-B923-EF7D0E004342}">
      <dsp:nvSpPr>
        <dsp:cNvPr id="0" name=""/>
        <dsp:cNvSpPr/>
      </dsp:nvSpPr>
      <dsp:spPr>
        <a:xfrm>
          <a:off x="3154776" y="4002699"/>
          <a:ext cx="4517567" cy="86705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среды проживания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7110" y="4045033"/>
        <a:ext cx="4432899" cy="782382"/>
      </dsp:txXfrm>
    </dsp:sp>
    <dsp:sp modelId="{CB24D205-D904-46E2-97A5-2806929F95B3}">
      <dsp:nvSpPr>
        <dsp:cNvPr id="0" name=""/>
        <dsp:cNvSpPr/>
      </dsp:nvSpPr>
      <dsp:spPr>
        <a:xfrm>
          <a:off x="1872712" y="4919258"/>
          <a:ext cx="1233327" cy="8670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B924C3-4FC1-4D3B-A166-4371ED6D1FD9}">
      <dsp:nvSpPr>
        <dsp:cNvPr id="0" name=""/>
        <dsp:cNvSpPr/>
      </dsp:nvSpPr>
      <dsp:spPr>
        <a:xfrm>
          <a:off x="3170633" y="4955293"/>
          <a:ext cx="4517567" cy="86705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эффективных механизмов муниципального управления.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2967" y="4997627"/>
        <a:ext cx="4432899" cy="782382"/>
      </dsp:txXfrm>
    </dsp:sp>
    <dsp:sp modelId="{332984E6-09EC-4B5F-B95F-B301FEAB1EF1}">
      <dsp:nvSpPr>
        <dsp:cNvPr id="0" name=""/>
        <dsp:cNvSpPr/>
      </dsp:nvSpPr>
      <dsp:spPr>
        <a:xfrm>
          <a:off x="2686443" y="1086106"/>
          <a:ext cx="867050" cy="86705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0698CD-DBC3-48B6-8FED-5D60AA05915B}">
      <dsp:nvSpPr>
        <dsp:cNvPr id="0" name=""/>
        <dsp:cNvSpPr/>
      </dsp:nvSpPr>
      <dsp:spPr>
        <a:xfrm>
          <a:off x="2218465" y="1067594"/>
          <a:ext cx="5430026" cy="86705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ПРИОРИТЕТЫ: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0799" y="1109928"/>
        <a:ext cx="5345358" cy="7823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3CFE3-118F-460F-8195-161E51EFB4A2}">
      <dsp:nvSpPr>
        <dsp:cNvPr id="0" name=""/>
        <dsp:cNvSpPr/>
      </dsp:nvSpPr>
      <dsp:spPr>
        <a:xfrm>
          <a:off x="4377053" y="3275338"/>
          <a:ext cx="2684205" cy="26842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Человек - высшая ценность Стратегии округа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70146" y="3668431"/>
        <a:ext cx="1898019" cy="1898019"/>
      </dsp:txXfrm>
    </dsp:sp>
    <dsp:sp modelId="{21E62A2F-7DCE-4F1A-9C27-E036551D7B71}">
      <dsp:nvSpPr>
        <dsp:cNvPr id="0" name=""/>
        <dsp:cNvSpPr/>
      </dsp:nvSpPr>
      <dsp:spPr>
        <a:xfrm rot="10800000">
          <a:off x="1655061" y="4234942"/>
          <a:ext cx="2572282" cy="764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F7BDCD-92B5-4573-A915-EAE0D9928246}">
      <dsp:nvSpPr>
        <dsp:cNvPr id="0" name=""/>
        <dsp:cNvSpPr/>
      </dsp:nvSpPr>
      <dsp:spPr>
        <a:xfrm>
          <a:off x="715589" y="3865864"/>
          <a:ext cx="1878943" cy="1503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укрепления здоровья населения</a:t>
          </a:r>
          <a:endParaRPr lang="ru-RU" sz="14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9615" y="3909890"/>
        <a:ext cx="1790891" cy="1415103"/>
      </dsp:txXfrm>
    </dsp:sp>
    <dsp:sp modelId="{A47720F0-1344-4BF0-BFCF-C1DDD893ACD8}">
      <dsp:nvSpPr>
        <dsp:cNvPr id="0" name=""/>
        <dsp:cNvSpPr/>
      </dsp:nvSpPr>
      <dsp:spPr>
        <a:xfrm rot="12960000">
          <a:off x="2185603" y="2602102"/>
          <a:ext cx="2572282" cy="764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A1DD01-ABDB-4547-A3D0-689283097D19}">
      <dsp:nvSpPr>
        <dsp:cNvPr id="0" name=""/>
        <dsp:cNvSpPr/>
      </dsp:nvSpPr>
      <dsp:spPr>
        <a:xfrm>
          <a:off x="1491762" y="1477049"/>
          <a:ext cx="1878943" cy="1503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конкурентоспособности образования за счет повышения качества образования на муниципальном уровне</a:t>
          </a:r>
          <a:endParaRPr lang="ru-RU" sz="14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35788" y="1521075"/>
        <a:ext cx="1790891" cy="1415103"/>
      </dsp:txXfrm>
    </dsp:sp>
    <dsp:sp modelId="{23AAB374-2D37-4558-964D-EB1A50ECCBE1}">
      <dsp:nvSpPr>
        <dsp:cNvPr id="0" name=""/>
        <dsp:cNvSpPr/>
      </dsp:nvSpPr>
      <dsp:spPr>
        <a:xfrm rot="15120000">
          <a:off x="3574580" y="1592951"/>
          <a:ext cx="2572282" cy="764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30CD88-10D6-4091-AE4B-8310A344D84E}">
      <dsp:nvSpPr>
        <dsp:cNvPr id="0" name=""/>
        <dsp:cNvSpPr/>
      </dsp:nvSpPr>
      <dsp:spPr>
        <a:xfrm>
          <a:off x="3164377" y="680"/>
          <a:ext cx="2597809" cy="1503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и дальнейшее развитие инфраструктуры отрасли культуры, способствующей развитию культурного потенциала населения</a:t>
          </a:r>
          <a:endParaRPr lang="ru-RU" sz="14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8403" y="44706"/>
        <a:ext cx="2509757" cy="1415103"/>
      </dsp:txXfrm>
    </dsp:sp>
    <dsp:sp modelId="{D699070C-3D27-4C82-B972-4D965C19EDDA}">
      <dsp:nvSpPr>
        <dsp:cNvPr id="0" name=""/>
        <dsp:cNvSpPr/>
      </dsp:nvSpPr>
      <dsp:spPr>
        <a:xfrm rot="17280000">
          <a:off x="5291450" y="1592951"/>
          <a:ext cx="2572282" cy="764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44FCD1-5672-47B3-825F-5400E26A585F}">
      <dsp:nvSpPr>
        <dsp:cNvPr id="0" name=""/>
        <dsp:cNvSpPr/>
      </dsp:nvSpPr>
      <dsp:spPr>
        <a:xfrm>
          <a:off x="6035558" y="680"/>
          <a:ext cx="1878943" cy="1503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 и спорта</a:t>
          </a:r>
          <a:endParaRPr lang="ru-RU" sz="14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9584" y="44706"/>
        <a:ext cx="1790891" cy="1415103"/>
      </dsp:txXfrm>
    </dsp:sp>
    <dsp:sp modelId="{A126ED42-9CDD-495A-9D99-6101D7B28397}">
      <dsp:nvSpPr>
        <dsp:cNvPr id="0" name=""/>
        <dsp:cNvSpPr/>
      </dsp:nvSpPr>
      <dsp:spPr>
        <a:xfrm rot="19440000">
          <a:off x="6680426" y="2602102"/>
          <a:ext cx="2572282" cy="764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116585-C983-42E5-8D84-3132CB1FC18F}">
      <dsp:nvSpPr>
        <dsp:cNvPr id="0" name=""/>
        <dsp:cNvSpPr/>
      </dsp:nvSpPr>
      <dsp:spPr>
        <a:xfrm>
          <a:off x="7867085" y="1327169"/>
          <a:ext cx="2279985" cy="180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Вовлечение молодежи в социально-экономические, общественно-политические и социокультурные процессы развития муниципального образования</a:t>
          </a:r>
          <a:endParaRPr lang="ru-RU" sz="14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19891" y="1379975"/>
        <a:ext cx="2174373" cy="1697302"/>
      </dsp:txXfrm>
    </dsp:sp>
    <dsp:sp modelId="{621D36D9-6B43-44B2-BDBC-247127BD386E}">
      <dsp:nvSpPr>
        <dsp:cNvPr id="0" name=""/>
        <dsp:cNvSpPr/>
      </dsp:nvSpPr>
      <dsp:spPr>
        <a:xfrm>
          <a:off x="7210968" y="4234942"/>
          <a:ext cx="2572282" cy="76499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7190C2-8AEC-4312-A81E-4FCAEBBBC3F2}">
      <dsp:nvSpPr>
        <dsp:cNvPr id="0" name=""/>
        <dsp:cNvSpPr/>
      </dsp:nvSpPr>
      <dsp:spPr>
        <a:xfrm>
          <a:off x="8843779" y="3865864"/>
          <a:ext cx="1878943" cy="1503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развития эффективного рынка труда</a:t>
          </a:r>
          <a:endParaRPr lang="ru-RU" sz="14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87805" y="3909890"/>
        <a:ext cx="1790891" cy="1415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462BB-38B5-4694-969B-39F21874B7D6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FDA201-1C7F-4BC7-84F8-5E2F0853211B}">
      <dsp:nvSpPr>
        <dsp:cNvPr id="0" name=""/>
        <dsp:cNvSpPr/>
      </dsp:nvSpPr>
      <dsp:spPr>
        <a:xfrm>
          <a:off x="243839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F45AD-37C7-445D-B0B5-422DB3DE9753}">
      <dsp:nvSpPr>
        <dsp:cNvPr id="0" name=""/>
        <dsp:cNvSpPr/>
      </dsp:nvSpPr>
      <dsp:spPr>
        <a:xfrm rot="10800000">
          <a:off x="24383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базовых отраслей, обладающих значительным потенциалом развития в долгосрочной перспективе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17266" y="2438400"/>
        <a:ext cx="2240746" cy="2906839"/>
      </dsp:txXfrm>
    </dsp:sp>
    <dsp:sp modelId="{4258EA1F-FC78-4031-8CA8-39147448B87E}">
      <dsp:nvSpPr>
        <dsp:cNvPr id="0" name=""/>
        <dsp:cNvSpPr/>
      </dsp:nvSpPr>
      <dsp:spPr>
        <a:xfrm>
          <a:off x="2870200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F60AD-DC49-4749-BEA9-CE88482A2D87}">
      <dsp:nvSpPr>
        <dsp:cNvPr id="0" name=""/>
        <dsp:cNvSpPr/>
      </dsp:nvSpPr>
      <dsp:spPr>
        <a:xfrm rot="10800000">
          <a:off x="2853582" y="2380225"/>
          <a:ext cx="2387600" cy="298026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развития малого и среднего бизнеса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27009" y="2380225"/>
        <a:ext cx="2240746" cy="2906839"/>
      </dsp:txXfrm>
    </dsp:sp>
    <dsp:sp modelId="{CC2DD071-D26E-4AFF-AFED-7C385809D436}">
      <dsp:nvSpPr>
        <dsp:cNvPr id="0" name=""/>
        <dsp:cNvSpPr/>
      </dsp:nvSpPr>
      <dsp:spPr>
        <a:xfrm>
          <a:off x="5496559" y="325120"/>
          <a:ext cx="2387600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F8F78-762A-48F7-BFC4-9726C5957C7A}">
      <dsp:nvSpPr>
        <dsp:cNvPr id="0" name=""/>
        <dsp:cNvSpPr/>
      </dsp:nvSpPr>
      <dsp:spPr>
        <a:xfrm rot="10800000">
          <a:off x="5496559" y="2438400"/>
          <a:ext cx="2387600" cy="298026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инвестиционной привлекательности и создание благоприятной деловой среды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569986" y="2438400"/>
        <a:ext cx="2240746" cy="29068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D126A-FE83-4C9E-A511-5206A8046CB8}">
      <dsp:nvSpPr>
        <dsp:cNvPr id="0" name=""/>
        <dsp:cNvSpPr/>
      </dsp:nvSpPr>
      <dsp:spPr>
        <a:xfrm>
          <a:off x="0" y="0"/>
          <a:ext cx="10083338" cy="25490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0D3C7-A2EF-4EC8-9D44-2238CE1BBE31}">
      <dsp:nvSpPr>
        <dsp:cNvPr id="0" name=""/>
        <dsp:cNvSpPr/>
      </dsp:nvSpPr>
      <dsp:spPr>
        <a:xfrm>
          <a:off x="305276" y="339870"/>
          <a:ext cx="2202973" cy="1869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AF7FD-E41B-4B56-9261-B3BAD42AD168}">
      <dsp:nvSpPr>
        <dsp:cNvPr id="0" name=""/>
        <dsp:cNvSpPr/>
      </dsp:nvSpPr>
      <dsp:spPr>
        <a:xfrm rot="10800000">
          <a:off x="305276" y="2549029"/>
          <a:ext cx="2202973" cy="31154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эффективной и безопасной системы обращения с отходами, обеспечение экологической безопасности, сохранение и улучшения состояния окружающей среды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73025" y="2549029"/>
        <a:ext cx="2067475" cy="3047730"/>
      </dsp:txXfrm>
    </dsp:sp>
    <dsp:sp modelId="{F81D5177-348B-4328-BA7D-98BC8989FBF7}">
      <dsp:nvSpPr>
        <dsp:cNvPr id="0" name=""/>
        <dsp:cNvSpPr/>
      </dsp:nvSpPr>
      <dsp:spPr>
        <a:xfrm>
          <a:off x="2728547" y="339870"/>
          <a:ext cx="2202973" cy="1869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F6465-DEFF-4CE2-A81E-0D420016BA40}">
      <dsp:nvSpPr>
        <dsp:cNvPr id="0" name=""/>
        <dsp:cNvSpPr/>
      </dsp:nvSpPr>
      <dsp:spPr>
        <a:xfrm rot="10800000">
          <a:off x="2728547" y="2549029"/>
          <a:ext cx="2202973" cy="31154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комплексной безопасности и устойчивости транспортной системы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796296" y="2549029"/>
        <a:ext cx="2067475" cy="3047730"/>
      </dsp:txXfrm>
    </dsp:sp>
    <dsp:sp modelId="{B84D271E-921D-47DC-9CFC-AFDDA2DB1162}">
      <dsp:nvSpPr>
        <dsp:cNvPr id="0" name=""/>
        <dsp:cNvSpPr/>
      </dsp:nvSpPr>
      <dsp:spPr>
        <a:xfrm>
          <a:off x="5151817" y="339870"/>
          <a:ext cx="2202973" cy="1869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E3A9D-B3B5-4325-8CCA-144855C95B6C}">
      <dsp:nvSpPr>
        <dsp:cNvPr id="0" name=""/>
        <dsp:cNvSpPr/>
      </dsp:nvSpPr>
      <dsp:spPr>
        <a:xfrm rot="10800000">
          <a:off x="5151817" y="2549029"/>
          <a:ext cx="2202973" cy="31154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предоставления жилищно-коммунальных услуг</a:t>
          </a:r>
          <a:endParaRPr lang="ru-RU" sz="1600" b="1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219566" y="2549029"/>
        <a:ext cx="2067475" cy="3047730"/>
      </dsp:txXfrm>
    </dsp:sp>
    <dsp:sp modelId="{2F672438-0CF6-4439-9264-935B4EA4E2EE}">
      <dsp:nvSpPr>
        <dsp:cNvPr id="0" name=""/>
        <dsp:cNvSpPr/>
      </dsp:nvSpPr>
      <dsp:spPr>
        <a:xfrm>
          <a:off x="7575087" y="339870"/>
          <a:ext cx="2202973" cy="18692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F7386-2C81-40B3-8BB3-B25F53DEFEF0}">
      <dsp:nvSpPr>
        <dsp:cNvPr id="0" name=""/>
        <dsp:cNvSpPr/>
      </dsp:nvSpPr>
      <dsp:spPr>
        <a:xfrm rot="10800000">
          <a:off x="7575087" y="2549029"/>
          <a:ext cx="2202973" cy="31154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населенных пунктов, повышение качества и комфорта городской и сельской среды</a:t>
          </a:r>
          <a:endParaRPr lang="ru-RU" sz="1600" b="1" kern="120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642836" y="2549029"/>
        <a:ext cx="2067475" cy="30477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B12CA-857C-4389-8F2F-2B0D6DFF6446}">
      <dsp:nvSpPr>
        <dsp:cNvPr id="0" name=""/>
        <dsp:cNvSpPr/>
      </dsp:nvSpPr>
      <dsp:spPr>
        <a:xfrm>
          <a:off x="2693675" y="1207"/>
          <a:ext cx="3486232" cy="12578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использования имущества Афанасьевского муниципального округа</a:t>
          </a:r>
          <a:endParaRPr lang="ru-RU" sz="1600" b="1" i="0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5078" y="62610"/>
        <a:ext cx="3363426" cy="1135041"/>
      </dsp:txXfrm>
    </dsp:sp>
    <dsp:sp modelId="{5A22CA88-823A-40F1-8C30-7802A595A3E0}">
      <dsp:nvSpPr>
        <dsp:cNvPr id="0" name=""/>
        <dsp:cNvSpPr/>
      </dsp:nvSpPr>
      <dsp:spPr>
        <a:xfrm>
          <a:off x="1985495" y="1002226"/>
          <a:ext cx="4158403" cy="4158403"/>
        </a:xfrm>
        <a:custGeom>
          <a:avLst/>
          <a:gdLst/>
          <a:ahLst/>
          <a:cxnLst/>
          <a:rect l="0" t="0" r="0" b="0"/>
          <a:pathLst>
            <a:path>
              <a:moveTo>
                <a:pt x="3090385" y="262449"/>
              </a:moveTo>
              <a:arcTo wR="2079201" hR="2079201" stAng="17945990" swAng="1908021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16E3C-566C-47AF-9D91-1BDC0268811D}">
      <dsp:nvSpPr>
        <dsp:cNvPr id="0" name=""/>
        <dsp:cNvSpPr/>
      </dsp:nvSpPr>
      <dsp:spPr>
        <a:xfrm>
          <a:off x="4615723" y="2080409"/>
          <a:ext cx="3800539" cy="12578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и устойчивости бюджета муниципального округа</a:t>
          </a:r>
          <a:endParaRPr lang="ru-RU" sz="1600" b="1" i="0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7126" y="2141812"/>
        <a:ext cx="3677733" cy="1135041"/>
      </dsp:txXfrm>
    </dsp:sp>
    <dsp:sp modelId="{218ADE7D-E4A1-4D5B-A972-AAD0D0C6664F}">
      <dsp:nvSpPr>
        <dsp:cNvPr id="0" name=""/>
        <dsp:cNvSpPr/>
      </dsp:nvSpPr>
      <dsp:spPr>
        <a:xfrm>
          <a:off x="1985495" y="258036"/>
          <a:ext cx="4158403" cy="4158403"/>
        </a:xfrm>
        <a:custGeom>
          <a:avLst/>
          <a:gdLst/>
          <a:ahLst/>
          <a:cxnLst/>
          <a:rect l="0" t="0" r="0" b="0"/>
          <a:pathLst>
            <a:path>
              <a:moveTo>
                <a:pt x="3895953" y="3090385"/>
              </a:moveTo>
              <a:arcTo wR="2079201" hR="2079201" stAng="1745990" swAng="1908021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B4F2E-E993-4FC6-B996-F07AEBBC8422}">
      <dsp:nvSpPr>
        <dsp:cNvPr id="0" name=""/>
        <dsp:cNvSpPr/>
      </dsp:nvSpPr>
      <dsp:spPr>
        <a:xfrm>
          <a:off x="2456871" y="4159611"/>
          <a:ext cx="3959840" cy="125784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информационного пространства с учетом потребностей граждан и общества для получения качественных муниципальных услуг</a:t>
          </a:r>
          <a:endParaRPr lang="ru-RU" sz="1600" b="1" i="0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8274" y="4221014"/>
        <a:ext cx="3837034" cy="1135041"/>
      </dsp:txXfrm>
    </dsp:sp>
    <dsp:sp modelId="{7EAE685B-5740-4D50-92AF-CF19B46CBF95}">
      <dsp:nvSpPr>
        <dsp:cNvPr id="0" name=""/>
        <dsp:cNvSpPr/>
      </dsp:nvSpPr>
      <dsp:spPr>
        <a:xfrm>
          <a:off x="2729684" y="258036"/>
          <a:ext cx="4158403" cy="4158403"/>
        </a:xfrm>
        <a:custGeom>
          <a:avLst/>
          <a:gdLst/>
          <a:ahLst/>
          <a:cxnLst/>
          <a:rect l="0" t="0" r="0" b="0"/>
          <a:pathLst>
            <a:path>
              <a:moveTo>
                <a:pt x="1068017" y="3895953"/>
              </a:moveTo>
              <a:arcTo wR="2079201" hR="2079201" stAng="7145990" swAng="1908021"/>
            </a:path>
          </a:pathLst>
        </a:cu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BCB479-5744-446F-B6A3-2731B186A827}">
      <dsp:nvSpPr>
        <dsp:cNvPr id="0" name=""/>
        <dsp:cNvSpPr/>
      </dsp:nvSpPr>
      <dsp:spPr>
        <a:xfrm>
          <a:off x="632112" y="2080409"/>
          <a:ext cx="3450954" cy="125784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140E3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деятельности муниципального образования в сфере противодействия коррупции</a:t>
          </a:r>
          <a:endParaRPr lang="ru-RU" sz="1600" b="1" i="0" kern="1200" dirty="0">
            <a:solidFill>
              <a:srgbClr val="140E3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515" y="2141812"/>
        <a:ext cx="3328148" cy="1135041"/>
      </dsp:txXfrm>
    </dsp:sp>
    <dsp:sp modelId="{F14BBC12-44FC-4237-AE6F-B65EDFAABA88}">
      <dsp:nvSpPr>
        <dsp:cNvPr id="0" name=""/>
        <dsp:cNvSpPr/>
      </dsp:nvSpPr>
      <dsp:spPr>
        <a:xfrm>
          <a:off x="2729684" y="1002226"/>
          <a:ext cx="4158403" cy="4158403"/>
        </a:xfrm>
        <a:custGeom>
          <a:avLst/>
          <a:gdLst/>
          <a:ahLst/>
          <a:cxnLst/>
          <a:rect l="0" t="0" r="0" b="0"/>
          <a:pathLst>
            <a:path>
              <a:moveTo>
                <a:pt x="262449" y="1068017"/>
              </a:moveTo>
              <a:arcTo wR="2079201" hR="2079201" stAng="12545990" swAng="1908021"/>
            </a:path>
          </a:pathLst>
        </a:cu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8FEB8-8A90-4ABE-ACF6-57955D100989}">
      <dsp:nvSpPr>
        <dsp:cNvPr id="0" name=""/>
        <dsp:cNvSpPr/>
      </dsp:nvSpPr>
      <dsp:spPr>
        <a:xfrm>
          <a:off x="5936876" y="642338"/>
          <a:ext cx="4012741" cy="314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326"/>
              </a:lnTo>
              <a:lnTo>
                <a:pt x="4012741" y="157326"/>
              </a:lnTo>
              <a:lnTo>
                <a:pt x="4012741" y="314653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51498-9B0C-4576-851F-36A9A2D1D908}">
      <dsp:nvSpPr>
        <dsp:cNvPr id="0" name=""/>
        <dsp:cNvSpPr/>
      </dsp:nvSpPr>
      <dsp:spPr>
        <a:xfrm>
          <a:off x="5743244" y="642338"/>
          <a:ext cx="193631" cy="314653"/>
        </a:xfrm>
        <a:custGeom>
          <a:avLst/>
          <a:gdLst/>
          <a:ahLst/>
          <a:cxnLst/>
          <a:rect l="0" t="0" r="0" b="0"/>
          <a:pathLst>
            <a:path>
              <a:moveTo>
                <a:pt x="193631" y="0"/>
              </a:moveTo>
              <a:lnTo>
                <a:pt x="193631" y="157326"/>
              </a:lnTo>
              <a:lnTo>
                <a:pt x="0" y="157326"/>
              </a:lnTo>
              <a:lnTo>
                <a:pt x="0" y="314653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F8EA5-27FC-4F33-8A0D-428AED4252AD}">
      <dsp:nvSpPr>
        <dsp:cNvPr id="0" name=""/>
        <dsp:cNvSpPr/>
      </dsp:nvSpPr>
      <dsp:spPr>
        <a:xfrm>
          <a:off x="1730503" y="642338"/>
          <a:ext cx="4206373" cy="314653"/>
        </a:xfrm>
        <a:custGeom>
          <a:avLst/>
          <a:gdLst/>
          <a:ahLst/>
          <a:cxnLst/>
          <a:rect l="0" t="0" r="0" b="0"/>
          <a:pathLst>
            <a:path>
              <a:moveTo>
                <a:pt x="4206373" y="0"/>
              </a:moveTo>
              <a:lnTo>
                <a:pt x="4206373" y="157326"/>
              </a:lnTo>
              <a:lnTo>
                <a:pt x="0" y="157326"/>
              </a:lnTo>
              <a:lnTo>
                <a:pt x="0" y="314653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8DECC6-BCC7-4914-84B0-3C7157F6122B}">
      <dsp:nvSpPr>
        <dsp:cNvPr id="0" name=""/>
        <dsp:cNvSpPr/>
      </dsp:nvSpPr>
      <dsp:spPr>
        <a:xfrm>
          <a:off x="4048332" y="123512"/>
          <a:ext cx="3777088" cy="5188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СЦЕНАРИИ РАЗВИТИЯ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8332" y="123512"/>
        <a:ext cx="3777088" cy="518826"/>
      </dsp:txXfrm>
    </dsp:sp>
    <dsp:sp modelId="{5310EE8B-C6E3-4523-B93A-48C72BAE5B84}">
      <dsp:nvSpPr>
        <dsp:cNvPr id="0" name=""/>
        <dsp:cNvSpPr/>
      </dsp:nvSpPr>
      <dsp:spPr>
        <a:xfrm>
          <a:off x="2297" y="956992"/>
          <a:ext cx="3456411" cy="41277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КОНСЕРВАТИВНЫЙ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сценария: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традиционных сфер экономики, сохранение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монопрофильности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недостаточный рост инвестиционной активности;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численности населения;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зависимость от средств вышестоящих бюджетов;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недостаточно комфортная среда проживания.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7" y="956992"/>
        <a:ext cx="3456411" cy="4127754"/>
      </dsp:txXfrm>
    </dsp:sp>
    <dsp:sp modelId="{CED61697-7056-40A6-A016-5725A3DB8160}">
      <dsp:nvSpPr>
        <dsp:cNvPr id="0" name=""/>
        <dsp:cNvSpPr/>
      </dsp:nvSpPr>
      <dsp:spPr>
        <a:xfrm>
          <a:off x="3773362" y="956992"/>
          <a:ext cx="3939764" cy="5210598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БАЗОВЫЙ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сценария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относительная экономическая и финансовая стабильность, переход к новым производственным технологиям в промышленности, лесоперерабатывающем комплексе, использование современного оборудования;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инвестиционного климата;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человеческого потенциала через модернизацию социальной сферы;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управления, способствующей устойчивому развитию;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улучшение качества среды проживания.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3362" y="956992"/>
        <a:ext cx="3939764" cy="5210598"/>
      </dsp:txXfrm>
    </dsp:sp>
    <dsp:sp modelId="{5FCCDA3B-2D7E-4B52-809A-39AE2487CFBB}">
      <dsp:nvSpPr>
        <dsp:cNvPr id="0" name=""/>
        <dsp:cNvSpPr/>
      </dsp:nvSpPr>
      <dsp:spPr>
        <a:xfrm>
          <a:off x="8027780" y="956992"/>
          <a:ext cx="3843675" cy="5034564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ЦЕЛЕВОЙ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Целевой сценарий предполагает полное раскрытие потенциала развития муниципального образования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рост объемов промышленного производства с использованием новейших технологий;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объема инвестиции в разные сферы деятельности;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цифровизация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всех сфер деятельности;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численности населения муниципального округа;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благоприятной среды для проживания.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7780" y="956992"/>
        <a:ext cx="3843675" cy="5034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1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31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164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7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726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66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4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0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8C525197-A891-014B-981A-9E68641BF5FD}"/>
              </a:ext>
            </a:extLst>
          </p:cNvPr>
          <p:cNvSpPr/>
          <p:nvPr userDrawn="1"/>
        </p:nvSpPr>
        <p:spPr>
          <a:xfrm flipH="1">
            <a:off x="-833280" y="-648052"/>
            <a:ext cx="3490428" cy="4077052"/>
          </a:xfrm>
          <a:custGeom>
            <a:avLst/>
            <a:gdLst>
              <a:gd name="connsiteX0" fmla="*/ 243381 w 997497"/>
              <a:gd name="connsiteY0" fmla="*/ 32849 h 1165144"/>
              <a:gd name="connsiteX1" fmla="*/ 46955 w 997497"/>
              <a:gd name="connsiteY1" fmla="*/ 206084 h 1165144"/>
              <a:gd name="connsiteX2" fmla="*/ 18176 w 997497"/>
              <a:gd name="connsiteY2" fmla="*/ 450289 h 1165144"/>
              <a:gd name="connsiteX3" fmla="*/ 338940 w 997497"/>
              <a:gd name="connsiteY3" fmla="*/ 681642 h 1165144"/>
              <a:gd name="connsiteX4" fmla="*/ 326087 w 997497"/>
              <a:gd name="connsiteY4" fmla="*/ 1031744 h 1165144"/>
              <a:gd name="connsiteX5" fmla="*/ 505190 w 997497"/>
              <a:gd name="connsiteY5" fmla="*/ 1162788 h 1165144"/>
              <a:gd name="connsiteX6" fmla="*/ 958395 w 997497"/>
              <a:gd name="connsiteY6" fmla="*/ 336010 h 1165144"/>
              <a:gd name="connsiteX7" fmla="*/ 243381 w 997497"/>
              <a:gd name="connsiteY7" fmla="*/ 32849 h 11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7497" h="1165144">
                <a:moveTo>
                  <a:pt x="243381" y="32849"/>
                </a:moveTo>
                <a:cubicBezTo>
                  <a:pt x="215440" y="44584"/>
                  <a:pt x="107308" y="89569"/>
                  <a:pt x="46955" y="206084"/>
                </a:cubicBezTo>
                <a:cubicBezTo>
                  <a:pt x="34102" y="230951"/>
                  <a:pt x="-26250" y="347466"/>
                  <a:pt x="18176" y="450289"/>
                </a:cubicBezTo>
                <a:cubicBezTo>
                  <a:pt x="77132" y="586642"/>
                  <a:pt x="256514" y="553392"/>
                  <a:pt x="338940" y="681642"/>
                </a:cubicBezTo>
                <a:cubicBezTo>
                  <a:pt x="409631" y="792009"/>
                  <a:pt x="262940" y="900420"/>
                  <a:pt x="326087" y="1031744"/>
                </a:cubicBezTo>
                <a:cubicBezTo>
                  <a:pt x="359058" y="1100199"/>
                  <a:pt x="435057" y="1157479"/>
                  <a:pt x="505190" y="1162788"/>
                </a:cubicBezTo>
                <a:cubicBezTo>
                  <a:pt x="724527" y="1179273"/>
                  <a:pt x="1118497" y="706789"/>
                  <a:pt x="958395" y="336010"/>
                </a:cubicBezTo>
                <a:cubicBezTo>
                  <a:pt x="841601" y="66658"/>
                  <a:pt x="469425" y="-61313"/>
                  <a:pt x="243381" y="3284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12CD9BF7-CBBC-F04C-B439-CD83D1A8ABEB}"/>
              </a:ext>
            </a:extLst>
          </p:cNvPr>
          <p:cNvSpPr/>
          <p:nvPr userDrawn="1"/>
        </p:nvSpPr>
        <p:spPr>
          <a:xfrm rot="11700000" flipH="1">
            <a:off x="9912356" y="4132923"/>
            <a:ext cx="3490428" cy="4077052"/>
          </a:xfrm>
          <a:custGeom>
            <a:avLst/>
            <a:gdLst>
              <a:gd name="connsiteX0" fmla="*/ 243381 w 997497"/>
              <a:gd name="connsiteY0" fmla="*/ 32849 h 1165144"/>
              <a:gd name="connsiteX1" fmla="*/ 46955 w 997497"/>
              <a:gd name="connsiteY1" fmla="*/ 206084 h 1165144"/>
              <a:gd name="connsiteX2" fmla="*/ 18176 w 997497"/>
              <a:gd name="connsiteY2" fmla="*/ 450289 h 1165144"/>
              <a:gd name="connsiteX3" fmla="*/ 338940 w 997497"/>
              <a:gd name="connsiteY3" fmla="*/ 681642 h 1165144"/>
              <a:gd name="connsiteX4" fmla="*/ 326087 w 997497"/>
              <a:gd name="connsiteY4" fmla="*/ 1031744 h 1165144"/>
              <a:gd name="connsiteX5" fmla="*/ 505190 w 997497"/>
              <a:gd name="connsiteY5" fmla="*/ 1162788 h 1165144"/>
              <a:gd name="connsiteX6" fmla="*/ 958395 w 997497"/>
              <a:gd name="connsiteY6" fmla="*/ 336010 h 1165144"/>
              <a:gd name="connsiteX7" fmla="*/ 243381 w 997497"/>
              <a:gd name="connsiteY7" fmla="*/ 32849 h 116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7497" h="1165144">
                <a:moveTo>
                  <a:pt x="243381" y="32849"/>
                </a:moveTo>
                <a:cubicBezTo>
                  <a:pt x="215440" y="44584"/>
                  <a:pt x="107308" y="89569"/>
                  <a:pt x="46955" y="206084"/>
                </a:cubicBezTo>
                <a:cubicBezTo>
                  <a:pt x="34102" y="230951"/>
                  <a:pt x="-26250" y="347466"/>
                  <a:pt x="18176" y="450289"/>
                </a:cubicBezTo>
                <a:cubicBezTo>
                  <a:pt x="77132" y="586642"/>
                  <a:pt x="256514" y="553392"/>
                  <a:pt x="338940" y="681642"/>
                </a:cubicBezTo>
                <a:cubicBezTo>
                  <a:pt x="409631" y="792009"/>
                  <a:pt x="262940" y="900420"/>
                  <a:pt x="326087" y="1031744"/>
                </a:cubicBezTo>
                <a:cubicBezTo>
                  <a:pt x="359058" y="1100199"/>
                  <a:pt x="435057" y="1157479"/>
                  <a:pt x="505190" y="1162788"/>
                </a:cubicBezTo>
                <a:cubicBezTo>
                  <a:pt x="724527" y="1179273"/>
                  <a:pt x="1118497" y="706789"/>
                  <a:pt x="958395" y="336010"/>
                </a:cubicBezTo>
                <a:cubicBezTo>
                  <a:pt x="841601" y="66658"/>
                  <a:pt x="469425" y="-61313"/>
                  <a:pt x="243381" y="32849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74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3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4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3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9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79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8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8" name="Grupo 7">
            <a:extLst>
              <a:ext uri="{FF2B5EF4-FFF2-40B4-BE49-F238E27FC236}">
                <a16:creationId xmlns:a16="http://schemas.microsoft.com/office/drawing/2014/main" xmlns="" id="{7500B355-CDD3-9D4E-89AD-3FDA0C34EA72}"/>
              </a:ext>
            </a:extLst>
          </p:cNvPr>
          <p:cNvGrpSpPr/>
          <p:nvPr userDrawn="1"/>
        </p:nvGrpSpPr>
        <p:grpSpPr>
          <a:xfrm>
            <a:off x="11561275" y="135800"/>
            <a:ext cx="570795" cy="389279"/>
            <a:chOff x="1384157" y="2436332"/>
            <a:chExt cx="1478314" cy="1008202"/>
          </a:xfrm>
        </p:grpSpPr>
        <p:sp>
          <p:nvSpPr>
            <p:cNvPr id="19" name="Elipse 6">
              <a:extLst>
                <a:ext uri="{FF2B5EF4-FFF2-40B4-BE49-F238E27FC236}">
                  <a16:creationId xmlns:a16="http://schemas.microsoft.com/office/drawing/2014/main" xmlns="" id="{AD9A51E7-162A-EC4C-B0D9-BA81758C5A9A}"/>
                </a:ext>
              </a:extLst>
            </p:cNvPr>
            <p:cNvSpPr/>
            <p:nvPr/>
          </p:nvSpPr>
          <p:spPr>
            <a:xfrm rot="20018396">
              <a:off x="1727752" y="2436332"/>
              <a:ext cx="1116011" cy="711744"/>
            </a:xfrm>
            <a:custGeom>
              <a:avLst/>
              <a:gdLst>
                <a:gd name="connsiteX0" fmla="*/ 0 w 4470400"/>
                <a:gd name="connsiteY0" fmla="*/ 2235200 h 4470400"/>
                <a:gd name="connsiteX1" fmla="*/ 2235200 w 4470400"/>
                <a:gd name="connsiteY1" fmla="*/ 0 h 4470400"/>
                <a:gd name="connsiteX2" fmla="*/ 4470400 w 4470400"/>
                <a:gd name="connsiteY2" fmla="*/ 2235200 h 4470400"/>
                <a:gd name="connsiteX3" fmla="*/ 2235200 w 4470400"/>
                <a:gd name="connsiteY3" fmla="*/ 4470400 h 4470400"/>
                <a:gd name="connsiteX4" fmla="*/ 0 w 4470400"/>
                <a:gd name="connsiteY4" fmla="*/ 2235200 h 4470400"/>
                <a:gd name="connsiteX0" fmla="*/ 20592 w 4490992"/>
                <a:gd name="connsiteY0" fmla="*/ 1511300 h 3746500"/>
                <a:gd name="connsiteX1" fmla="*/ 1531892 w 4490992"/>
                <a:gd name="connsiteY1" fmla="*/ 0 h 3746500"/>
                <a:gd name="connsiteX2" fmla="*/ 4490992 w 4490992"/>
                <a:gd name="connsiteY2" fmla="*/ 1511300 h 3746500"/>
                <a:gd name="connsiteX3" fmla="*/ 2255792 w 4490992"/>
                <a:gd name="connsiteY3" fmla="*/ 3746500 h 3746500"/>
                <a:gd name="connsiteX4" fmla="*/ 20592 w 4490992"/>
                <a:gd name="connsiteY4" fmla="*/ 1511300 h 3746500"/>
                <a:gd name="connsiteX0" fmla="*/ 12039 w 4965039"/>
                <a:gd name="connsiteY0" fmla="*/ 1797845 h 4044607"/>
                <a:gd name="connsiteX1" fmla="*/ 1523339 w 4965039"/>
                <a:gd name="connsiteY1" fmla="*/ 286545 h 4044607"/>
                <a:gd name="connsiteX2" fmla="*/ 4965039 w 4965039"/>
                <a:gd name="connsiteY2" fmla="*/ 769145 h 4044607"/>
                <a:gd name="connsiteX3" fmla="*/ 2247239 w 4965039"/>
                <a:gd name="connsiteY3" fmla="*/ 4033045 h 4044607"/>
                <a:gd name="connsiteX4" fmla="*/ 12039 w 4965039"/>
                <a:gd name="connsiteY4" fmla="*/ 1797845 h 4044607"/>
                <a:gd name="connsiteX0" fmla="*/ 10236 w 4963236"/>
                <a:gd name="connsiteY0" fmla="*/ 1797845 h 3200509"/>
                <a:gd name="connsiteX1" fmla="*/ 1521536 w 4963236"/>
                <a:gd name="connsiteY1" fmla="*/ 286545 h 3200509"/>
                <a:gd name="connsiteX2" fmla="*/ 4963236 w 4963236"/>
                <a:gd name="connsiteY2" fmla="*/ 769145 h 3200509"/>
                <a:gd name="connsiteX3" fmla="*/ 2181936 w 4963236"/>
                <a:gd name="connsiteY3" fmla="*/ 3182145 h 3200509"/>
                <a:gd name="connsiteX4" fmla="*/ 10236 w 4963236"/>
                <a:gd name="connsiteY4" fmla="*/ 1797845 h 3200509"/>
                <a:gd name="connsiteX0" fmla="*/ 10586 w 4963586"/>
                <a:gd name="connsiteY0" fmla="*/ 1797845 h 4107795"/>
                <a:gd name="connsiteX1" fmla="*/ 1521886 w 4963586"/>
                <a:gd name="connsiteY1" fmla="*/ 286545 h 4107795"/>
                <a:gd name="connsiteX2" fmla="*/ 4963586 w 4963586"/>
                <a:gd name="connsiteY2" fmla="*/ 769145 h 4107795"/>
                <a:gd name="connsiteX3" fmla="*/ 2194986 w 4963586"/>
                <a:gd name="connsiteY3" fmla="*/ 4096545 h 4107795"/>
                <a:gd name="connsiteX4" fmla="*/ 10586 w 4963586"/>
                <a:gd name="connsiteY4" fmla="*/ 1797845 h 4107795"/>
                <a:gd name="connsiteX0" fmla="*/ 10586 w 4963586"/>
                <a:gd name="connsiteY0" fmla="*/ 1797845 h 4139511"/>
                <a:gd name="connsiteX1" fmla="*/ 1521886 w 4963586"/>
                <a:gd name="connsiteY1" fmla="*/ 286545 h 4139511"/>
                <a:gd name="connsiteX2" fmla="*/ 4963586 w 4963586"/>
                <a:gd name="connsiteY2" fmla="*/ 769145 h 4139511"/>
                <a:gd name="connsiteX3" fmla="*/ 2194986 w 4963586"/>
                <a:gd name="connsiteY3" fmla="*/ 4096545 h 4139511"/>
                <a:gd name="connsiteX4" fmla="*/ 10586 w 4963586"/>
                <a:gd name="connsiteY4" fmla="*/ 1797845 h 4139511"/>
                <a:gd name="connsiteX0" fmla="*/ 26370 w 4979370"/>
                <a:gd name="connsiteY0" fmla="*/ 1797845 h 3246403"/>
                <a:gd name="connsiteX1" fmla="*/ 1537670 w 4979370"/>
                <a:gd name="connsiteY1" fmla="*/ 286545 h 3246403"/>
                <a:gd name="connsiteX2" fmla="*/ 4979370 w 4979370"/>
                <a:gd name="connsiteY2" fmla="*/ 769145 h 3246403"/>
                <a:gd name="connsiteX3" fmla="*/ 2680670 w 4979370"/>
                <a:gd name="connsiteY3" fmla="*/ 3182145 h 3246403"/>
                <a:gd name="connsiteX4" fmla="*/ 26370 w 4979370"/>
                <a:gd name="connsiteY4" fmla="*/ 1797845 h 3246403"/>
                <a:gd name="connsiteX0" fmla="*/ 26370 w 4979370"/>
                <a:gd name="connsiteY0" fmla="*/ 1797845 h 3378043"/>
                <a:gd name="connsiteX1" fmla="*/ 1537670 w 4979370"/>
                <a:gd name="connsiteY1" fmla="*/ 286545 h 3378043"/>
                <a:gd name="connsiteX2" fmla="*/ 4979370 w 4979370"/>
                <a:gd name="connsiteY2" fmla="*/ 769145 h 3378043"/>
                <a:gd name="connsiteX3" fmla="*/ 2680670 w 4979370"/>
                <a:gd name="connsiteY3" fmla="*/ 3182145 h 3378043"/>
                <a:gd name="connsiteX4" fmla="*/ 26370 w 4979370"/>
                <a:gd name="connsiteY4" fmla="*/ 1797845 h 3378043"/>
                <a:gd name="connsiteX0" fmla="*/ 31940 w 4762759"/>
                <a:gd name="connsiteY0" fmla="*/ 2754499 h 3367259"/>
                <a:gd name="connsiteX1" fmla="*/ 1321059 w 4762759"/>
                <a:gd name="connsiteY1" fmla="*/ 342385 h 3367259"/>
                <a:gd name="connsiteX2" fmla="*/ 4762759 w 4762759"/>
                <a:gd name="connsiteY2" fmla="*/ 824985 h 3367259"/>
                <a:gd name="connsiteX3" fmla="*/ 2464059 w 4762759"/>
                <a:gd name="connsiteY3" fmla="*/ 3237985 h 3367259"/>
                <a:gd name="connsiteX4" fmla="*/ 31940 w 4762759"/>
                <a:gd name="connsiteY4" fmla="*/ 2754499 h 3367259"/>
                <a:gd name="connsiteX0" fmla="*/ 37411 w 4768230"/>
                <a:gd name="connsiteY0" fmla="*/ 2991005 h 3615249"/>
                <a:gd name="connsiteX1" fmla="*/ 1263050 w 4768230"/>
                <a:gd name="connsiteY1" fmla="*/ 192827 h 3615249"/>
                <a:gd name="connsiteX2" fmla="*/ 4768230 w 4768230"/>
                <a:gd name="connsiteY2" fmla="*/ 1061491 h 3615249"/>
                <a:gd name="connsiteX3" fmla="*/ 2469530 w 4768230"/>
                <a:gd name="connsiteY3" fmla="*/ 3474491 h 3615249"/>
                <a:gd name="connsiteX4" fmla="*/ 37411 w 4768230"/>
                <a:gd name="connsiteY4" fmla="*/ 2991005 h 3615249"/>
                <a:gd name="connsiteX0" fmla="*/ 94229 w 4825048"/>
                <a:gd name="connsiteY0" fmla="*/ 2888783 h 3513027"/>
                <a:gd name="connsiteX1" fmla="*/ 1319868 w 4825048"/>
                <a:gd name="connsiteY1" fmla="*/ 90605 h 3513027"/>
                <a:gd name="connsiteX2" fmla="*/ 4825048 w 4825048"/>
                <a:gd name="connsiteY2" fmla="*/ 959269 h 3513027"/>
                <a:gd name="connsiteX3" fmla="*/ 2526348 w 4825048"/>
                <a:gd name="connsiteY3" fmla="*/ 3372269 h 3513027"/>
                <a:gd name="connsiteX4" fmla="*/ 94229 w 4825048"/>
                <a:gd name="connsiteY4" fmla="*/ 2888783 h 3513027"/>
                <a:gd name="connsiteX0" fmla="*/ 198101 w 4928920"/>
                <a:gd name="connsiteY0" fmla="*/ 2901841 h 3641408"/>
                <a:gd name="connsiteX1" fmla="*/ 1423740 w 4928920"/>
                <a:gd name="connsiteY1" fmla="*/ 103663 h 3641408"/>
                <a:gd name="connsiteX2" fmla="*/ 4928920 w 4928920"/>
                <a:gd name="connsiteY2" fmla="*/ 972327 h 3641408"/>
                <a:gd name="connsiteX3" fmla="*/ 2630220 w 4928920"/>
                <a:gd name="connsiteY3" fmla="*/ 3385327 h 3641408"/>
                <a:gd name="connsiteX4" fmla="*/ 198101 w 4928920"/>
                <a:gd name="connsiteY4" fmla="*/ 2901841 h 364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8920" h="3641408">
                  <a:moveTo>
                    <a:pt x="198101" y="2901841"/>
                  </a:moveTo>
                  <a:cubicBezTo>
                    <a:pt x="-241029" y="1913681"/>
                    <a:pt x="469" y="-530718"/>
                    <a:pt x="1423740" y="103663"/>
                  </a:cubicBezTo>
                  <a:cubicBezTo>
                    <a:pt x="2847011" y="738044"/>
                    <a:pt x="4928920" y="-262140"/>
                    <a:pt x="4928920" y="972327"/>
                  </a:cubicBezTo>
                  <a:cubicBezTo>
                    <a:pt x="4928920" y="2206794"/>
                    <a:pt x="3418690" y="3063741"/>
                    <a:pt x="2630220" y="3385327"/>
                  </a:cubicBezTo>
                  <a:cubicBezTo>
                    <a:pt x="1841750" y="3706913"/>
                    <a:pt x="637231" y="3890001"/>
                    <a:pt x="198101" y="290184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Elipse 6">
              <a:extLst>
                <a:ext uri="{FF2B5EF4-FFF2-40B4-BE49-F238E27FC236}">
                  <a16:creationId xmlns:a16="http://schemas.microsoft.com/office/drawing/2014/main" xmlns="" id="{58266DDC-6887-E84C-9DB5-BDB45DEAF491}"/>
                </a:ext>
              </a:extLst>
            </p:cNvPr>
            <p:cNvSpPr/>
            <p:nvPr/>
          </p:nvSpPr>
          <p:spPr>
            <a:xfrm>
              <a:off x="1384157" y="2501729"/>
              <a:ext cx="1478314" cy="942805"/>
            </a:xfrm>
            <a:custGeom>
              <a:avLst/>
              <a:gdLst>
                <a:gd name="connsiteX0" fmla="*/ 0 w 4470400"/>
                <a:gd name="connsiteY0" fmla="*/ 2235200 h 4470400"/>
                <a:gd name="connsiteX1" fmla="*/ 2235200 w 4470400"/>
                <a:gd name="connsiteY1" fmla="*/ 0 h 4470400"/>
                <a:gd name="connsiteX2" fmla="*/ 4470400 w 4470400"/>
                <a:gd name="connsiteY2" fmla="*/ 2235200 h 4470400"/>
                <a:gd name="connsiteX3" fmla="*/ 2235200 w 4470400"/>
                <a:gd name="connsiteY3" fmla="*/ 4470400 h 4470400"/>
                <a:gd name="connsiteX4" fmla="*/ 0 w 4470400"/>
                <a:gd name="connsiteY4" fmla="*/ 2235200 h 4470400"/>
                <a:gd name="connsiteX0" fmla="*/ 20592 w 4490992"/>
                <a:gd name="connsiteY0" fmla="*/ 1511300 h 3746500"/>
                <a:gd name="connsiteX1" fmla="*/ 1531892 w 4490992"/>
                <a:gd name="connsiteY1" fmla="*/ 0 h 3746500"/>
                <a:gd name="connsiteX2" fmla="*/ 4490992 w 4490992"/>
                <a:gd name="connsiteY2" fmla="*/ 1511300 h 3746500"/>
                <a:gd name="connsiteX3" fmla="*/ 2255792 w 4490992"/>
                <a:gd name="connsiteY3" fmla="*/ 3746500 h 3746500"/>
                <a:gd name="connsiteX4" fmla="*/ 20592 w 4490992"/>
                <a:gd name="connsiteY4" fmla="*/ 1511300 h 3746500"/>
                <a:gd name="connsiteX0" fmla="*/ 12039 w 4965039"/>
                <a:gd name="connsiteY0" fmla="*/ 1797845 h 4044607"/>
                <a:gd name="connsiteX1" fmla="*/ 1523339 w 4965039"/>
                <a:gd name="connsiteY1" fmla="*/ 286545 h 4044607"/>
                <a:gd name="connsiteX2" fmla="*/ 4965039 w 4965039"/>
                <a:gd name="connsiteY2" fmla="*/ 769145 h 4044607"/>
                <a:gd name="connsiteX3" fmla="*/ 2247239 w 4965039"/>
                <a:gd name="connsiteY3" fmla="*/ 4033045 h 4044607"/>
                <a:gd name="connsiteX4" fmla="*/ 12039 w 4965039"/>
                <a:gd name="connsiteY4" fmla="*/ 1797845 h 4044607"/>
                <a:gd name="connsiteX0" fmla="*/ 10236 w 4963236"/>
                <a:gd name="connsiteY0" fmla="*/ 1797845 h 3200509"/>
                <a:gd name="connsiteX1" fmla="*/ 1521536 w 4963236"/>
                <a:gd name="connsiteY1" fmla="*/ 286545 h 3200509"/>
                <a:gd name="connsiteX2" fmla="*/ 4963236 w 4963236"/>
                <a:gd name="connsiteY2" fmla="*/ 769145 h 3200509"/>
                <a:gd name="connsiteX3" fmla="*/ 2181936 w 4963236"/>
                <a:gd name="connsiteY3" fmla="*/ 3182145 h 3200509"/>
                <a:gd name="connsiteX4" fmla="*/ 10236 w 4963236"/>
                <a:gd name="connsiteY4" fmla="*/ 1797845 h 3200509"/>
                <a:gd name="connsiteX0" fmla="*/ 10586 w 4963586"/>
                <a:gd name="connsiteY0" fmla="*/ 1797845 h 4107795"/>
                <a:gd name="connsiteX1" fmla="*/ 1521886 w 4963586"/>
                <a:gd name="connsiteY1" fmla="*/ 286545 h 4107795"/>
                <a:gd name="connsiteX2" fmla="*/ 4963586 w 4963586"/>
                <a:gd name="connsiteY2" fmla="*/ 769145 h 4107795"/>
                <a:gd name="connsiteX3" fmla="*/ 2194986 w 4963586"/>
                <a:gd name="connsiteY3" fmla="*/ 4096545 h 4107795"/>
                <a:gd name="connsiteX4" fmla="*/ 10586 w 4963586"/>
                <a:gd name="connsiteY4" fmla="*/ 1797845 h 4107795"/>
                <a:gd name="connsiteX0" fmla="*/ 10586 w 4963586"/>
                <a:gd name="connsiteY0" fmla="*/ 1797845 h 4139511"/>
                <a:gd name="connsiteX1" fmla="*/ 1521886 w 4963586"/>
                <a:gd name="connsiteY1" fmla="*/ 286545 h 4139511"/>
                <a:gd name="connsiteX2" fmla="*/ 4963586 w 4963586"/>
                <a:gd name="connsiteY2" fmla="*/ 769145 h 4139511"/>
                <a:gd name="connsiteX3" fmla="*/ 2194986 w 4963586"/>
                <a:gd name="connsiteY3" fmla="*/ 4096545 h 4139511"/>
                <a:gd name="connsiteX4" fmla="*/ 10586 w 4963586"/>
                <a:gd name="connsiteY4" fmla="*/ 1797845 h 4139511"/>
                <a:gd name="connsiteX0" fmla="*/ 26370 w 4979370"/>
                <a:gd name="connsiteY0" fmla="*/ 1797845 h 3246403"/>
                <a:gd name="connsiteX1" fmla="*/ 1537670 w 4979370"/>
                <a:gd name="connsiteY1" fmla="*/ 286545 h 3246403"/>
                <a:gd name="connsiteX2" fmla="*/ 4979370 w 4979370"/>
                <a:gd name="connsiteY2" fmla="*/ 769145 h 3246403"/>
                <a:gd name="connsiteX3" fmla="*/ 2680670 w 4979370"/>
                <a:gd name="connsiteY3" fmla="*/ 3182145 h 3246403"/>
                <a:gd name="connsiteX4" fmla="*/ 26370 w 4979370"/>
                <a:gd name="connsiteY4" fmla="*/ 1797845 h 3246403"/>
                <a:gd name="connsiteX0" fmla="*/ 26370 w 4979370"/>
                <a:gd name="connsiteY0" fmla="*/ 1797845 h 3378043"/>
                <a:gd name="connsiteX1" fmla="*/ 1537670 w 4979370"/>
                <a:gd name="connsiteY1" fmla="*/ 286545 h 3378043"/>
                <a:gd name="connsiteX2" fmla="*/ 4979370 w 4979370"/>
                <a:gd name="connsiteY2" fmla="*/ 769145 h 3378043"/>
                <a:gd name="connsiteX3" fmla="*/ 2680670 w 4979370"/>
                <a:gd name="connsiteY3" fmla="*/ 3182145 h 3378043"/>
                <a:gd name="connsiteX4" fmla="*/ 26370 w 4979370"/>
                <a:gd name="connsiteY4" fmla="*/ 1797845 h 3378043"/>
                <a:gd name="connsiteX0" fmla="*/ 31940 w 4762759"/>
                <a:gd name="connsiteY0" fmla="*/ 2754499 h 3367259"/>
                <a:gd name="connsiteX1" fmla="*/ 1321059 w 4762759"/>
                <a:gd name="connsiteY1" fmla="*/ 342385 h 3367259"/>
                <a:gd name="connsiteX2" fmla="*/ 4762759 w 4762759"/>
                <a:gd name="connsiteY2" fmla="*/ 824985 h 3367259"/>
                <a:gd name="connsiteX3" fmla="*/ 2464059 w 4762759"/>
                <a:gd name="connsiteY3" fmla="*/ 3237985 h 3367259"/>
                <a:gd name="connsiteX4" fmla="*/ 31940 w 4762759"/>
                <a:gd name="connsiteY4" fmla="*/ 2754499 h 3367259"/>
                <a:gd name="connsiteX0" fmla="*/ 37411 w 4768230"/>
                <a:gd name="connsiteY0" fmla="*/ 2991005 h 3615249"/>
                <a:gd name="connsiteX1" fmla="*/ 1263050 w 4768230"/>
                <a:gd name="connsiteY1" fmla="*/ 192827 h 3615249"/>
                <a:gd name="connsiteX2" fmla="*/ 4768230 w 4768230"/>
                <a:gd name="connsiteY2" fmla="*/ 1061491 h 3615249"/>
                <a:gd name="connsiteX3" fmla="*/ 2469530 w 4768230"/>
                <a:gd name="connsiteY3" fmla="*/ 3474491 h 3615249"/>
                <a:gd name="connsiteX4" fmla="*/ 37411 w 4768230"/>
                <a:gd name="connsiteY4" fmla="*/ 2991005 h 3615249"/>
                <a:gd name="connsiteX0" fmla="*/ 94229 w 4825048"/>
                <a:gd name="connsiteY0" fmla="*/ 2888783 h 3513027"/>
                <a:gd name="connsiteX1" fmla="*/ 1319868 w 4825048"/>
                <a:gd name="connsiteY1" fmla="*/ 90605 h 3513027"/>
                <a:gd name="connsiteX2" fmla="*/ 4825048 w 4825048"/>
                <a:gd name="connsiteY2" fmla="*/ 959269 h 3513027"/>
                <a:gd name="connsiteX3" fmla="*/ 2526348 w 4825048"/>
                <a:gd name="connsiteY3" fmla="*/ 3372269 h 3513027"/>
                <a:gd name="connsiteX4" fmla="*/ 94229 w 4825048"/>
                <a:gd name="connsiteY4" fmla="*/ 2888783 h 3513027"/>
                <a:gd name="connsiteX0" fmla="*/ 198101 w 4928920"/>
                <a:gd name="connsiteY0" fmla="*/ 2901841 h 3641408"/>
                <a:gd name="connsiteX1" fmla="*/ 1423740 w 4928920"/>
                <a:gd name="connsiteY1" fmla="*/ 103663 h 3641408"/>
                <a:gd name="connsiteX2" fmla="*/ 4928920 w 4928920"/>
                <a:gd name="connsiteY2" fmla="*/ 972327 h 3641408"/>
                <a:gd name="connsiteX3" fmla="*/ 2630220 w 4928920"/>
                <a:gd name="connsiteY3" fmla="*/ 3385327 h 3641408"/>
                <a:gd name="connsiteX4" fmla="*/ 198101 w 4928920"/>
                <a:gd name="connsiteY4" fmla="*/ 2901841 h 364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8920" h="3641408">
                  <a:moveTo>
                    <a:pt x="198101" y="2901841"/>
                  </a:moveTo>
                  <a:cubicBezTo>
                    <a:pt x="-241029" y="1913681"/>
                    <a:pt x="469" y="-530718"/>
                    <a:pt x="1423740" y="103663"/>
                  </a:cubicBezTo>
                  <a:cubicBezTo>
                    <a:pt x="2847011" y="738044"/>
                    <a:pt x="4928920" y="-262140"/>
                    <a:pt x="4928920" y="972327"/>
                  </a:cubicBezTo>
                  <a:cubicBezTo>
                    <a:pt x="4928920" y="2206794"/>
                    <a:pt x="3418690" y="3063741"/>
                    <a:pt x="2630220" y="3385327"/>
                  </a:cubicBezTo>
                  <a:cubicBezTo>
                    <a:pt x="1841750" y="3706913"/>
                    <a:pt x="637231" y="3890001"/>
                    <a:pt x="198101" y="290184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xmlns="" id="{103306ED-EE2F-0C41-87C2-00C1606F3098}"/>
              </a:ext>
            </a:extLst>
          </p:cNvPr>
          <p:cNvSpPr txBox="1">
            <a:spLocks/>
          </p:cNvSpPr>
          <p:nvPr userDrawn="1"/>
        </p:nvSpPr>
        <p:spPr>
          <a:xfrm>
            <a:off x="11488848" y="9053"/>
            <a:ext cx="703152" cy="633743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800" b="0" i="0" spc="300" smtClean="0">
                <a:solidFill>
                  <a:schemeClr val="accent1"/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pPr algn="ctr"/>
              <a:t>‹#›</a:t>
            </a:fld>
            <a:endParaRPr lang="en-US" sz="1000" b="0" i="0" spc="300" dirty="0">
              <a:solidFill>
                <a:schemeClr val="accent1"/>
              </a:solidFill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4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65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117"/>
          <p:cNvSpPr txBox="1"/>
          <p:nvPr/>
        </p:nvSpPr>
        <p:spPr>
          <a:xfrm>
            <a:off x="3797809" y="6149293"/>
            <a:ext cx="459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Афанасьево </a:t>
            </a:r>
            <a:r>
              <a:rPr lang="ru-RU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- 2023</a:t>
            </a:r>
            <a:endParaRPr lang="ru-RU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xmlns="" id="{39F4B1F4-C4D6-554A-8873-564A657F9500}"/>
              </a:ext>
            </a:extLst>
          </p:cNvPr>
          <p:cNvSpPr txBox="1"/>
          <p:nvPr/>
        </p:nvSpPr>
        <p:spPr>
          <a:xfrm>
            <a:off x="467990" y="2748217"/>
            <a:ext cx="1125602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</a:p>
          <a:p>
            <a:pPr algn="ctr"/>
            <a:r>
              <a:rPr lang="ru-RU" sz="34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проекту стратегии </a:t>
            </a:r>
            <a:r>
              <a:rPr lang="ru-RU" sz="34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endParaRPr lang="ru-RU" sz="3400" b="1" dirty="0" smtClean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Афанасьевского муниципального округа </a:t>
            </a:r>
          </a:p>
          <a:p>
            <a:pPr algn="ctr"/>
            <a:r>
              <a:rPr lang="ru-RU" sz="3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 до 2035</a:t>
            </a:r>
            <a:endParaRPr lang="es-ES" sz="34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830" y="45569"/>
            <a:ext cx="1158340" cy="14387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3087" y="1484350"/>
            <a:ext cx="6545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Афанасьевского муниципального округа Кировской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5910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Стратегическая цель, приоритеты и основные задачи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07306604"/>
              </p:ext>
            </p:extLst>
          </p:nvPr>
        </p:nvGraphicFramePr>
        <p:xfrm>
          <a:off x="-995880" y="828392"/>
          <a:ext cx="9451818" cy="6029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Равно 8"/>
          <p:cNvSpPr/>
          <p:nvPr/>
        </p:nvSpPr>
        <p:spPr>
          <a:xfrm flipV="1">
            <a:off x="6896477" y="4362907"/>
            <a:ext cx="1136210" cy="85031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672686" y="3000880"/>
            <a:ext cx="398352" cy="35785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032687" y="2731712"/>
            <a:ext cx="3381469" cy="3865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1: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сохранения и развития человеческого потенциала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2: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для развития существующих производств и открытия новых.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3: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комфортной среды для проживания жителей муниципального образования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4: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1410" y="751431"/>
            <a:ext cx="1744036" cy="174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8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развитие человеческого потенциала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87637815"/>
              </p:ext>
            </p:extLst>
          </p:nvPr>
        </p:nvGraphicFramePr>
        <p:xfrm>
          <a:off x="376844" y="689955"/>
          <a:ext cx="11438313" cy="596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720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 потенциала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0702515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732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среды проживания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90605282"/>
              </p:ext>
            </p:extLst>
          </p:nvPr>
        </p:nvGraphicFramePr>
        <p:xfrm>
          <a:off x="764771" y="719666"/>
          <a:ext cx="10083338" cy="5664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836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эффективных механизмов муниципального управления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99148140"/>
              </p:ext>
            </p:extLst>
          </p:nvPr>
        </p:nvGraphicFramePr>
        <p:xfrm>
          <a:off x="1571812" y="719666"/>
          <a:ext cx="90483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292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50689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ДОСТИЖЕНИЯ 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ЦЕЛЕЙ</a:t>
            </a:r>
            <a:endParaRPr lang="ru-RU" sz="28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92317551"/>
              </p:ext>
            </p:extLst>
          </p:nvPr>
        </p:nvGraphicFramePr>
        <p:xfrm>
          <a:off x="167503" y="537882"/>
          <a:ext cx="11873753" cy="629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753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50689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Сроки, </a:t>
            </a:r>
            <a:r>
              <a:rPr lang="ru-RU" sz="28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инструменты реализации стратегии</a:t>
            </a:r>
            <a:endParaRPr lang="ru-RU" sz="28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135" y="997218"/>
            <a:ext cx="1080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стратегии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2035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Выделение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этапов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Стратегии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0135" y="1767393"/>
            <a:ext cx="1073173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инструмент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Стратегии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проектный подход, предусматривающий долгосрочное стратегическое планирование.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муниципального образования в реализации государственных программ и национальных проектах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Стратегии будет осуществляться путем разработки Плана мероприятий по ее реализации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выполнения стратегических задач социально-экономического развития муниципального образования должны быть закреплены в соответствующих муниципальных программах муниципального округа, по которым осуществляется ежегодный мониторинг их достижения и оценка эффективности реализации программ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Документами, в которых отражаются результаты мониторинга реализации Стратегии, являются: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отчет главы Афанасьевского муниципального округа;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сводный годовой доклад о ходе реализации и об оценке эффективности муниципальных программ Афанасьевского муниципального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400235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0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endParaRPr lang="ru-RU" sz="28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964" y="831070"/>
            <a:ext cx="1116105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реализации молодёжной политики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населения Афанасьевского муниципального округа Кировской области»;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 и развитие энергетики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коммунальной и жилищной инфраструктуры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среды, воспроизводство и использование природных ресурсов»;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малого и среднего предпринимательства на территории Афанасьевского муниципального округа»;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агропромышленного комплекса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имуществом муниципального образования Афанасьевский муниципальный округ Кировской области»;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муниципального управления»;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муниципальными финансами на территории Афанасьевского муниципального округа»;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терроризма, а также минимизация и (или) ликвидация последствий его проявлений на территории Афанасьевского муниципального округа»;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 в Афанасьевском муниципальном округе»;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строительства и архитектуры»;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торговли на территории Афанасьевского муниципального округа Кировской области»;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безнадзорности и правонарушений несовершеннолетних»;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здорового образа жизни среди населения Афанасьевского муниципального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239745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75240" cy="841851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2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</a:t>
            </a:r>
            <a:endParaRPr lang="ru-RU" sz="24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827" y="412410"/>
            <a:ext cx="114031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мероприятий Стратегии к 2035 году планируется достичь следующих результатов: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смертности и увеличение продолжительности жизни населения;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доступности, качества и эффективности всех уровней образования, здравоохранения, культуры, спорта;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стабильный рост экономики муниципального образования, в том числе увеличение объемов промышленного производства за счет модернизации текущего и внедрения нового высокотехнологичного оборудования;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притока инвестиций в экономику;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объектов коммунальной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доли протяженности автомобильных дорог местного значения, отвечающим нормативным требованиям;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государственных и муниципальных услуг путем обеспечения широкополосного доступа к сети «Интернет»;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состояния окружающей среды за счет строительства новых или модернизации действующих сооружений полной очистки сточных вод;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налоговых и неналоговых доходов за счет увеличения налоговой базы и повышения собираемости налогов;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учета и управления муниципальным имуществом.</a:t>
            </a:r>
          </a:p>
        </p:txBody>
      </p:sp>
    </p:spTree>
    <p:extLst>
      <p:ext uri="{BB962C8B-B14F-4D97-AF65-F5344CB8AC3E}">
        <p14:creationId xmlns:p14="http://schemas.microsoft.com/office/powerpoint/2010/main" val="277030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adroTexto 106">
            <a:extLst>
              <a:ext uri="{FF2B5EF4-FFF2-40B4-BE49-F238E27FC236}">
                <a16:creationId xmlns:a16="http://schemas.microsoft.com/office/drawing/2014/main" xmlns="" id="{39F4B1F4-C4D6-554A-8873-564A657F9500}"/>
              </a:ext>
            </a:extLst>
          </p:cNvPr>
          <p:cNvSpPr txBox="1"/>
          <p:nvPr/>
        </p:nvSpPr>
        <p:spPr>
          <a:xfrm>
            <a:off x="2200948" y="2781736"/>
            <a:ext cx="77901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es-ES" sz="34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9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35E1BF1-2963-3A46-92CF-EDEEC291669B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1999" cy="766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480"/>
              </a:lnSpc>
            </a:pPr>
            <a:r>
              <a:rPr lang="ru-RU" sz="32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es-ES" sz="32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79074646"/>
              </p:ext>
            </p:extLst>
          </p:nvPr>
        </p:nvGraphicFramePr>
        <p:xfrm>
          <a:off x="-350067" y="624690"/>
          <a:ext cx="12038090" cy="5529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891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35E1BF1-2963-3A46-92CF-EDEEC291669B}"/>
              </a:ext>
            </a:extLst>
          </p:cNvPr>
          <p:cNvSpPr txBox="1">
            <a:spLocks/>
          </p:cNvSpPr>
          <p:nvPr/>
        </p:nvSpPr>
        <p:spPr>
          <a:xfrm>
            <a:off x="1" y="-105195"/>
            <a:ext cx="12191999" cy="7662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480"/>
              </a:lnSpc>
            </a:pPr>
            <a:r>
              <a:rPr lang="ru-RU" sz="32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es-ES" sz="3200" b="1" dirty="0">
              <a:solidFill>
                <a:srgbClr val="36267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36146935"/>
              </p:ext>
            </p:extLst>
          </p:nvPr>
        </p:nvGraphicFramePr>
        <p:xfrm>
          <a:off x="1038478" y="598812"/>
          <a:ext cx="10115044" cy="6060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385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социально-экономического развития Афанасьевского муниципального округа Кировской области</a:t>
            </a:r>
            <a:endParaRPr lang="ru-RU" sz="2400" b="1" dirty="0">
              <a:solidFill>
                <a:srgbClr val="36267C"/>
              </a:solidFill>
            </a:endParaRPr>
          </a:p>
        </p:txBody>
      </p:sp>
      <p:graphicFrame>
        <p:nvGraphicFramePr>
          <p:cNvPr id="46" name="Диаграмма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526666"/>
              </p:ext>
            </p:extLst>
          </p:nvPr>
        </p:nvGraphicFramePr>
        <p:xfrm>
          <a:off x="7317796" y="4073399"/>
          <a:ext cx="4166519" cy="240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7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103900"/>
              </p:ext>
            </p:extLst>
          </p:nvPr>
        </p:nvGraphicFramePr>
        <p:xfrm>
          <a:off x="7348617" y="1287812"/>
          <a:ext cx="3950109" cy="2560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4068899" y="752249"/>
            <a:ext cx="4653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процессы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50" y="5059461"/>
            <a:ext cx="2005071" cy="1503803"/>
          </a:xfrm>
          <a:prstGeom prst="rect">
            <a:avLst/>
          </a:prstGeom>
        </p:spPr>
      </p:pic>
      <p:sp>
        <p:nvSpPr>
          <p:cNvPr id="31" name="Овальная выноска 30"/>
          <p:cNvSpPr/>
          <p:nvPr/>
        </p:nvSpPr>
        <p:spPr>
          <a:xfrm>
            <a:off x="3209391" y="4372824"/>
            <a:ext cx="3381531" cy="2274927"/>
          </a:xfrm>
          <a:prstGeom prst="wedgeEllipseCallout">
            <a:avLst>
              <a:gd name="adj1" fmla="val -78400"/>
              <a:gd name="adj2" fmla="val -23419"/>
            </a:avLst>
          </a:prstGeom>
          <a:ln>
            <a:solidFill>
              <a:srgbClr val="CB62A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36267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удалось замедлить темпы снижения численности населения </a:t>
            </a:r>
            <a:r>
              <a:rPr lang="ru-RU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11620</a:t>
            </a:r>
            <a:r>
              <a:rPr lang="ru-RU" sz="1600" b="1" dirty="0">
                <a:ln w="0"/>
                <a:solidFill>
                  <a:srgbClr val="36267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rgbClr val="36267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</a:t>
            </a:r>
            <a:r>
              <a:rPr lang="ru-RU" sz="1600" b="1" dirty="0">
                <a:ln w="0"/>
                <a:solidFill>
                  <a:srgbClr val="36267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2022 год</a:t>
            </a:r>
            <a:r>
              <a:rPr lang="ru-RU" sz="1600" b="1" dirty="0" smtClean="0">
                <a:ln w="0"/>
                <a:solidFill>
                  <a:srgbClr val="36267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1600" b="1" dirty="0">
              <a:ln w="0"/>
              <a:solidFill>
                <a:srgbClr val="36267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 w="0"/>
                <a:solidFill>
                  <a:srgbClr val="36267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убыль около 300 человек в год</a:t>
            </a:r>
            <a:endParaRPr lang="ru-RU" sz="1600" b="1" dirty="0">
              <a:ln w="0"/>
              <a:solidFill>
                <a:srgbClr val="36267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1820411" y="5249583"/>
            <a:ext cx="54321" cy="54321"/>
          </a:xfrm>
          <a:prstGeom prst="flowChartConnector">
            <a:avLst/>
          </a:prstGeom>
          <a:ln>
            <a:solidFill>
              <a:srgbClr val="CB6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722" y="4942057"/>
            <a:ext cx="76535" cy="76535"/>
          </a:xfrm>
          <a:prstGeom prst="rect">
            <a:avLst/>
          </a:prstGeom>
          <a:ln>
            <a:solidFill>
              <a:srgbClr val="CB62A2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466" y="5097224"/>
            <a:ext cx="67062" cy="67062"/>
          </a:xfrm>
          <a:prstGeom prst="rect">
            <a:avLst/>
          </a:prstGeom>
          <a:ln>
            <a:solidFill>
              <a:srgbClr val="CB62A2"/>
            </a:solidFill>
          </a:ln>
        </p:spPr>
      </p:pic>
      <p:graphicFrame>
        <p:nvGraphicFramePr>
          <p:cNvPr id="59" name="Диаграмма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826508"/>
              </p:ext>
            </p:extLst>
          </p:nvPr>
        </p:nvGraphicFramePr>
        <p:xfrm>
          <a:off x="1213165" y="1287812"/>
          <a:ext cx="4227906" cy="260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2504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7D9C7AA-4851-6C40-AB2C-F3D3F301D3DC}"/>
              </a:ext>
            </a:extLst>
          </p:cNvPr>
          <p:cNvSpPr txBox="1"/>
          <p:nvPr/>
        </p:nvSpPr>
        <p:spPr>
          <a:xfrm>
            <a:off x="1021117" y="3518203"/>
            <a:ext cx="1596038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3800" b="1" spc="600" dirty="0">
                <a:ln w="317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1A5679D-C4AE-8742-B844-37D7A673C4D3}"/>
              </a:ext>
            </a:extLst>
          </p:cNvPr>
          <p:cNvSpPr txBox="1"/>
          <p:nvPr/>
        </p:nvSpPr>
        <p:spPr>
          <a:xfrm>
            <a:off x="4339799" y="3518203"/>
            <a:ext cx="1596038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3800" b="1" spc="600" dirty="0">
                <a:ln w="317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4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социально-экономического развития Афанасьевского муниципального округа Кировской области</a:t>
            </a:r>
            <a:endParaRPr lang="ru-RU" sz="2800" b="1" dirty="0">
              <a:solidFill>
                <a:srgbClr val="36267C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081072"/>
              </p:ext>
            </p:extLst>
          </p:nvPr>
        </p:nvGraphicFramePr>
        <p:xfrm>
          <a:off x="207807" y="1166671"/>
          <a:ext cx="6066244" cy="533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326595"/>
              </p:ext>
            </p:extLst>
          </p:nvPr>
        </p:nvGraphicFramePr>
        <p:xfrm>
          <a:off x="6898741" y="1188627"/>
          <a:ext cx="4829235" cy="398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211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7D9C7AA-4851-6C40-AB2C-F3D3F301D3DC}"/>
              </a:ext>
            </a:extLst>
          </p:cNvPr>
          <p:cNvSpPr txBox="1"/>
          <p:nvPr/>
        </p:nvSpPr>
        <p:spPr>
          <a:xfrm>
            <a:off x="1021117" y="3518203"/>
            <a:ext cx="1596038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3800" b="1" spc="600" dirty="0">
                <a:ln w="317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3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социально-экономического развития Афанасьевского муниципального округа Кировской области</a:t>
            </a:r>
            <a:endParaRPr lang="ru-RU" sz="2800" b="1" dirty="0">
              <a:solidFill>
                <a:srgbClr val="36267C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414585"/>
              </p:ext>
            </p:extLst>
          </p:nvPr>
        </p:nvGraphicFramePr>
        <p:xfrm>
          <a:off x="542376" y="1065589"/>
          <a:ext cx="5088879" cy="2694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957500"/>
              </p:ext>
            </p:extLst>
          </p:nvPr>
        </p:nvGraphicFramePr>
        <p:xfrm>
          <a:off x="6281597" y="1065589"/>
          <a:ext cx="5207252" cy="2694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380478"/>
              </p:ext>
            </p:extLst>
          </p:nvPr>
        </p:nvGraphicFramePr>
        <p:xfrm>
          <a:off x="3247452" y="4001632"/>
          <a:ext cx="520725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838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социально-экономического развития Афанасьевского муниципального округа Кировской области</a:t>
            </a:r>
            <a:endParaRPr lang="ru-RU" sz="2800" b="1" dirty="0">
              <a:solidFill>
                <a:srgbClr val="36267C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933968"/>
              </p:ext>
            </p:extLst>
          </p:nvPr>
        </p:nvGraphicFramePr>
        <p:xfrm>
          <a:off x="2008262" y="1041149"/>
          <a:ext cx="9679761" cy="5137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315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7D9C7AA-4851-6C40-AB2C-F3D3F301D3DC}"/>
              </a:ext>
            </a:extLst>
          </p:cNvPr>
          <p:cNvSpPr txBox="1"/>
          <p:nvPr/>
        </p:nvSpPr>
        <p:spPr>
          <a:xfrm>
            <a:off x="1021117" y="3518203"/>
            <a:ext cx="1596038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3800" b="1" spc="600" dirty="0">
                <a:ln w="317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3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</a:t>
            </a:r>
            <a:endParaRPr lang="ru-RU" sz="2800" b="1" dirty="0">
              <a:solidFill>
                <a:srgbClr val="36267C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78993" y="780622"/>
            <a:ext cx="10064998" cy="5555997"/>
            <a:chOff x="1278993" y="780622"/>
            <a:chExt cx="10064998" cy="5555997"/>
          </a:xfrm>
        </p:grpSpPr>
        <p:sp>
          <p:nvSpPr>
            <p:cNvPr id="5" name="Полилиния 4"/>
            <p:cNvSpPr/>
            <p:nvPr/>
          </p:nvSpPr>
          <p:spPr>
            <a:xfrm>
              <a:off x="6351882" y="3269008"/>
              <a:ext cx="4992109" cy="3067611"/>
            </a:xfrm>
            <a:custGeom>
              <a:avLst/>
              <a:gdLst>
                <a:gd name="connsiteX0" fmla="*/ 0 w 4269767"/>
                <a:gd name="connsiteY0" fmla="*/ 256496 h 2564963"/>
                <a:gd name="connsiteX1" fmla="*/ 256496 w 4269767"/>
                <a:gd name="connsiteY1" fmla="*/ 0 h 2564963"/>
                <a:gd name="connsiteX2" fmla="*/ 4013271 w 4269767"/>
                <a:gd name="connsiteY2" fmla="*/ 0 h 2564963"/>
                <a:gd name="connsiteX3" fmla="*/ 4269767 w 4269767"/>
                <a:gd name="connsiteY3" fmla="*/ 256496 h 2564963"/>
                <a:gd name="connsiteX4" fmla="*/ 4269767 w 4269767"/>
                <a:gd name="connsiteY4" fmla="*/ 2308467 h 2564963"/>
                <a:gd name="connsiteX5" fmla="*/ 4013271 w 4269767"/>
                <a:gd name="connsiteY5" fmla="*/ 2564963 h 2564963"/>
                <a:gd name="connsiteX6" fmla="*/ 256496 w 4269767"/>
                <a:gd name="connsiteY6" fmla="*/ 2564963 h 2564963"/>
                <a:gd name="connsiteX7" fmla="*/ 0 w 4269767"/>
                <a:gd name="connsiteY7" fmla="*/ 2308467 h 2564963"/>
                <a:gd name="connsiteX8" fmla="*/ 0 w 4269767"/>
                <a:gd name="connsiteY8" fmla="*/ 256496 h 256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69767" h="2564963">
                  <a:moveTo>
                    <a:pt x="0" y="256496"/>
                  </a:moveTo>
                  <a:cubicBezTo>
                    <a:pt x="0" y="114837"/>
                    <a:pt x="114837" y="0"/>
                    <a:pt x="256496" y="0"/>
                  </a:cubicBezTo>
                  <a:lnTo>
                    <a:pt x="4013271" y="0"/>
                  </a:lnTo>
                  <a:cubicBezTo>
                    <a:pt x="4154930" y="0"/>
                    <a:pt x="4269767" y="114837"/>
                    <a:pt x="4269767" y="256496"/>
                  </a:cubicBezTo>
                  <a:lnTo>
                    <a:pt x="4269767" y="2308467"/>
                  </a:lnTo>
                  <a:cubicBezTo>
                    <a:pt x="4269767" y="2450126"/>
                    <a:pt x="4154930" y="2564963"/>
                    <a:pt x="4013271" y="2564963"/>
                  </a:cubicBezTo>
                  <a:lnTo>
                    <a:pt x="256496" y="2564963"/>
                  </a:lnTo>
                  <a:cubicBezTo>
                    <a:pt x="114837" y="2564963"/>
                    <a:pt x="0" y="2450126"/>
                    <a:pt x="0" y="2308467"/>
                  </a:cubicBezTo>
                  <a:lnTo>
                    <a:pt x="0" y="256496"/>
                  </a:lnTo>
                  <a:close/>
                </a:path>
              </a:pathLst>
            </a:custGeom>
            <a:ln>
              <a:solidFill>
                <a:schemeClr val="accent4">
                  <a:hueOff val="0"/>
                  <a:satOff val="0"/>
                  <a:lumOff val="0"/>
                </a:schemeClr>
              </a:solidFill>
            </a:ln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0614" tIns="750924" rIns="109684" bIns="109685" numCol="1" spcCol="1270" anchor="t" anchorCtr="0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Угрозы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Влияние неблагоприятных климатических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условий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Недостаточное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финансирование работ по благоустройству и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озеленению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-Более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высокий уровень и качество жизни в соседних регионах стимулируют миграционный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отток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-Рост безработицы в сельских населенных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пунктах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-Рост инфляции, снижение реальной заработной платы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населения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351882" y="780622"/>
              <a:ext cx="4992109" cy="2382032"/>
            </a:xfrm>
            <a:custGeom>
              <a:avLst/>
              <a:gdLst>
                <a:gd name="connsiteX0" fmla="*/ 0 w 4633204"/>
                <a:gd name="connsiteY0" fmla="*/ 241166 h 2411662"/>
                <a:gd name="connsiteX1" fmla="*/ 241166 w 4633204"/>
                <a:gd name="connsiteY1" fmla="*/ 0 h 2411662"/>
                <a:gd name="connsiteX2" fmla="*/ 4392038 w 4633204"/>
                <a:gd name="connsiteY2" fmla="*/ 0 h 2411662"/>
                <a:gd name="connsiteX3" fmla="*/ 4633204 w 4633204"/>
                <a:gd name="connsiteY3" fmla="*/ 241166 h 2411662"/>
                <a:gd name="connsiteX4" fmla="*/ 4633204 w 4633204"/>
                <a:gd name="connsiteY4" fmla="*/ 2170496 h 2411662"/>
                <a:gd name="connsiteX5" fmla="*/ 4392038 w 4633204"/>
                <a:gd name="connsiteY5" fmla="*/ 2411662 h 2411662"/>
                <a:gd name="connsiteX6" fmla="*/ 241166 w 4633204"/>
                <a:gd name="connsiteY6" fmla="*/ 2411662 h 2411662"/>
                <a:gd name="connsiteX7" fmla="*/ 0 w 4633204"/>
                <a:gd name="connsiteY7" fmla="*/ 2170496 h 2411662"/>
                <a:gd name="connsiteX8" fmla="*/ 0 w 4633204"/>
                <a:gd name="connsiteY8" fmla="*/ 241166 h 241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3204" h="2411662">
                  <a:moveTo>
                    <a:pt x="0" y="241166"/>
                  </a:moveTo>
                  <a:cubicBezTo>
                    <a:pt x="0" y="107974"/>
                    <a:pt x="107974" y="0"/>
                    <a:pt x="241166" y="0"/>
                  </a:cubicBezTo>
                  <a:lnTo>
                    <a:pt x="4392038" y="0"/>
                  </a:lnTo>
                  <a:cubicBezTo>
                    <a:pt x="4525230" y="0"/>
                    <a:pt x="4633204" y="107974"/>
                    <a:pt x="4633204" y="241166"/>
                  </a:cubicBezTo>
                  <a:lnTo>
                    <a:pt x="4633204" y="2170496"/>
                  </a:lnTo>
                  <a:cubicBezTo>
                    <a:pt x="4633204" y="2303688"/>
                    <a:pt x="4525230" y="2411662"/>
                    <a:pt x="4392038" y="2411662"/>
                  </a:cubicBezTo>
                  <a:lnTo>
                    <a:pt x="241166" y="2411662"/>
                  </a:lnTo>
                  <a:cubicBezTo>
                    <a:pt x="107974" y="2411662"/>
                    <a:pt x="0" y="2303688"/>
                    <a:pt x="0" y="2170496"/>
                  </a:cubicBezTo>
                  <a:lnTo>
                    <a:pt x="0" y="24116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6278" tIns="106316" rIns="106316" bIns="709232" numCol="1" spcCol="1270" anchor="t" anchorCtr="0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Слабые стороны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Отдаленное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расположение от областного центра (251 км)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Отдаленность некоторых населенных пунктов от центра округа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Неравномерность освоения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территории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Миграционная и естественная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убыль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населения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Уменьшение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численности трудовых ресурсов в результате сокращения численности населения трудоспособного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возраста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Денежные доходы населения ниже среднеобластного уровня</a:t>
              </a:r>
              <a:endPara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>
              <a:spLocks/>
            </p:cNvSpPr>
            <p:nvPr/>
          </p:nvSpPr>
          <p:spPr>
            <a:xfrm>
              <a:off x="1278993" y="3164303"/>
              <a:ext cx="4963530" cy="2870189"/>
            </a:xfrm>
            <a:custGeom>
              <a:avLst/>
              <a:gdLst>
                <a:gd name="connsiteX0" fmla="*/ 0 w 4891514"/>
                <a:gd name="connsiteY0" fmla="*/ 280482 h 2804818"/>
                <a:gd name="connsiteX1" fmla="*/ 280482 w 4891514"/>
                <a:gd name="connsiteY1" fmla="*/ 0 h 2804818"/>
                <a:gd name="connsiteX2" fmla="*/ 4611032 w 4891514"/>
                <a:gd name="connsiteY2" fmla="*/ 0 h 2804818"/>
                <a:gd name="connsiteX3" fmla="*/ 4891514 w 4891514"/>
                <a:gd name="connsiteY3" fmla="*/ 280482 h 2804818"/>
                <a:gd name="connsiteX4" fmla="*/ 4891514 w 4891514"/>
                <a:gd name="connsiteY4" fmla="*/ 2524336 h 2804818"/>
                <a:gd name="connsiteX5" fmla="*/ 4611032 w 4891514"/>
                <a:gd name="connsiteY5" fmla="*/ 2804818 h 2804818"/>
                <a:gd name="connsiteX6" fmla="*/ 280482 w 4891514"/>
                <a:gd name="connsiteY6" fmla="*/ 2804818 h 2804818"/>
                <a:gd name="connsiteX7" fmla="*/ 0 w 4891514"/>
                <a:gd name="connsiteY7" fmla="*/ 2524336 h 2804818"/>
                <a:gd name="connsiteX8" fmla="*/ 0 w 4891514"/>
                <a:gd name="connsiteY8" fmla="*/ 280482 h 28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1514" h="2804818">
                  <a:moveTo>
                    <a:pt x="0" y="280482"/>
                  </a:moveTo>
                  <a:cubicBezTo>
                    <a:pt x="0" y="125576"/>
                    <a:pt x="125576" y="0"/>
                    <a:pt x="280482" y="0"/>
                  </a:cubicBezTo>
                  <a:lnTo>
                    <a:pt x="4611032" y="0"/>
                  </a:lnTo>
                  <a:cubicBezTo>
                    <a:pt x="4765938" y="0"/>
                    <a:pt x="4891514" y="125576"/>
                    <a:pt x="4891514" y="280482"/>
                  </a:cubicBezTo>
                  <a:lnTo>
                    <a:pt x="4891514" y="2524336"/>
                  </a:lnTo>
                  <a:cubicBezTo>
                    <a:pt x="4891514" y="2679242"/>
                    <a:pt x="4765938" y="2804818"/>
                    <a:pt x="4611032" y="2804818"/>
                  </a:cubicBezTo>
                  <a:lnTo>
                    <a:pt x="280482" y="2804818"/>
                  </a:lnTo>
                  <a:cubicBezTo>
                    <a:pt x="125576" y="2804818"/>
                    <a:pt x="0" y="2679242"/>
                    <a:pt x="0" y="2524336"/>
                  </a:cubicBezTo>
                  <a:lnTo>
                    <a:pt x="0" y="28048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953" tIns="816157" rIns="1582408" bIns="114953" numCol="1" spcCol="1270" anchor="t" anchorCtr="0">
              <a:noAutofit/>
            </a:bodyPr>
            <a:lstStyle/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Возможности</a:t>
              </a:r>
              <a:endParaRPr lang="ru-RU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Эффективное и рациональное использование имеющихся ресурсов (производственные площади, природные ресурсы)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активной политики в социальной сфере, по повышению уровня жизни населения,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благоустройству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Профессиональная подготовка, переподготовка и повышение квалификации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граждан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поддержка, социальные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выплаты 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ru-RU" sz="12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335295" y="793015"/>
              <a:ext cx="4907228" cy="2226644"/>
            </a:xfrm>
            <a:custGeom>
              <a:avLst/>
              <a:gdLst>
                <a:gd name="connsiteX0" fmla="*/ 0 w 4610770"/>
                <a:gd name="connsiteY0" fmla="*/ 255054 h 2550543"/>
                <a:gd name="connsiteX1" fmla="*/ 255054 w 4610770"/>
                <a:gd name="connsiteY1" fmla="*/ 0 h 2550543"/>
                <a:gd name="connsiteX2" fmla="*/ 4355716 w 4610770"/>
                <a:gd name="connsiteY2" fmla="*/ 0 h 2550543"/>
                <a:gd name="connsiteX3" fmla="*/ 4610770 w 4610770"/>
                <a:gd name="connsiteY3" fmla="*/ 255054 h 2550543"/>
                <a:gd name="connsiteX4" fmla="*/ 4610770 w 4610770"/>
                <a:gd name="connsiteY4" fmla="*/ 2295489 h 2550543"/>
                <a:gd name="connsiteX5" fmla="*/ 4355716 w 4610770"/>
                <a:gd name="connsiteY5" fmla="*/ 2550543 h 2550543"/>
                <a:gd name="connsiteX6" fmla="*/ 255054 w 4610770"/>
                <a:gd name="connsiteY6" fmla="*/ 2550543 h 2550543"/>
                <a:gd name="connsiteX7" fmla="*/ 0 w 4610770"/>
                <a:gd name="connsiteY7" fmla="*/ 2295489 h 2550543"/>
                <a:gd name="connsiteX8" fmla="*/ 0 w 4610770"/>
                <a:gd name="connsiteY8" fmla="*/ 255054 h 255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0770" h="2550543">
                  <a:moveTo>
                    <a:pt x="0" y="255054"/>
                  </a:moveTo>
                  <a:cubicBezTo>
                    <a:pt x="0" y="114192"/>
                    <a:pt x="114192" y="0"/>
                    <a:pt x="255054" y="0"/>
                  </a:cubicBezTo>
                  <a:lnTo>
                    <a:pt x="4355716" y="0"/>
                  </a:lnTo>
                  <a:cubicBezTo>
                    <a:pt x="4496578" y="0"/>
                    <a:pt x="4610770" y="114192"/>
                    <a:pt x="4610770" y="255054"/>
                  </a:cubicBezTo>
                  <a:lnTo>
                    <a:pt x="4610770" y="2295489"/>
                  </a:lnTo>
                  <a:cubicBezTo>
                    <a:pt x="4610770" y="2436351"/>
                    <a:pt x="4496578" y="2550543"/>
                    <a:pt x="4355716" y="2550543"/>
                  </a:cubicBezTo>
                  <a:lnTo>
                    <a:pt x="255054" y="2550543"/>
                  </a:lnTo>
                  <a:cubicBezTo>
                    <a:pt x="114192" y="2550543"/>
                    <a:pt x="0" y="2436351"/>
                    <a:pt x="0" y="2295489"/>
                  </a:cubicBezTo>
                  <a:lnTo>
                    <a:pt x="0" y="255054"/>
                  </a:lnTo>
                  <a:close/>
                </a:path>
              </a:pathLst>
            </a:custGeom>
            <a:ln w="12700"/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367" tIns="109367" rIns="1492598" bIns="747003" numCol="1" spcCol="1270" anchor="ctr" anchorCtr="1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Сильные стороны</a:t>
              </a:r>
              <a:endParaRPr lang="ru-RU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Неподверженность территории округа стихийным бедствиям</a:t>
              </a:r>
              <a:endParaRPr lang="ru-RU" sz="12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Отсутствие </a:t>
              </a:r>
              <a:r>
                <a:rPr lang="ru-RU" sz="12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экологически вредных </a:t>
              </a:r>
              <a:r>
                <a:rPr lang="ru-RU" sz="12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производств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вакансий на рынке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труда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b="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учреждений образования, культуры, дополнительного образования</a:t>
              </a:r>
              <a:endParaRPr lang="ru-RU" sz="12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714809" y="2065151"/>
              <a:ext cx="1512000" cy="1440000"/>
            </a:xfrm>
            <a:custGeom>
              <a:avLst/>
              <a:gdLst>
                <a:gd name="connsiteX0" fmla="*/ 0 w 1817379"/>
                <a:gd name="connsiteY0" fmla="*/ 1845630 h 1845630"/>
                <a:gd name="connsiteX1" fmla="*/ 1817379 w 1817379"/>
                <a:gd name="connsiteY1" fmla="*/ 0 h 1845630"/>
                <a:gd name="connsiteX2" fmla="*/ 1817379 w 1817379"/>
                <a:gd name="connsiteY2" fmla="*/ 1845630 h 1845630"/>
                <a:gd name="connsiteX3" fmla="*/ 0 w 1817379"/>
                <a:gd name="connsiteY3" fmla="*/ 1845630 h 184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7379" h="1845630">
                  <a:moveTo>
                    <a:pt x="0" y="1845630"/>
                  </a:moveTo>
                  <a:cubicBezTo>
                    <a:pt x="0" y="826317"/>
                    <a:pt x="813668" y="0"/>
                    <a:pt x="1817379" y="0"/>
                  </a:cubicBezTo>
                  <a:lnTo>
                    <a:pt x="1817379" y="1845630"/>
                  </a:lnTo>
                  <a:lnTo>
                    <a:pt x="0" y="184563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5226" tIns="853501" rIns="31292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396175" y="2065151"/>
              <a:ext cx="1512000" cy="1440000"/>
            </a:xfrm>
            <a:custGeom>
              <a:avLst/>
              <a:gdLst>
                <a:gd name="connsiteX0" fmla="*/ 0 w 1827084"/>
                <a:gd name="connsiteY0" fmla="*/ 1697821 h 1697821"/>
                <a:gd name="connsiteX1" fmla="*/ 1827084 w 1827084"/>
                <a:gd name="connsiteY1" fmla="*/ 0 h 1697821"/>
                <a:gd name="connsiteX2" fmla="*/ 1827084 w 1827084"/>
                <a:gd name="connsiteY2" fmla="*/ 1697821 h 1697821"/>
                <a:gd name="connsiteX3" fmla="*/ 0 w 1827084"/>
                <a:gd name="connsiteY3" fmla="*/ 1697821 h 169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084" h="1697821">
                  <a:moveTo>
                    <a:pt x="1" y="0"/>
                  </a:moveTo>
                  <a:cubicBezTo>
                    <a:pt x="1009071" y="0"/>
                    <a:pt x="1827083" y="760140"/>
                    <a:pt x="1827083" y="1697821"/>
                  </a:cubicBezTo>
                  <a:lnTo>
                    <a:pt x="1" y="1697821"/>
                  </a:lnTo>
                  <a:lnTo>
                    <a:pt x="1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929" tIns="848070" rIns="81020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402332" y="3646403"/>
              <a:ext cx="1512000" cy="1440000"/>
            </a:xfrm>
            <a:custGeom>
              <a:avLst/>
              <a:gdLst>
                <a:gd name="connsiteX0" fmla="*/ 0 w 1697821"/>
                <a:gd name="connsiteY0" fmla="*/ 1966738 h 1966738"/>
                <a:gd name="connsiteX1" fmla="*/ 1697821 w 1697821"/>
                <a:gd name="connsiteY1" fmla="*/ 0 h 1966738"/>
                <a:gd name="connsiteX2" fmla="*/ 1697821 w 1697821"/>
                <a:gd name="connsiteY2" fmla="*/ 1966738 h 1966738"/>
                <a:gd name="connsiteX3" fmla="*/ 0 w 1697821"/>
                <a:gd name="connsiteY3" fmla="*/ 1966738 h 19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821" h="1966738">
                  <a:moveTo>
                    <a:pt x="1697821" y="0"/>
                  </a:moveTo>
                  <a:cubicBezTo>
                    <a:pt x="1697821" y="1086199"/>
                    <a:pt x="937681" y="1966738"/>
                    <a:pt x="0" y="1966738"/>
                  </a:cubicBezTo>
                  <a:lnTo>
                    <a:pt x="0" y="0"/>
                  </a:lnTo>
                  <a:lnTo>
                    <a:pt x="1697821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928" tIns="312928" rIns="810209" bIns="8889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730523" y="3627997"/>
              <a:ext cx="1512000" cy="1440000"/>
            </a:xfrm>
            <a:custGeom>
              <a:avLst/>
              <a:gdLst>
                <a:gd name="connsiteX0" fmla="*/ 0 w 1966407"/>
                <a:gd name="connsiteY0" fmla="*/ 1780287 h 1780287"/>
                <a:gd name="connsiteX1" fmla="*/ 1966407 w 1966407"/>
                <a:gd name="connsiteY1" fmla="*/ 0 h 1780287"/>
                <a:gd name="connsiteX2" fmla="*/ 1966407 w 1966407"/>
                <a:gd name="connsiteY2" fmla="*/ 1780287 h 1780287"/>
                <a:gd name="connsiteX3" fmla="*/ 0 w 1966407"/>
                <a:gd name="connsiteY3" fmla="*/ 1780287 h 17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407" h="1780287">
                  <a:moveTo>
                    <a:pt x="1966406" y="1780287"/>
                  </a:moveTo>
                  <a:cubicBezTo>
                    <a:pt x="880391" y="1780287"/>
                    <a:pt x="1" y="983226"/>
                    <a:pt x="1" y="0"/>
                  </a:cubicBezTo>
                  <a:lnTo>
                    <a:pt x="1966406" y="0"/>
                  </a:lnTo>
                  <a:lnTo>
                    <a:pt x="1966406" y="178028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4363" tIns="312929" rIns="312928" bIns="888874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Круговая стрелка 13"/>
            <p:cNvSpPr/>
            <p:nvPr/>
          </p:nvSpPr>
          <p:spPr>
            <a:xfrm>
              <a:off x="5891873" y="3044528"/>
              <a:ext cx="877163" cy="762750"/>
            </a:xfrm>
            <a:prstGeom prst="circularArrow">
              <a:avLst/>
            </a:prstGeom>
            <a:scene3d>
              <a:camera prst="orthographicFront"/>
              <a:lightRig rig="flat" dir="t"/>
            </a:scene3d>
            <a:sp3d z="190500"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Круговая стрелка 14"/>
            <p:cNvSpPr/>
            <p:nvPr/>
          </p:nvSpPr>
          <p:spPr>
            <a:xfrm rot="10800000">
              <a:off x="5910425" y="3303905"/>
              <a:ext cx="877163" cy="762750"/>
            </a:xfrm>
            <a:prstGeom prst="circularArrow">
              <a:avLst/>
            </a:prstGeom>
            <a:scene3d>
              <a:camera prst="orthographicFront"/>
              <a:lightRig rig="flat" dir="t"/>
            </a:scene3d>
            <a:sp3d z="190500"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9606323" y="3760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78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7D9C7AA-4851-6C40-AB2C-F3D3F301D3DC}"/>
              </a:ext>
            </a:extLst>
          </p:cNvPr>
          <p:cNvSpPr txBox="1"/>
          <p:nvPr/>
        </p:nvSpPr>
        <p:spPr>
          <a:xfrm>
            <a:off x="1021117" y="3518203"/>
            <a:ext cx="1596038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3800" b="1" spc="600" dirty="0">
                <a:ln w="317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3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10D65AD-F736-0841-8995-1342FDBC455E}"/>
              </a:ext>
            </a:extLst>
          </p:cNvPr>
          <p:cNvGrpSpPr/>
          <p:nvPr/>
        </p:nvGrpSpPr>
        <p:grpSpPr>
          <a:xfrm>
            <a:off x="20346345" y="1152963"/>
            <a:ext cx="2234551" cy="2607335"/>
            <a:chOff x="7215533" y="1385713"/>
            <a:chExt cx="390152" cy="45524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xmlns="" id="{95D5918B-B1E3-3148-924F-71753466ABE2}"/>
                </a:ext>
              </a:extLst>
            </p:cNvPr>
            <p:cNvSpPr/>
            <p:nvPr/>
          </p:nvSpPr>
          <p:spPr>
            <a:xfrm>
              <a:off x="7215533" y="1391940"/>
              <a:ext cx="243088" cy="363234"/>
            </a:xfrm>
            <a:custGeom>
              <a:avLst/>
              <a:gdLst>
                <a:gd name="connsiteX0" fmla="*/ 21190 w 243087"/>
                <a:gd name="connsiteY0" fmla="*/ 363654 h 363234"/>
                <a:gd name="connsiteX1" fmla="*/ 80705 w 243087"/>
                <a:gd name="connsiteY1" fmla="*/ 74463 h 363234"/>
                <a:gd name="connsiteX2" fmla="*/ 213146 w 243087"/>
                <a:gd name="connsiteY2" fmla="*/ 2096 h 363234"/>
                <a:gd name="connsiteX3" fmla="*/ 241925 w 243087"/>
                <a:gd name="connsiteY3" fmla="*/ 132581 h 363234"/>
                <a:gd name="connsiteX4" fmla="*/ 136028 w 243087"/>
                <a:gd name="connsiteY4" fmla="*/ 264183 h 363234"/>
                <a:gd name="connsiteX5" fmla="*/ 145528 w 243087"/>
                <a:gd name="connsiteY5" fmla="*/ 314198 h 363234"/>
                <a:gd name="connsiteX6" fmla="*/ 21190 w 243087"/>
                <a:gd name="connsiteY6" fmla="*/ 363654 h 36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087" h="363234">
                  <a:moveTo>
                    <a:pt x="21190" y="363654"/>
                  </a:moveTo>
                  <a:cubicBezTo>
                    <a:pt x="-17368" y="266977"/>
                    <a:pt x="2470" y="152698"/>
                    <a:pt x="80705" y="74463"/>
                  </a:cubicBezTo>
                  <a:cubicBezTo>
                    <a:pt x="118426" y="36743"/>
                    <a:pt x="164528" y="12434"/>
                    <a:pt x="213146" y="2096"/>
                  </a:cubicBezTo>
                  <a:lnTo>
                    <a:pt x="241925" y="132581"/>
                  </a:lnTo>
                  <a:cubicBezTo>
                    <a:pt x="181293" y="145713"/>
                    <a:pt x="136028" y="199639"/>
                    <a:pt x="136028" y="264183"/>
                  </a:cubicBezTo>
                  <a:cubicBezTo>
                    <a:pt x="136028" y="281786"/>
                    <a:pt x="139381" y="298551"/>
                    <a:pt x="145528" y="314198"/>
                  </a:cubicBezTo>
                  <a:lnTo>
                    <a:pt x="21190" y="363654"/>
                  </a:lnTo>
                  <a:close/>
                </a:path>
              </a:pathLst>
            </a:custGeom>
            <a:solidFill>
              <a:srgbClr val="345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xmlns="" id="{CA41C3A1-3B78-C24C-AC70-59A3AEA9B1EC}"/>
                </a:ext>
              </a:extLst>
            </p:cNvPr>
            <p:cNvSpPr/>
            <p:nvPr/>
          </p:nvSpPr>
          <p:spPr>
            <a:xfrm>
              <a:off x="7426862" y="1385713"/>
              <a:ext cx="178823" cy="150882"/>
            </a:xfrm>
            <a:custGeom>
              <a:avLst/>
              <a:gdLst>
                <a:gd name="connsiteX0" fmla="*/ 59375 w 178823"/>
                <a:gd name="connsiteY0" fmla="*/ 135734 h 150882"/>
                <a:gd name="connsiteX1" fmla="*/ 30596 w 178823"/>
                <a:gd name="connsiteY1" fmla="*/ 138807 h 150882"/>
                <a:gd name="connsiteX2" fmla="*/ 2096 w 178823"/>
                <a:gd name="connsiteY2" fmla="*/ 8322 h 150882"/>
                <a:gd name="connsiteX3" fmla="*/ 178125 w 178823"/>
                <a:gd name="connsiteY3" fmla="*/ 29837 h 150882"/>
                <a:gd name="connsiteX4" fmla="*/ 118889 w 178823"/>
                <a:gd name="connsiteY4" fmla="*/ 149704 h 150882"/>
                <a:gd name="connsiteX5" fmla="*/ 59375 w 178823"/>
                <a:gd name="connsiteY5" fmla="*/ 135734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823" h="150882">
                  <a:moveTo>
                    <a:pt x="59375" y="135734"/>
                  </a:moveTo>
                  <a:cubicBezTo>
                    <a:pt x="49316" y="135734"/>
                    <a:pt x="39816" y="136851"/>
                    <a:pt x="30596" y="138807"/>
                  </a:cubicBezTo>
                  <a:lnTo>
                    <a:pt x="2096" y="8322"/>
                  </a:lnTo>
                  <a:cubicBezTo>
                    <a:pt x="60772" y="-4531"/>
                    <a:pt x="123081" y="2455"/>
                    <a:pt x="178125" y="29837"/>
                  </a:cubicBezTo>
                  <a:lnTo>
                    <a:pt x="118889" y="149704"/>
                  </a:lnTo>
                  <a:cubicBezTo>
                    <a:pt x="101007" y="140484"/>
                    <a:pt x="80610" y="135734"/>
                    <a:pt x="59375" y="135734"/>
                  </a:cubicBezTo>
                  <a:close/>
                </a:path>
              </a:pathLst>
            </a:custGeom>
            <a:solidFill>
              <a:srgbClr val="59BC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xmlns="" id="{5C7C5DC7-BBE2-E14C-8C75-19A3D8A4CC04}"/>
                </a:ext>
              </a:extLst>
            </p:cNvPr>
            <p:cNvSpPr/>
            <p:nvPr/>
          </p:nvSpPr>
          <p:spPr>
            <a:xfrm>
              <a:off x="7234627" y="1704042"/>
              <a:ext cx="153676" cy="136911"/>
            </a:xfrm>
            <a:custGeom>
              <a:avLst/>
              <a:gdLst>
                <a:gd name="connsiteX0" fmla="*/ 55463 w 153676"/>
                <a:gd name="connsiteY0" fmla="*/ 135375 h 136911"/>
                <a:gd name="connsiteX1" fmla="*/ 2096 w 153676"/>
                <a:gd name="connsiteY1" fmla="*/ 51551 h 136911"/>
                <a:gd name="connsiteX2" fmla="*/ 126434 w 153676"/>
                <a:gd name="connsiteY2" fmla="*/ 2096 h 136911"/>
                <a:gd name="connsiteX3" fmla="*/ 153257 w 153676"/>
                <a:gd name="connsiteY3" fmla="*/ 44287 h 136911"/>
                <a:gd name="connsiteX4" fmla="*/ 55463 w 153676"/>
                <a:gd name="connsiteY4" fmla="*/ 135375 h 13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676" h="136911">
                  <a:moveTo>
                    <a:pt x="55463" y="135375"/>
                  </a:moveTo>
                  <a:cubicBezTo>
                    <a:pt x="31993" y="110228"/>
                    <a:pt x="14110" y="81728"/>
                    <a:pt x="2096" y="51551"/>
                  </a:cubicBezTo>
                  <a:lnTo>
                    <a:pt x="126434" y="2096"/>
                  </a:lnTo>
                  <a:cubicBezTo>
                    <a:pt x="132581" y="17743"/>
                    <a:pt x="141801" y="31993"/>
                    <a:pt x="153257" y="44287"/>
                  </a:cubicBezTo>
                  <a:lnTo>
                    <a:pt x="55463" y="135375"/>
                  </a:lnTo>
                  <a:close/>
                </a:path>
              </a:pathLst>
            </a:custGeom>
            <a:solidFill>
              <a:srgbClr val="C1E4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60" y="30985"/>
            <a:ext cx="12175240" cy="48420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r>
              <a:rPr lang="ru-RU" sz="2800" b="1" dirty="0" smtClean="0">
                <a:solidFill>
                  <a:srgbClr val="3626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</a:t>
            </a:r>
            <a:endParaRPr lang="ru-RU" sz="2800" b="1" dirty="0">
              <a:solidFill>
                <a:srgbClr val="36267C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16870" y="624689"/>
            <a:ext cx="11506955" cy="5711931"/>
            <a:chOff x="1278993" y="400398"/>
            <a:chExt cx="10064998" cy="5936222"/>
          </a:xfrm>
        </p:grpSpPr>
        <p:sp>
          <p:nvSpPr>
            <p:cNvPr id="5" name="Полилиния 4"/>
            <p:cNvSpPr/>
            <p:nvPr/>
          </p:nvSpPr>
          <p:spPr>
            <a:xfrm>
              <a:off x="6351882" y="3269008"/>
              <a:ext cx="4992109" cy="3067611"/>
            </a:xfrm>
            <a:custGeom>
              <a:avLst/>
              <a:gdLst>
                <a:gd name="connsiteX0" fmla="*/ 0 w 4269767"/>
                <a:gd name="connsiteY0" fmla="*/ 256496 h 2564963"/>
                <a:gd name="connsiteX1" fmla="*/ 256496 w 4269767"/>
                <a:gd name="connsiteY1" fmla="*/ 0 h 2564963"/>
                <a:gd name="connsiteX2" fmla="*/ 4013271 w 4269767"/>
                <a:gd name="connsiteY2" fmla="*/ 0 h 2564963"/>
                <a:gd name="connsiteX3" fmla="*/ 4269767 w 4269767"/>
                <a:gd name="connsiteY3" fmla="*/ 256496 h 2564963"/>
                <a:gd name="connsiteX4" fmla="*/ 4269767 w 4269767"/>
                <a:gd name="connsiteY4" fmla="*/ 2308467 h 2564963"/>
                <a:gd name="connsiteX5" fmla="*/ 4013271 w 4269767"/>
                <a:gd name="connsiteY5" fmla="*/ 2564963 h 2564963"/>
                <a:gd name="connsiteX6" fmla="*/ 256496 w 4269767"/>
                <a:gd name="connsiteY6" fmla="*/ 2564963 h 2564963"/>
                <a:gd name="connsiteX7" fmla="*/ 0 w 4269767"/>
                <a:gd name="connsiteY7" fmla="*/ 2308467 h 2564963"/>
                <a:gd name="connsiteX8" fmla="*/ 0 w 4269767"/>
                <a:gd name="connsiteY8" fmla="*/ 256496 h 256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69767" h="2564963">
                  <a:moveTo>
                    <a:pt x="0" y="256496"/>
                  </a:moveTo>
                  <a:cubicBezTo>
                    <a:pt x="0" y="114837"/>
                    <a:pt x="114837" y="0"/>
                    <a:pt x="256496" y="0"/>
                  </a:cubicBezTo>
                  <a:lnTo>
                    <a:pt x="4013271" y="0"/>
                  </a:lnTo>
                  <a:cubicBezTo>
                    <a:pt x="4154930" y="0"/>
                    <a:pt x="4269767" y="114837"/>
                    <a:pt x="4269767" y="256496"/>
                  </a:cubicBezTo>
                  <a:lnTo>
                    <a:pt x="4269767" y="2308467"/>
                  </a:lnTo>
                  <a:cubicBezTo>
                    <a:pt x="4269767" y="2450126"/>
                    <a:pt x="4154930" y="2564963"/>
                    <a:pt x="4013271" y="2564963"/>
                  </a:cubicBezTo>
                  <a:lnTo>
                    <a:pt x="256496" y="2564963"/>
                  </a:lnTo>
                  <a:cubicBezTo>
                    <a:pt x="114837" y="2564963"/>
                    <a:pt x="0" y="2450126"/>
                    <a:pt x="0" y="2308467"/>
                  </a:cubicBezTo>
                  <a:lnTo>
                    <a:pt x="0" y="256496"/>
                  </a:lnTo>
                  <a:close/>
                </a:path>
              </a:pathLst>
            </a:custGeom>
            <a:ln>
              <a:solidFill>
                <a:schemeClr val="accent4">
                  <a:hueOff val="0"/>
                  <a:satOff val="0"/>
                  <a:lumOff val="0"/>
                </a:schemeClr>
              </a:solidFill>
            </a:ln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0614" tIns="750924" rIns="109684" bIns="109685" numCol="1" spcCol="1270" anchor="t" anchorCtr="0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Угрозы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Прекращение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деятельности малого бизнеса в связи с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отсутствием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возможности участвовать в аукционах по заключению договоров купли-продажи лесных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насаждений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Сохранение высокой зависимости от федерального и областного бюджетов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Отсутствие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бюджетных средств на функционирование и развитие сферы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туризма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рисков возникновения аварий на объектах жилищно-коммунального хозяйства, связанных с физическим старением основных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фондов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351882" y="425513"/>
              <a:ext cx="4992109" cy="3220889"/>
            </a:xfrm>
            <a:custGeom>
              <a:avLst/>
              <a:gdLst>
                <a:gd name="connsiteX0" fmla="*/ 0 w 4633204"/>
                <a:gd name="connsiteY0" fmla="*/ 241166 h 2411662"/>
                <a:gd name="connsiteX1" fmla="*/ 241166 w 4633204"/>
                <a:gd name="connsiteY1" fmla="*/ 0 h 2411662"/>
                <a:gd name="connsiteX2" fmla="*/ 4392038 w 4633204"/>
                <a:gd name="connsiteY2" fmla="*/ 0 h 2411662"/>
                <a:gd name="connsiteX3" fmla="*/ 4633204 w 4633204"/>
                <a:gd name="connsiteY3" fmla="*/ 241166 h 2411662"/>
                <a:gd name="connsiteX4" fmla="*/ 4633204 w 4633204"/>
                <a:gd name="connsiteY4" fmla="*/ 2170496 h 2411662"/>
                <a:gd name="connsiteX5" fmla="*/ 4392038 w 4633204"/>
                <a:gd name="connsiteY5" fmla="*/ 2411662 h 2411662"/>
                <a:gd name="connsiteX6" fmla="*/ 241166 w 4633204"/>
                <a:gd name="connsiteY6" fmla="*/ 2411662 h 2411662"/>
                <a:gd name="connsiteX7" fmla="*/ 0 w 4633204"/>
                <a:gd name="connsiteY7" fmla="*/ 2170496 h 2411662"/>
                <a:gd name="connsiteX8" fmla="*/ 0 w 4633204"/>
                <a:gd name="connsiteY8" fmla="*/ 241166 h 241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3204" h="2411662">
                  <a:moveTo>
                    <a:pt x="0" y="241166"/>
                  </a:moveTo>
                  <a:cubicBezTo>
                    <a:pt x="0" y="107974"/>
                    <a:pt x="107974" y="0"/>
                    <a:pt x="241166" y="0"/>
                  </a:cubicBezTo>
                  <a:lnTo>
                    <a:pt x="4392038" y="0"/>
                  </a:lnTo>
                  <a:cubicBezTo>
                    <a:pt x="4525230" y="0"/>
                    <a:pt x="4633204" y="107974"/>
                    <a:pt x="4633204" y="241166"/>
                  </a:cubicBezTo>
                  <a:lnTo>
                    <a:pt x="4633204" y="2170496"/>
                  </a:lnTo>
                  <a:cubicBezTo>
                    <a:pt x="4633204" y="2303688"/>
                    <a:pt x="4525230" y="2411662"/>
                    <a:pt x="4392038" y="2411662"/>
                  </a:cubicBezTo>
                  <a:lnTo>
                    <a:pt x="241166" y="2411662"/>
                  </a:lnTo>
                  <a:cubicBezTo>
                    <a:pt x="107974" y="2411662"/>
                    <a:pt x="0" y="2303688"/>
                    <a:pt x="0" y="2170496"/>
                  </a:cubicBezTo>
                  <a:lnTo>
                    <a:pt x="0" y="241166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6278" tIns="106316" rIns="106316" bIns="709232" numCol="1" spcCol="1270" anchor="t" anchorCtr="0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Слабые стороны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Медленный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процесс обновления производственных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фондов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Непривлекательность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округа для потенциальных инвесторов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Отсутствие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инженерной инфраструктуры, что усложняет подбор инвестиционных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площадок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Сокращение темпов роста инвестиций в основной капитал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Недостаточность бюджетных средств, необходимых для участия в софинансировании инвестиционных проектов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Отсутствие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развитого внутреннего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туризма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Неудовлетворительное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состояние жилищно-коммунальной инфраструктуры и материально-технического обеспечения жилищно-коммунального хозяйства</a:t>
              </a:r>
              <a:endPara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олилиния 5"/>
            <p:cNvSpPr>
              <a:spLocks/>
            </p:cNvSpPr>
            <p:nvPr/>
          </p:nvSpPr>
          <p:spPr>
            <a:xfrm>
              <a:off x="1278993" y="2605111"/>
              <a:ext cx="4963530" cy="3731509"/>
            </a:xfrm>
            <a:custGeom>
              <a:avLst/>
              <a:gdLst>
                <a:gd name="connsiteX0" fmla="*/ 0 w 4891514"/>
                <a:gd name="connsiteY0" fmla="*/ 280482 h 2804818"/>
                <a:gd name="connsiteX1" fmla="*/ 280482 w 4891514"/>
                <a:gd name="connsiteY1" fmla="*/ 0 h 2804818"/>
                <a:gd name="connsiteX2" fmla="*/ 4611032 w 4891514"/>
                <a:gd name="connsiteY2" fmla="*/ 0 h 2804818"/>
                <a:gd name="connsiteX3" fmla="*/ 4891514 w 4891514"/>
                <a:gd name="connsiteY3" fmla="*/ 280482 h 2804818"/>
                <a:gd name="connsiteX4" fmla="*/ 4891514 w 4891514"/>
                <a:gd name="connsiteY4" fmla="*/ 2524336 h 2804818"/>
                <a:gd name="connsiteX5" fmla="*/ 4611032 w 4891514"/>
                <a:gd name="connsiteY5" fmla="*/ 2804818 h 2804818"/>
                <a:gd name="connsiteX6" fmla="*/ 280482 w 4891514"/>
                <a:gd name="connsiteY6" fmla="*/ 2804818 h 2804818"/>
                <a:gd name="connsiteX7" fmla="*/ 0 w 4891514"/>
                <a:gd name="connsiteY7" fmla="*/ 2524336 h 2804818"/>
                <a:gd name="connsiteX8" fmla="*/ 0 w 4891514"/>
                <a:gd name="connsiteY8" fmla="*/ 280482 h 28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1514" h="2804818">
                  <a:moveTo>
                    <a:pt x="0" y="280482"/>
                  </a:moveTo>
                  <a:cubicBezTo>
                    <a:pt x="0" y="125576"/>
                    <a:pt x="125576" y="0"/>
                    <a:pt x="280482" y="0"/>
                  </a:cubicBezTo>
                  <a:lnTo>
                    <a:pt x="4611032" y="0"/>
                  </a:lnTo>
                  <a:cubicBezTo>
                    <a:pt x="4765938" y="0"/>
                    <a:pt x="4891514" y="125576"/>
                    <a:pt x="4891514" y="280482"/>
                  </a:cubicBezTo>
                  <a:lnTo>
                    <a:pt x="4891514" y="2524336"/>
                  </a:lnTo>
                  <a:cubicBezTo>
                    <a:pt x="4891514" y="2679242"/>
                    <a:pt x="4765938" y="2804818"/>
                    <a:pt x="4611032" y="2804818"/>
                  </a:cubicBezTo>
                  <a:lnTo>
                    <a:pt x="280482" y="2804818"/>
                  </a:lnTo>
                  <a:cubicBezTo>
                    <a:pt x="125576" y="2804818"/>
                    <a:pt x="0" y="2679242"/>
                    <a:pt x="0" y="2524336"/>
                  </a:cubicBezTo>
                  <a:lnTo>
                    <a:pt x="0" y="28048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953" tIns="816157" rIns="1582408" bIns="114953" numCol="1" spcCol="1270" anchor="t" anchorCtr="0">
              <a:noAutofit/>
            </a:bodyPr>
            <a:lstStyle/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Возможности</a:t>
              </a:r>
              <a:endParaRPr lang="ru-RU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-Возможность создания производств по глубокой переработке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древесины</a:t>
              </a: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Стимулирование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инвестиционной деятельности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туристических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маршрутов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средств на ремонт дорожной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сети, объекты жилищно-коммунального хозяйства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рамках федеральных и областных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программ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Эффективное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использование объектов муниципальной собственности, способствующее увеличению доходов бюджета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округа</a:t>
              </a: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демографической политики (социальная поддержка семьи и детей, проведение анализа демографических показателей, пропаганда семейных ценностей, здорового образа жизни и др.)</a:t>
              </a:r>
              <a:endPara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294707" y="400398"/>
              <a:ext cx="4907228" cy="2763905"/>
            </a:xfrm>
            <a:custGeom>
              <a:avLst/>
              <a:gdLst>
                <a:gd name="connsiteX0" fmla="*/ 0 w 4610770"/>
                <a:gd name="connsiteY0" fmla="*/ 255054 h 2550543"/>
                <a:gd name="connsiteX1" fmla="*/ 255054 w 4610770"/>
                <a:gd name="connsiteY1" fmla="*/ 0 h 2550543"/>
                <a:gd name="connsiteX2" fmla="*/ 4355716 w 4610770"/>
                <a:gd name="connsiteY2" fmla="*/ 0 h 2550543"/>
                <a:gd name="connsiteX3" fmla="*/ 4610770 w 4610770"/>
                <a:gd name="connsiteY3" fmla="*/ 255054 h 2550543"/>
                <a:gd name="connsiteX4" fmla="*/ 4610770 w 4610770"/>
                <a:gd name="connsiteY4" fmla="*/ 2295489 h 2550543"/>
                <a:gd name="connsiteX5" fmla="*/ 4355716 w 4610770"/>
                <a:gd name="connsiteY5" fmla="*/ 2550543 h 2550543"/>
                <a:gd name="connsiteX6" fmla="*/ 255054 w 4610770"/>
                <a:gd name="connsiteY6" fmla="*/ 2550543 h 2550543"/>
                <a:gd name="connsiteX7" fmla="*/ 0 w 4610770"/>
                <a:gd name="connsiteY7" fmla="*/ 2295489 h 2550543"/>
                <a:gd name="connsiteX8" fmla="*/ 0 w 4610770"/>
                <a:gd name="connsiteY8" fmla="*/ 255054 h 255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0770" h="2550543">
                  <a:moveTo>
                    <a:pt x="0" y="255054"/>
                  </a:moveTo>
                  <a:cubicBezTo>
                    <a:pt x="0" y="114192"/>
                    <a:pt x="114192" y="0"/>
                    <a:pt x="255054" y="0"/>
                  </a:cubicBezTo>
                  <a:lnTo>
                    <a:pt x="4355716" y="0"/>
                  </a:lnTo>
                  <a:cubicBezTo>
                    <a:pt x="4496578" y="0"/>
                    <a:pt x="4610770" y="114192"/>
                    <a:pt x="4610770" y="255054"/>
                  </a:cubicBezTo>
                  <a:lnTo>
                    <a:pt x="4610770" y="2295489"/>
                  </a:lnTo>
                  <a:cubicBezTo>
                    <a:pt x="4610770" y="2436351"/>
                    <a:pt x="4496578" y="2550543"/>
                    <a:pt x="4355716" y="2550543"/>
                  </a:cubicBezTo>
                  <a:lnTo>
                    <a:pt x="255054" y="2550543"/>
                  </a:lnTo>
                  <a:cubicBezTo>
                    <a:pt x="114192" y="2550543"/>
                    <a:pt x="0" y="2436351"/>
                    <a:pt x="0" y="2295489"/>
                  </a:cubicBezTo>
                  <a:lnTo>
                    <a:pt x="0" y="255054"/>
                  </a:lnTo>
                  <a:close/>
                </a:path>
              </a:pathLst>
            </a:custGeom>
            <a:ln w="12700"/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9367" tIns="109367" rIns="1492598" bIns="747003" numCol="1" spcCol="1270" anchor="ctr" anchorCtr="1">
              <a:noAutofit/>
            </a:bodyPr>
            <a:lstStyle/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Сильные стороны</a:t>
              </a:r>
              <a:endParaRPr lang="ru-RU" sz="1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1450" lvl="1" indent="-1714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округа лесозаготовительной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 лесоперерабатывающей промышленности</a:t>
              </a:r>
            </a:p>
            <a:p>
              <a:pPr marL="285750" lvl="1" indent="-2857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свободных инвестиционных площадок</a:t>
              </a:r>
            </a:p>
            <a:p>
              <a:pPr marL="285750" lvl="1" indent="-2857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инвестиционного портала Кировской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области</a:t>
              </a:r>
            </a:p>
            <a:p>
              <a:pPr marL="285750" lvl="1" indent="-2857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Наличие </a:t>
              </a:r>
              <a:r>
                <a:rPr 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объектов муниципальной собственности</a:t>
              </a:r>
            </a:p>
            <a:p>
              <a:pPr marL="285750" lvl="1" indent="-2857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1" indent="-28575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-"/>
              </a:pPr>
              <a:endParaRPr lang="ru-RU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714809" y="2065151"/>
              <a:ext cx="1512000" cy="1440000"/>
            </a:xfrm>
            <a:custGeom>
              <a:avLst/>
              <a:gdLst>
                <a:gd name="connsiteX0" fmla="*/ 0 w 1817379"/>
                <a:gd name="connsiteY0" fmla="*/ 1845630 h 1845630"/>
                <a:gd name="connsiteX1" fmla="*/ 1817379 w 1817379"/>
                <a:gd name="connsiteY1" fmla="*/ 0 h 1845630"/>
                <a:gd name="connsiteX2" fmla="*/ 1817379 w 1817379"/>
                <a:gd name="connsiteY2" fmla="*/ 1845630 h 1845630"/>
                <a:gd name="connsiteX3" fmla="*/ 0 w 1817379"/>
                <a:gd name="connsiteY3" fmla="*/ 1845630 h 184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7379" h="1845630">
                  <a:moveTo>
                    <a:pt x="0" y="1845630"/>
                  </a:moveTo>
                  <a:cubicBezTo>
                    <a:pt x="0" y="826317"/>
                    <a:pt x="813668" y="0"/>
                    <a:pt x="1817379" y="0"/>
                  </a:cubicBezTo>
                  <a:lnTo>
                    <a:pt x="1817379" y="1845630"/>
                  </a:lnTo>
                  <a:lnTo>
                    <a:pt x="0" y="184563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5226" tIns="853501" rIns="31292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396175" y="2065151"/>
              <a:ext cx="1512000" cy="1440000"/>
            </a:xfrm>
            <a:custGeom>
              <a:avLst/>
              <a:gdLst>
                <a:gd name="connsiteX0" fmla="*/ 0 w 1827084"/>
                <a:gd name="connsiteY0" fmla="*/ 1697821 h 1697821"/>
                <a:gd name="connsiteX1" fmla="*/ 1827084 w 1827084"/>
                <a:gd name="connsiteY1" fmla="*/ 0 h 1697821"/>
                <a:gd name="connsiteX2" fmla="*/ 1827084 w 1827084"/>
                <a:gd name="connsiteY2" fmla="*/ 1697821 h 1697821"/>
                <a:gd name="connsiteX3" fmla="*/ 0 w 1827084"/>
                <a:gd name="connsiteY3" fmla="*/ 1697821 h 169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084" h="1697821">
                  <a:moveTo>
                    <a:pt x="1" y="0"/>
                  </a:moveTo>
                  <a:cubicBezTo>
                    <a:pt x="1009071" y="0"/>
                    <a:pt x="1827083" y="760140"/>
                    <a:pt x="1827083" y="1697821"/>
                  </a:cubicBezTo>
                  <a:lnTo>
                    <a:pt x="1" y="1697821"/>
                  </a:lnTo>
                  <a:lnTo>
                    <a:pt x="1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929" tIns="848070" rIns="810208" bIns="312928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402332" y="3646403"/>
              <a:ext cx="1512000" cy="1440000"/>
            </a:xfrm>
            <a:custGeom>
              <a:avLst/>
              <a:gdLst>
                <a:gd name="connsiteX0" fmla="*/ 0 w 1697821"/>
                <a:gd name="connsiteY0" fmla="*/ 1966738 h 1966738"/>
                <a:gd name="connsiteX1" fmla="*/ 1697821 w 1697821"/>
                <a:gd name="connsiteY1" fmla="*/ 0 h 1966738"/>
                <a:gd name="connsiteX2" fmla="*/ 1697821 w 1697821"/>
                <a:gd name="connsiteY2" fmla="*/ 1966738 h 1966738"/>
                <a:gd name="connsiteX3" fmla="*/ 0 w 1697821"/>
                <a:gd name="connsiteY3" fmla="*/ 1966738 h 19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7821" h="1966738">
                  <a:moveTo>
                    <a:pt x="1697821" y="0"/>
                  </a:moveTo>
                  <a:cubicBezTo>
                    <a:pt x="1697821" y="1086199"/>
                    <a:pt x="937681" y="1966738"/>
                    <a:pt x="0" y="1966738"/>
                  </a:cubicBezTo>
                  <a:lnTo>
                    <a:pt x="0" y="0"/>
                  </a:lnTo>
                  <a:lnTo>
                    <a:pt x="1697821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2928" tIns="312928" rIns="810209" bIns="888972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4730523" y="3627997"/>
              <a:ext cx="1512000" cy="1440000"/>
            </a:xfrm>
            <a:custGeom>
              <a:avLst/>
              <a:gdLst>
                <a:gd name="connsiteX0" fmla="*/ 0 w 1966407"/>
                <a:gd name="connsiteY0" fmla="*/ 1780287 h 1780287"/>
                <a:gd name="connsiteX1" fmla="*/ 1966407 w 1966407"/>
                <a:gd name="connsiteY1" fmla="*/ 0 h 1780287"/>
                <a:gd name="connsiteX2" fmla="*/ 1966407 w 1966407"/>
                <a:gd name="connsiteY2" fmla="*/ 1780287 h 1780287"/>
                <a:gd name="connsiteX3" fmla="*/ 0 w 1966407"/>
                <a:gd name="connsiteY3" fmla="*/ 1780287 h 178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407" h="1780287">
                  <a:moveTo>
                    <a:pt x="1966406" y="1780287"/>
                  </a:moveTo>
                  <a:cubicBezTo>
                    <a:pt x="880391" y="1780287"/>
                    <a:pt x="1" y="983226"/>
                    <a:pt x="1" y="0"/>
                  </a:cubicBezTo>
                  <a:lnTo>
                    <a:pt x="1966406" y="0"/>
                  </a:lnTo>
                  <a:lnTo>
                    <a:pt x="1966406" y="178028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4363" tIns="312929" rIns="312928" bIns="888874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ru-RU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Круговая стрелка 13"/>
            <p:cNvSpPr/>
            <p:nvPr/>
          </p:nvSpPr>
          <p:spPr>
            <a:xfrm>
              <a:off x="5891873" y="3044528"/>
              <a:ext cx="877163" cy="762750"/>
            </a:xfrm>
            <a:prstGeom prst="circularArrow">
              <a:avLst/>
            </a:prstGeom>
            <a:scene3d>
              <a:camera prst="orthographicFront"/>
              <a:lightRig rig="flat" dir="t"/>
            </a:scene3d>
            <a:sp3d z="190500"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Круговая стрелка 14"/>
            <p:cNvSpPr/>
            <p:nvPr/>
          </p:nvSpPr>
          <p:spPr>
            <a:xfrm rot="10800000">
              <a:off x="5910425" y="3303905"/>
              <a:ext cx="877163" cy="762750"/>
            </a:xfrm>
            <a:prstGeom prst="circularArrow">
              <a:avLst/>
            </a:prstGeom>
            <a:scene3d>
              <a:camera prst="orthographicFront"/>
              <a:lightRig rig="flat" dir="t"/>
            </a:scene3d>
            <a:sp3d z="190500"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4" name="TextBox 23"/>
          <p:cNvSpPr txBox="1"/>
          <p:nvPr/>
        </p:nvSpPr>
        <p:spPr>
          <a:xfrm>
            <a:off x="9606323" y="3760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6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3132</TotalTime>
  <Words>1616</Words>
  <Application>Microsoft Office PowerPoint</Application>
  <PresentationFormat>Широкоэкранный</PresentationFormat>
  <Paragraphs>235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Times New Roman</vt:lpstr>
      <vt:lpstr>Wingdings</vt:lpstr>
      <vt:lpstr>Montserrat ExtraBold</vt:lpstr>
      <vt:lpstr>Source Sans Pro</vt:lpstr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Оценка социально-экономического развития Афанасьевского муниципального округа Кировской области</vt:lpstr>
      <vt:lpstr>Оценка социально-экономического развития Афанасьевского муниципального округа Кировской области</vt:lpstr>
      <vt:lpstr>Оценка социально-экономического развития Афанасьевского муниципального округа Кировской области</vt:lpstr>
      <vt:lpstr>Оценка социально-экономического развития Афанасьевского муниципального округа Кировской области</vt:lpstr>
      <vt:lpstr>SWOT-АНАЛИЗ</vt:lpstr>
      <vt:lpstr>SWOT-АНАЛИЗ</vt:lpstr>
      <vt:lpstr>Стратегическая цель, приоритеты и основные задачи </vt:lpstr>
      <vt:lpstr>Укрепление и развитие человеческого потенциала</vt:lpstr>
      <vt:lpstr>Развитие экономического потенциала</vt:lpstr>
      <vt:lpstr>Повышение качества среды проживания</vt:lpstr>
      <vt:lpstr>Формирование эффективных механизмов муниципального управления</vt:lpstr>
      <vt:lpstr>ПОКАЗАТЕЛИ ДОСТИЖЕНИЯ ЦЕЛЕЙ</vt:lpstr>
      <vt:lpstr>Сроки, этапы и инструменты реализации стратегии</vt:lpstr>
      <vt:lpstr>Муниципальные программы</vt:lpstr>
      <vt:lpstr>Ожидаемые результаты реализации стратегии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User</cp:lastModifiedBy>
  <cp:revision>256</cp:revision>
  <dcterms:created xsi:type="dcterms:W3CDTF">2019-10-13T12:38:04Z</dcterms:created>
  <dcterms:modified xsi:type="dcterms:W3CDTF">2023-12-20T10:34:10Z</dcterms:modified>
</cp:coreProperties>
</file>