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80" r:id="rId4"/>
    <p:sldId id="258" r:id="rId5"/>
    <p:sldId id="284" r:id="rId6"/>
    <p:sldId id="285" r:id="rId7"/>
    <p:sldId id="286" r:id="rId8"/>
    <p:sldId id="283" r:id="rId9"/>
    <p:sldId id="265" r:id="rId10"/>
    <p:sldId id="282" r:id="rId11"/>
    <p:sldId id="271" r:id="rId12"/>
    <p:sldId id="266" r:id="rId13"/>
    <p:sldId id="267" r:id="rId14"/>
    <p:sldId id="279" r:id="rId15"/>
    <p:sldId id="274" r:id="rId16"/>
    <p:sldId id="287" r:id="rId17"/>
    <p:sldId id="288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198" autoAdjust="0"/>
  </p:normalViewPr>
  <p:slideViewPr>
    <p:cSldViewPr snapToGrid="0">
      <p:cViewPr varScale="1">
        <p:scale>
          <a:sx n="107" d="100"/>
          <a:sy n="107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tags" Target="tags/tag1.xml" /><Relationship Id="rId2" Type="http://schemas.openxmlformats.org/officeDocument/2006/relationships/notesMaster" Target="notesMasters/notesMaster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Relationship Id="rId2" Type="http://schemas.openxmlformats.org/officeDocument/2006/relationships/themeOverride" Target="../theme/themeOverride5.xml" /><Relationship Id="rId3" Type="http://schemas.microsoft.com/office/2011/relationships/chartColorStyle" Target="colors9.xml" /><Relationship Id="rId4" Type="http://schemas.microsoft.com/office/2011/relationships/chartStyle" Target="style9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Relationship Id="rId2" Type="http://schemas.openxmlformats.org/officeDocument/2006/relationships/themeOverride" Target="../theme/themeOverride1.xml" /><Relationship Id="rId3" Type="http://schemas.openxmlformats.org/officeDocument/2006/relationships/chartUserShapes" Target="../drawings/drawing1.xml" /><Relationship Id="rId4" Type="http://schemas.microsoft.com/office/2011/relationships/chartColorStyle" Target="colors6.xml" /><Relationship Id="rId5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Relationship Id="rId2" Type="http://schemas.openxmlformats.org/officeDocument/2006/relationships/themeOverride" Target="../theme/themeOverride2.xml" /><Relationship Id="rId3" Type="http://schemas.microsoft.com/office/2011/relationships/chartColorStyle" Target="colors7.xml" /><Relationship Id="rId4" Type="http://schemas.microsoft.com/office/2011/relationships/chartStyle" Target="style7.xm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openxmlformats.org/officeDocument/2006/relationships/themeOverride" Target="../theme/themeOverride3.xml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openxmlformats.org/officeDocument/2006/relationships/themeOverride" Target="../theme/themeOverride4.xml" /><Relationship Id="rId3" Type="http://schemas.openxmlformats.org/officeDocument/2006/relationships/chartUserShapes" Target="../drawings/drawing2.xml" /><Relationship Id="rId4" Type="http://schemas.microsoft.com/office/2011/relationships/chartColorStyle" Target="colors8.xml" /><Relationship Id="rId5" Type="http://schemas.microsoft.com/office/2011/relationships/chartStyle" Target="style8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Численность населения, 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40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440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'2023 год'!$A$2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'2023 год'!$B$2</c:f>
              <c:numCache>
                <c:formatCode>General</c:formatCode>
                <c:ptCount val="1"/>
                <c:pt idx="0">
                  <c:v>11433</c:v>
                </c:pt>
              </c:numCache>
            </c:numRef>
          </c:val>
        </c:ser>
        <c:ser>
          <c:idx val="1"/>
          <c:order val="1"/>
          <c:tx>
            <c:strRef>
              <c:f>'2023 год'!$A$3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'2023 год'!$B$3</c:f>
              <c:numCache>
                <c:formatCode>General</c:formatCode>
                <c:ptCount val="1"/>
                <c:pt idx="0">
                  <c:v>11146</c:v>
                </c:pt>
              </c:numCache>
            </c:numRef>
          </c:val>
        </c:ser>
        <c:ser>
          <c:idx val="2"/>
          <c:order val="2"/>
          <c:tx>
            <c:strRef>
              <c:f>'2023 год'!$A$4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'2023 год'!$B$4</c:f>
              <c:numCache>
                <c:formatCode>General</c:formatCode>
                <c:ptCount val="1"/>
                <c:pt idx="0">
                  <c:v>10804</c:v>
                </c:pt>
              </c:numCache>
            </c:numRef>
          </c:val>
        </c:ser>
        <c:ser>
          <c:idx val="3"/>
          <c:order val="3"/>
          <c:tx>
            <c:strRef>
              <c:f>'2023 год'!$A$5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'2023 год'!$B$5</c:f>
              <c:numCache>
                <c:formatCode>General</c:formatCode>
                <c:ptCount val="1"/>
                <c:pt idx="0">
                  <c:v>10517</c:v>
                </c:pt>
              </c:numCache>
            </c:numRef>
          </c:val>
        </c:ser>
        <c:ser>
          <c:idx val="4"/>
          <c:order val="4"/>
          <c:tx>
            <c:strRef>
              <c:f>'2023 год'!$A$6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'2023 год'!$B$6</c:f>
              <c:numCache>
                <c:formatCode>General</c:formatCode>
                <c:ptCount val="1"/>
                <c:pt idx="0">
                  <c:v>10330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21830432"/>
        <c:axId val="227336288"/>
      </c:barChart>
      <c:catAx>
        <c:axId val="221830432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227336288"/>
        <c:auto val="0"/>
        <c:lblAlgn val="ctr"/>
        <c:lblOffset/>
        <c:noMultiLvlLbl val="0"/>
      </c:catAx>
      <c:valAx>
        <c:axId val="22733628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183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20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b="1" smtId="4294967295">
          <a:latin typeface="Times New Roman" panose="02020603050405020304" pitchFamily="18" charset="0"/>
          <a:cs typeface="Times New Roman" panose="02020603050405020304" pitchFamily="18" charset="0"/>
        </a:defRPr>
      </a:pPr>
      <a:endParaRPr sz="1200" b="1" smtId="4294967295">
        <a:latin typeface="Times New Roman" panose="02020603050405020304" pitchFamily="18" charset="0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Ввод в эксплуатацию жилых домов на территории Афанасьевского МО, тыс. кв.м.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40" b="1" i="0" u="none" strike="noStrike" kern="1200" spc="0" baseline="0" smtId="4294967295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440" b="1" i="0" u="none" strike="noStrike" kern="1200" spc="0" baseline="0" smtId="4294967295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mtClean="0"/>
                      <a:t>2,5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Лист1!$C$19:$C$23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Лист1!$D$19:$D$23</c:f>
              <c:numCache>
                <c:formatCode>General</c:formatCode>
                <c:ptCount val="5"/>
                <c:pt idx="0">
                  <c:v>3.15</c:v>
                </c:pt>
                <c:pt idx="1">
                  <c:v>4.4</c:v>
                </c:pt>
                <c:pt idx="2">
                  <c:v>2.59</c:v>
                </c:pt>
                <c:pt idx="3">
                  <c:v>2.5</c:v>
                </c:pt>
                <c:pt idx="4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23986528"/>
        <c:axId val="223985408"/>
      </c:barChart>
      <c:catAx>
        <c:axId val="22398652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3985408"/>
        <c:crosses val="autoZero"/>
        <c:auto val="0"/>
        <c:lblAlgn val="ctr"/>
        <c:lblOffset/>
        <c:noMultiLvlLbl val="0"/>
      </c:catAx>
      <c:valAx>
        <c:axId val="22398540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398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4472C4"/>
      </a:solidFill>
      <a:prstDash val="solid"/>
      <a:miter lim="800000"/>
    </a:ln>
    <a:effectLst/>
  </c:spPr>
  <c:txPr>
    <a:bodyPr/>
    <a:p>
      <a:pPr>
        <a:defRPr sz="1200" b="1" smtId="4294967295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sz="1200" b="1" smtId="4294967295">
        <a:solidFill>
          <a:sysClr val="windowText" lastClr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Динамика естественной убыли </a:t>
            </a:r>
            <a:r>
              <a:rPr lang="ru-RU" smtClean="0"/>
              <a:t>населения за 2020-2024, </a:t>
            </a:r>
            <a:r>
              <a:rPr lang="ru-RU"/>
              <a:t>чел.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4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44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1"/>
          <c:order val="1"/>
          <c:tx>
            <c:strRef>
              <c:f>'2023 год'!$B$9</c:f>
              <c:strCache>
                <c:ptCount val="1"/>
                <c:pt idx="0">
                  <c:v>Родилось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01388888899236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5.0925338015880196E-17"/>
                  <c:y val="0.0092592593282461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-0.013888888992369175"/>
                  <c:y val="0.0231481473892927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055555556900799274"/>
                  <c:y val="0.018518518656492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1.0185067603176039E-16"/>
                  <c:y val="0.01388888899236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'2023 год'!$B$10:$B$14</c:f>
              <c:numCache>
                <c:formatCode>General</c:formatCode>
                <c:ptCount val="5"/>
                <c:pt idx="0">
                  <c:v>138</c:v>
                </c:pt>
                <c:pt idx="1">
                  <c:v>80</c:v>
                </c:pt>
                <c:pt idx="2">
                  <c:v>108</c:v>
                </c:pt>
                <c:pt idx="3">
                  <c:v>64</c:v>
                </c:pt>
                <c:pt idx="4">
                  <c:v>85</c:v>
                </c:pt>
              </c:numCache>
            </c:numRef>
          </c:val>
        </c:ser>
        <c:ser>
          <c:idx val="2"/>
          <c:order val="2"/>
          <c:tx>
            <c:strRef>
              <c:f>'2023 год'!$C$9</c:f>
              <c:strCache>
                <c:ptCount val="1"/>
                <c:pt idx="0">
                  <c:v>Умерло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0.011111111380159855"/>
                  <c:y val="-0.0092592593282461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083333337679505348"/>
                  <c:y val="0.01388888899236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0.0083333337679505348"/>
                  <c:y val="0.0046296296641230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'2023 год'!$C$10:$C$14</c:f>
              <c:numCache>
                <c:formatCode>General</c:formatCode>
                <c:ptCount val="5"/>
                <c:pt idx="0">
                  <c:v>215</c:v>
                </c:pt>
                <c:pt idx="1">
                  <c:v>197</c:v>
                </c:pt>
                <c:pt idx="2">
                  <c:v>211</c:v>
                </c:pt>
                <c:pt idx="3">
                  <c:v>154</c:v>
                </c:pt>
                <c:pt idx="4">
                  <c:v>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/>
        <c:axId val="227340208"/>
        <c:axId val="2273407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'2023 год'!$A$9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'2023 год'!$A$10:$A$14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/>
        <c:varyColors val="0"/>
        <c:ser>
          <c:idx val="3"/>
          <c:order val="3"/>
          <c:tx>
            <c:strRef>
              <c:f>'2023 год'!$D$9</c:f>
              <c:strCache>
                <c:ptCount val="1"/>
                <c:pt idx="0">
                  <c:v>естественная убыль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0.011111111380159855"/>
                  <c:y val="0.01388888899236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972222238779068"/>
                  <c:y val="0.01388888899236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11111111380159855"/>
                  <c:y val="-0.02777777798473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layout>
                <c:manualLayout>
                  <c:x val="-0.04722222313284874"/>
                  <c:y val="-0.013888888992369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layout>
                <c:manualLayout>
                  <c:x val="-0.11944444477558136"/>
                  <c:y val="-0.032407406717538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'2023 год'!$D$10:$D$14</c:f>
              <c:numCache>
                <c:formatCode>General</c:formatCode>
                <c:ptCount val="5"/>
                <c:pt idx="0">
                  <c:v>77</c:v>
                </c:pt>
                <c:pt idx="1">
                  <c:v>177</c:v>
                </c:pt>
                <c:pt idx="2">
                  <c:v>103</c:v>
                </c:pt>
                <c:pt idx="3">
                  <c:v>90</c:v>
                </c:pt>
                <c:pt idx="4">
                  <c:v>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27341888"/>
        <c:axId val="227341328"/>
      </c:lineChart>
      <c:dateAx>
        <c:axId val="227340208"/>
        <c:scaling>
          <c:orientation/>
        </c:scaling>
        <c:delete val="0"/>
        <c:axPos val="b"/>
        <c:numFmt formatCode="General" sourceLinked="0"/>
        <c:majorTickMark val="none"/>
        <c:minorTickMark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7340768"/>
        <c:crosses val="autoZero"/>
        <c:auto val="0"/>
        <c:lblOffset/>
        <c:baseTimeUnit val="days"/>
      </c:dateAx>
      <c:valAx>
        <c:axId val="22734076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7340208"/>
        <c:crosses val="autoZero"/>
        <c:crossBetween val="between"/>
      </c:valAx>
      <c:valAx>
        <c:axId val="227341328"/>
        <c:scaling>
          <c:orientation/>
        </c:scaling>
        <c:delete val="0"/>
        <c:axPos val="r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7341888"/>
        <c:crosses val="max"/>
        <c:crossBetween val="between"/>
      </c:valAx>
      <c:catAx>
        <c:axId val="227341888"/>
        <c:scaling>
          <c:orientation/>
        </c:scaling>
        <c:delete val="1"/>
        <c:axPos val="b"/>
        <c:majorTickMark val="none"/>
        <c:minorTickMark val="none"/>
        <c:crossAx val="227341328"/>
        <c:auto val="0"/>
        <c:lblAlgn val="ctr"/>
        <c:lblOffset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20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b="1" smtId="4294967295">
          <a:latin typeface="Times New Roman" panose="02020603050405020304" pitchFamily="18" charset="0"/>
          <a:cs typeface="Times New Roman" panose="02020603050405020304" pitchFamily="18" charset="0"/>
        </a:defRPr>
      </a:pPr>
      <a:endParaRPr sz="1200" b="1" smtId="4294967295">
        <a:latin typeface="Times New Roman" panose="02020603050405020304" pitchFamily="18" charset="0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Среднемесячная заработная плата,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40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440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'2023 год'!$A$27:$E$27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'2023 год'!$A$28:$E$28</c:f>
              <c:numCache>
                <c:formatCode>General</c:formatCode>
                <c:ptCount val="5"/>
                <c:pt idx="0">
                  <c:v>21794</c:v>
                </c:pt>
                <c:pt idx="1">
                  <c:v>23669</c:v>
                </c:pt>
                <c:pt idx="2">
                  <c:v>26044</c:v>
                </c:pt>
                <c:pt idx="3">
                  <c:v>28989</c:v>
                </c:pt>
                <c:pt idx="4">
                  <c:v>33345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23035344"/>
        <c:axId val="223035904"/>
      </c:barChart>
      <c:catAx>
        <c:axId val="2230353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3035904"/>
        <c:crosses val="autoZero"/>
        <c:auto val="0"/>
        <c:lblAlgn val="ctr"/>
        <c:lblOffset/>
        <c:noMultiLvlLbl val="0"/>
      </c:catAx>
      <c:valAx>
        <c:axId val="22303590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303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b="1" smtId="4294967295">
          <a:latin typeface="Times New Roman" panose="02020603050405020304" pitchFamily="18" charset="0"/>
          <a:cs typeface="Times New Roman" panose="02020603050405020304" pitchFamily="18" charset="0"/>
        </a:defRPr>
      </a:pPr>
      <a:endParaRPr sz="1200" b="1" smtId="4294967295">
        <a:latin typeface="Times New Roman" panose="02020603050405020304" pitchFamily="18" charset="0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Динамика браков и разводов, кол.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4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44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'2023 год'!$B$18</c:f>
              <c:strCache>
                <c:ptCount val="1"/>
                <c:pt idx="0">
                  <c:v>браки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'2023 год'!$A$19:$A$23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'2023 год'!$B$19:$B$23</c:f>
              <c:numCache>
                <c:formatCode>General</c:formatCode>
                <c:ptCount val="5"/>
                <c:pt idx="0">
                  <c:v>45</c:v>
                </c:pt>
                <c:pt idx="1">
                  <c:v>36</c:v>
                </c:pt>
                <c:pt idx="2">
                  <c:v>40</c:v>
                </c:pt>
                <c:pt idx="3">
                  <c:v>24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'2023 год'!$C$18</c:f>
              <c:strCache>
                <c:ptCount val="1"/>
                <c:pt idx="0">
                  <c:v>разводы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1" i="0" u="none" strike="noStrike" kern="1200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1200" b="1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</c:spPr>
                </c15:leaderLines>
              </c:ext>
            </c:extLst>
          </c:dLbls>
          <c:cat>
            <c:numRef>
              <c:f>'2023 год'!$A$19:$A$23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'2023 год'!$C$19:$C$23</c:f>
              <c:numCache>
                <c:formatCode>General</c:formatCode>
                <c:ptCount val="5"/>
                <c:pt idx="0">
                  <c:v>30</c:v>
                </c:pt>
                <c:pt idx="1">
                  <c:v>27</c:v>
                </c:pt>
                <c:pt idx="2">
                  <c:v>29</c:v>
                </c:pt>
                <c:pt idx="3">
                  <c:v>34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-24"/>
        <c:axId val="223038144"/>
        <c:axId val="223038704"/>
      </c:barChart>
      <c:catAx>
        <c:axId val="2230381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3038704"/>
        <c:crosses val="autoZero"/>
        <c:auto val="0"/>
        <c:lblAlgn val="ctr"/>
        <c:lblOffset/>
        <c:noMultiLvlLbl val="0"/>
      </c:catAx>
      <c:valAx>
        <c:axId val="22303870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303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1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200" b="1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b="1" smtId="4294967295"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sz="1200" b="1" smtId="4294967295">
        <a:solidFill>
          <a:schemeClr val="tx1">
            <a:lumMod val="65000"/>
            <a:lumOff val="35000"/>
          </a:schemeClr>
        </a:solidFill>
        <a:latin typeface="Times New Roman" panose="02020603050405020304" pitchFamily="18" charset="0"/>
        <a:cs typeface="Times New Roman" panose="02020603050405020304" pitchFamily="18" charset="0"/>
      </a:endParaRPr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4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 и переработка древесины, тыс. куб. м</a:t>
            </a:r>
          </a:p>
        </c:rich>
      </c:tx>
      <c:layout>
        <c:manualLayout>
          <c:xMode val="edge"/>
          <c:yMode val="edge"/>
          <c:x val="0.11252690106630325"/>
          <c:y val="0.0378831289708614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40" b="1" i="0" u="none" strike="noStrike" kern="1200" spc="0" baseline="0" smtId="4294967295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440" b="1" i="0" u="none" strike="noStrike" kern="1200" spc="0" baseline="0" smtId="4294967295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>
                    <a:defPPr/>
                  </a:lstStyle>
                  <a:p>
                    <a:pPr/>
                    <a:fld id="{FD222871-EE29-49FA-8517-35554BA87B59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900" b="1" i="0" u="none" strike="noStrike" kern="1200" baseline="0" smtId="4294967295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900" b="1" i="0" u="none" strike="noStrike" kern="1200" baseline="0" smtId="4294967295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Заготовка</c:v>
                </c:pt>
                <c:pt idx="1">
                  <c:v>Деловая</c:v>
                </c:pt>
                <c:pt idx="2">
                  <c:v>Пиломатериалы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540.4</c:v>
                </c:pt>
                <c:pt idx="1">
                  <c:v>378.3</c:v>
                </c:pt>
                <c:pt idx="2">
                  <c:v>119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900" b="1" i="0" u="none" strike="noStrike" kern="1200" baseline="0" smtId="4294967295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sz="900" b="1" i="0" u="none" strike="noStrike" kern="1200" baseline="0" smtId="4294967295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Заготовка</c:v>
                </c:pt>
                <c:pt idx="1">
                  <c:v>Деловая</c:v>
                </c:pt>
                <c:pt idx="2">
                  <c:v>Пиломатериалы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645.7</c:v>
                </c:pt>
                <c:pt idx="1">
                  <c:v>452</c:v>
                </c:pt>
                <c:pt idx="2">
                  <c:v>151.4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 val="-27"/>
        <c:axId val="223041504"/>
        <c:axId val="223042064"/>
      </c:barChart>
      <c:catAx>
        <c:axId val="2230415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1" i="0" u="none" strike="noStrike" kern="1200" baseline="0" smtId="4294967295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197" b="1" i="0" u="none" strike="noStrike" kern="1200" baseline="0" smtId="4294967295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3042064"/>
        <c:crosses val="autoZero"/>
        <c:auto val="0"/>
        <c:lblAlgn val="ctr"/>
        <c:lblOffset/>
        <c:noMultiLvlLbl val="0"/>
      </c:catAx>
      <c:valAx>
        <c:axId val="22304206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1" i="0" u="none" strike="noStrike" kern="1200" baseline="0" smtId="4294967295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sz="1197" b="1" i="0" u="none" strike="noStrike" kern="1200" baseline="0" smtId="4294967295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txPr>
        <c:crossAx val="22304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1" i="0" u="none" strike="noStrike" kern="1200" baseline="0" smtId="4294967295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sz="1197" b="1" i="0" u="none" strike="noStrike" kern="1200" baseline="0" smtId="4294967295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70776268839836121"/>
          <c:y val="0.18075527250766754"/>
          <c:w val="0.80206382274627686"/>
          <c:h val="0.660401165485382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2020 год              </c:v>
                </c:pt>
                <c:pt idx="1">
                  <c:v>2021 год            </c:v>
                </c:pt>
                <c:pt idx="2">
                  <c:v>2022 год             </c:v>
                </c:pt>
                <c:pt idx="3">
                  <c:v>2023 год             </c:v>
                </c:pt>
                <c:pt idx="4">
                  <c:v>2024 год           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478.2</c:v>
                </c:pt>
                <c:pt idx="1">
                  <c:v>553.2</c:v>
                </c:pt>
                <c:pt idx="2">
                  <c:v>639.7</c:v>
                </c:pt>
                <c:pt idx="3">
                  <c:v>615</c:v>
                </c:pt>
                <c:pt idx="4">
                  <c:v>697.9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49E7-46F7-9B34-B8AB0B485C29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2020 год              </c:v>
                </c:pt>
                <c:pt idx="1">
                  <c:v>2021 год            </c:v>
                </c:pt>
                <c:pt idx="2">
                  <c:v>2022 год             </c:v>
                </c:pt>
                <c:pt idx="3">
                  <c:v>2023 год             </c:v>
                </c:pt>
                <c:pt idx="4">
                  <c:v>2024 год           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49E7-46F7-9B34-B8AB0B485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24150272"/>
        <c:axId val="124150832"/>
        <c:axId val="0"/>
      </c:bar3DChart>
      <c:catAx>
        <c:axId val="12415027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cap="none" spc="0" baseline="0" smtId="4294967295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cap="none" spc="0" baseline="0" smtId="4294967295">
              <a:ln w="0"/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</c:txPr>
        <c:crossAx val="124150832"/>
        <c:crosses val="autoZero"/>
        <c:auto val="0"/>
        <c:lblAlgn val="ctr"/>
        <c:lblOffset/>
        <c:noMultiLvlLbl val="0"/>
      </c:catAx>
      <c:valAx>
        <c:axId val="124150832"/>
        <c:scaling>
          <c:orientation/>
          <c:max val="6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cap="none" spc="0" baseline="0" smtId="4294967295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defRPr>
            </a:pPr>
            <a:endParaRPr sz="1100" b="0" i="0" u="none" strike="noStrike" kern="1200" cap="none" spc="0" baseline="0" smtId="4294967295">
              <a:ln w="0"/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</c:txPr>
        <c:crossAx val="124150272"/>
        <c:crosses val="autoZero"/>
        <c:crossBetween val="between"/>
        <c:majorUnit val="5000"/>
        <c:min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  <c:userShapes r:id="rId3"/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>
            <a:defPPr/>
          </a:lstStyle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mtClean="0"/>
              <a:t>Структура доходов</a:t>
            </a:r>
            <a:endParaRPr lang="ru-RU"/>
          </a:p>
        </c:rich>
      </c:tx>
      <c:layout>
        <c:manualLayout>
          <c:xMode val="edge"/>
          <c:yMode val="edge"/>
          <c:x val="0.24528390169143677"/>
          <c:y val="0.0061717713251709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2160" b="1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2160" b="1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title>
    <c:autoTitleDeleted val="0"/>
    <c:view3D>
      <c:rotX val="30"/>
      <c:rotY val="340"/>
      <c:rAngAx val="0"/>
    </c:view3D>
    <c:floor>
      <c:thickness val="0"/>
      <c:spPr>
        <a:noFill/>
        <a:ln w="9525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8775319904088974"/>
          <c:y val="0.41858309507369995"/>
          <c:w val="0.67063593864440918"/>
          <c:h val="0.541100025177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explosion val="26"/>
          <c:dPt>
            <c:idx val="0"/>
            <c:invertIfNegative val="1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BC0-4C01-BDC3-969D051C59F9}"/>
              </c:ext>
            </c:extLst>
          </c:dPt>
          <c:dPt>
            <c:idx val="1"/>
            <c:invertIfNegative val="1"/>
            <c:spPr>
              <a:solidFill>
                <a:srgbClr val="007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BC0-4C01-BDC3-969D051C59F9}"/>
              </c:ext>
            </c:extLst>
          </c:dPt>
          <c:dPt>
            <c:idx val="2"/>
            <c:invertIfNegative val="1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BC0-4C01-BDC3-969D051C59F9}"/>
              </c:ext>
            </c:extLst>
          </c:dPt>
          <c:dLbls>
            <c:dLbl>
              <c:idx val="0"/>
              <c:layout>
                <c:manualLayout>
                  <c:x val="-0.2397584468126297"/>
                  <c:y val="0.0097658950835466385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600" b="1" baseline="0"/>
                      <a:t>138,7 (19,9%)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5736"/>
                      <c:h val="0.09487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BC0-4C01-BDC3-969D051C59F9}"/>
                </c:ext>
              </c:extLst>
            </c:dLbl>
            <c:dLbl>
              <c:idx val="1"/>
              <c:layout>
                <c:manualLayout>
                  <c:x val="-0.00876051839441061"/>
                  <c:y val="-0.049433209002017975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600" b="1" baseline="0"/>
                      <a:t>13,8 (2%</a:t>
                    </a:r>
                    <a:r>
                      <a:rPr lang="en-US" sz="1600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8097"/>
                      <c:h val="0.059191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BC0-4C01-BDC3-969D051C59F9}"/>
                </c:ext>
              </c:extLst>
            </c:dLbl>
            <c:dLbl>
              <c:idx val="2"/>
              <c:layout>
                <c:manualLayout>
                  <c:x val="0.17816987633705139"/>
                  <c:y val="-0.21256950497627258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600" b="1" baseline="0"/>
                      <a:t>545,4 (78,1%)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5503"/>
                      <c:h val="0.16651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BC0-4C01-BDC3-969D051C5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/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19.9</c:v>
                </c:pt>
                <c:pt idx="1">
                  <c:v>2</c:v>
                </c:pt>
                <c:pt idx="2">
                  <c:v>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BC0-4C01-BDC3-969D051C5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2"/>
        <c:txPr>
          <a:bodyPr rot="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txPr>
      </c:legendEntry>
      <c:layout>
        <c:manualLayout>
          <c:xMode val="edge"/>
          <c:yMode val="edge"/>
          <c:x val="0.019636919721961021"/>
          <c:y val="0.1147381067276001"/>
          <c:w val="0.59049439430236816"/>
          <c:h val="0.20162622630596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sz="800" b="0" i="0" u="none" strike="noStrike" kern="1200" baseline="0" smtId="4294967295">
            <a:solidFill>
              <a:schemeClr val="tx1"/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>
            <a:defPPr/>
          </a:lstStyle>
          <a:p>
            <a:pPr>
              <a:defRPr/>
            </a:pPr>
            <a:r>
              <a:rPr lang="ru-RU"/>
              <a:t>Структура </a:t>
            </a:r>
            <a:r>
              <a:rPr lang="ru-RU" smtClean="0"/>
              <a:t>расходов</a:t>
            </a:r>
            <a:endParaRPr lang="ru-RU"/>
          </a:p>
        </c:rich>
      </c:tx>
      <c:layout>
        <c:manualLayout>
          <c:xMode val="edge"/>
          <c:yMode val="edge"/>
          <c:x val="0.012252559885382652"/>
          <c:y val="8.6998270489857532E-06"/>
        </c:manualLayout>
      </c:layout>
      <c:overlay val="0"/>
    </c:title>
    <c:autoTitleDeleted val="0"/>
    <c:view3D>
      <c:rotX val="30"/>
      <c:rotY/>
      <c:rAngAx val="0"/>
    </c:view3D>
    <c:plotArea>
      <c:layout>
        <c:manualLayout>
          <c:layoutTarget val="inner"/>
          <c:xMode val="edge"/>
          <c:yMode val="edge"/>
          <c:x val="0.0079397475346922874"/>
          <c:y val="0.57268190383911133"/>
          <c:w val="0.65812182426452637"/>
          <c:h val="0.401202797889709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2"/>
          <c:dPt>
            <c:idx val="4"/>
            <c:invertIfNegative val="1"/>
            <c:extLst>
              <c:ext xmlns:c16="http://schemas.microsoft.com/office/drawing/2014/chart" uri="{C3380CC4-5D6E-409C-BE32-E72D297353CC}">
                <c16:uniqueId val="{00000008-25CD-4B12-8BB9-11A10EE6AFBD}"/>
              </c:ext>
            </c:extLst>
          </c:dPt>
          <c:dLbls>
            <c:dLbl>
              <c:idx val="0"/>
              <c:layout>
                <c:manualLayout>
                  <c:x val="-0.086638294160366058"/>
                  <c:y val="0.070404902100563049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500" baseline="0"/>
                      <a:t>88,8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8236349"/>
                      <c:h val="0.067329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5CD-4B12-8BB9-11A10EE6AFBD}"/>
                </c:ext>
              </c:extLst>
            </c:dLbl>
            <c:dLbl>
              <c:idx val="1"/>
              <c:layout>
                <c:manualLayout>
                  <c:x val="-0.061053652316331863"/>
                  <c:y val="-0.025090355426073074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500" baseline="0"/>
                      <a:t>22,8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2376"/>
                      <c:h val="0.03394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5CD-4B12-8BB9-11A10EE6AFBD}"/>
                </c:ext>
              </c:extLst>
            </c:dLbl>
            <c:dLbl>
              <c:idx val="2"/>
              <c:layout>
                <c:manualLayout>
                  <c:x val="-0.14054091274738312"/>
                  <c:y val="0.010645763017237186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>
                      <a:defRPr sz="1500" b="1" baseline="0"/>
                    </a:pPr>
                    <a:r>
                      <a:rPr lang="en-US" sz="1500" b="1" baseline="0"/>
                      <a:t>111,7</a:t>
                    </a:r>
                  </a:p>
                  <a:p>
                    <a:pPr>
                      <a:defRPr sz="1500" b="1" baseline="0"/>
                    </a:pPr>
                    <a:endParaRPr lang="en-US" sz="1500" b="1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79"/>
                      <c:h val="0.051749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5CD-4B12-8BB9-11A10EE6AFBD}"/>
                </c:ext>
              </c:extLst>
            </c:dLbl>
            <c:dLbl>
              <c:idx val="3"/>
              <c:layout>
                <c:manualLayout>
                  <c:x val="-0.11233988404273987"/>
                  <c:y val="0.039661165326833725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500" baseline="0"/>
                      <a:t>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515"/>
                      <c:h val="0.078458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5CD-4B12-8BB9-11A10EE6AFBD}"/>
                </c:ext>
              </c:extLst>
            </c:dLbl>
            <c:dLbl>
              <c:idx val="4"/>
              <c:layout>
                <c:manualLayout>
                  <c:x val="0.14247460663318634"/>
                  <c:y val="-0.15382099151611328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500" baseline="0"/>
                      <a:t>326,5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3695"/>
                      <c:h val="0.09181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25CD-4B12-8BB9-11A10EE6AFBD}"/>
                </c:ext>
              </c:extLst>
            </c:dLbl>
            <c:dLbl>
              <c:idx val="5"/>
              <c:layout>
                <c:manualLayout>
                  <c:x val="0.07075587660074234"/>
                  <c:y val="0.023240797221660614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500" baseline="0"/>
                      <a:t>93,6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4206"/>
                      <c:h val="0.053975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5CD-4B12-8BB9-11A10EE6AFBD}"/>
                </c:ext>
              </c:extLst>
            </c:dLbl>
            <c:dLbl>
              <c:idx val="6"/>
              <c:layout>
                <c:manualLayout>
                  <c:x val="-0.053476229310035706"/>
                  <c:y val="-0.012520632706582546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500" baseline="0"/>
                      <a:t>34,8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984282"/>
                      <c:h val="0.067329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5CD-4B12-8BB9-11A10EE6AFBD}"/>
                </c:ext>
              </c:extLst>
            </c:dLbl>
            <c:dLbl>
              <c:idx val="7"/>
              <c:layout>
                <c:manualLayout>
                  <c:x val="0.061568025499582291"/>
                  <c:y val="-0.037637211382389069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500" baseline="0"/>
                      <a:t>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380413"/>
                      <c:h val="0.029491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25CD-4B12-8BB9-11A10EE6AFBD}"/>
                </c:ext>
              </c:extLst>
            </c:dLbl>
            <c:dLbl>
              <c:idx val="8"/>
              <c:layout>
                <c:manualLayout>
                  <c:x val="0.14018133282661438"/>
                  <c:y val="-0.010720559395849705"/>
                </c:manualLayout>
              </c:layout>
              <c:tx>
                <c:rich>
                  <a:bodyPr/>
                  <a:lstStyle>
                    <a:defPPr/>
                  </a:lstStyle>
                  <a:p>
                    <a:pPr/>
                    <a:r>
                      <a:rPr lang="en-US" sz="1500" baseline="0"/>
                      <a:t>14,4</a:t>
                    </a:r>
                    <a:endParaRPr lang="en-US"/>
                  </a:p>
                  <a:p>
                    <a:pPr/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3951"/>
                      <c:h val="0.080711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51C-4070-810A-8F0B467F2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000" b="1" smtId="4294967295"/>
                </a:pPr>
                <a:endParaRPr sz="1000" b="1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безопасность…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Охрана окружающей среды</c:v>
                </c:pt>
                <c:pt idx="8">
                  <c:v>Прочие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88.1</c:v>
                </c:pt>
                <c:pt idx="1">
                  <c:v>22.8</c:v>
                </c:pt>
                <c:pt idx="2">
                  <c:v>111.6</c:v>
                </c:pt>
                <c:pt idx="3">
                  <c:v>9.2</c:v>
                </c:pt>
                <c:pt idx="4">
                  <c:v>326.5</c:v>
                </c:pt>
                <c:pt idx="5">
                  <c:v>93.6</c:v>
                </c:pt>
                <c:pt idx="6">
                  <c:v>34.8</c:v>
                </c:pt>
                <c:pt idx="7">
                  <c:v>4.3</c:v>
                </c:pt>
                <c:pt idx="8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CD-4B12-8BB9-11A10EE6A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/>
      <c:legendEntry>
        <c:idx val="0"/>
        <c:txPr>
          <a:bodyPr/>
          <a:p>
            <a:pPr>
              <a:defRPr sz="1600" baseline="0" smtId="4294967295"/>
            </a:pPr>
            <a:endParaRPr sz="1600" baseline="0" smtId="4294967295"/>
          </a:p>
        </c:txPr>
      </c:legendEntry>
      <c:legendEntry>
        <c:idx val="1"/>
        <c:txPr>
          <a:bodyPr/>
          <a:p>
            <a:pPr>
              <a:defRPr sz="1600" baseline="0" smtId="4294967295"/>
            </a:pPr>
            <a:endParaRPr sz="1600" baseline="0" smtId="4294967295"/>
          </a:p>
        </c:txPr>
      </c:legendEntry>
      <c:legendEntry>
        <c:idx val="2"/>
        <c:txPr>
          <a:bodyPr/>
          <a:p>
            <a:pPr>
              <a:defRPr sz="1600" baseline="0" smtId="4294967295"/>
            </a:pPr>
            <a:endParaRPr sz="1600" baseline="0" smtId="4294967295"/>
          </a:p>
        </c:txPr>
      </c:legendEntry>
      <c:legendEntry>
        <c:idx val="3"/>
        <c:txPr>
          <a:bodyPr/>
          <a:p>
            <a:pPr>
              <a:defRPr sz="1600" baseline="0" smtId="4294967295"/>
            </a:pPr>
            <a:endParaRPr sz="1600" baseline="0" smtId="4294967295"/>
          </a:p>
        </c:txPr>
      </c:legendEntry>
      <c:legendEntry>
        <c:idx val="4"/>
        <c:txPr>
          <a:bodyPr/>
          <a:p>
            <a:pPr>
              <a:defRPr sz="1600" baseline="0" smtId="4294967295"/>
            </a:pPr>
            <a:endParaRPr sz="1600" baseline="0" smtId="4294967295"/>
          </a:p>
        </c:txPr>
      </c:legendEntry>
      <c:legendEntry>
        <c:idx val="5"/>
        <c:txPr>
          <a:bodyPr/>
          <a:p>
            <a:pPr>
              <a:defRPr sz="1600" baseline="0" smtId="4294967295"/>
            </a:pPr>
            <a:endParaRPr sz="1600" baseline="0" smtId="4294967295"/>
          </a:p>
        </c:txPr>
      </c:legendEntry>
      <c:legendEntry>
        <c:idx val="6"/>
        <c:txPr>
          <a:bodyPr/>
          <a:p>
            <a:pPr>
              <a:defRPr sz="1600" baseline="0" smtId="4294967295"/>
            </a:pPr>
            <a:endParaRPr sz="1600" baseline="0" smtId="4294967295"/>
          </a:p>
        </c:txPr>
      </c:legendEntry>
      <c:legendEntry>
        <c:idx val="7"/>
        <c:txPr>
          <a:bodyPr/>
          <a:p>
            <a:pPr>
              <a:defRPr sz="1600" baseline="0" smtId="4294967295"/>
            </a:pPr>
            <a:endParaRPr sz="1600" baseline="0" smtId="4294967295"/>
          </a:p>
        </c:txPr>
      </c:legendEntry>
      <c:legendEntry>
        <c:idx val="8"/>
        <c:txPr>
          <a:bodyPr/>
          <a:p>
            <a:pPr>
              <a:defRPr sz="1500" baseline="0" smtId="4294967295"/>
            </a:pPr>
            <a:endParaRPr sz="1500" baseline="0" smtId="4294967295"/>
          </a:p>
        </c:txPr>
      </c:legendEntry>
      <c:layout>
        <c:manualLayout>
          <c:xMode val="edge"/>
          <c:yMode val="edge"/>
          <c:x val="0.65784823894500732"/>
          <c:y val="0"/>
          <c:w val="0.34215173125267029"/>
          <c:h val="0.99777424335479736"/>
        </c:manualLayout>
      </c:layout>
      <c:overlay val="0"/>
      <c:txPr>
        <a:bodyPr/>
        <a:p>
          <a:pPr>
            <a:defRPr sz="800" baseline="0" smtId="4294967295"/>
          </a:pPr>
          <a:endParaRPr sz="800" baseline="0" smtId="4294967295"/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2202403694391251"/>
          <c:y val="0.0709579810500145"/>
          <c:w val="0.87593352794647217"/>
          <c:h val="0.760557055473327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2020 год             </c:v>
                </c:pt>
                <c:pt idx="1">
                  <c:v>2021 год             </c:v>
                </c:pt>
                <c:pt idx="2">
                  <c:v>2022 год             </c:v>
                </c:pt>
                <c:pt idx="3">
                  <c:v>2023 год             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475.5</c:v>
                </c:pt>
                <c:pt idx="1">
                  <c:v>560.8</c:v>
                </c:pt>
                <c:pt idx="2">
                  <c:v>638</c:v>
                </c:pt>
                <c:pt idx="3">
                  <c:v>620.9</c:v>
                </c:pt>
                <c:pt idx="4">
                  <c:v>706.1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6F46-4700-9F91-BEEDF7D20EAC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2020 год             </c:v>
                </c:pt>
                <c:pt idx="1">
                  <c:v>2021 год             </c:v>
                </c:pt>
                <c:pt idx="2">
                  <c:v>2022 год             </c:v>
                </c:pt>
                <c:pt idx="3">
                  <c:v>2023 год             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6F46-4700-9F91-BEEDF7D20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223981488"/>
        <c:axId val="223982048"/>
        <c:axId val="0"/>
      </c:bar3DChart>
      <c:catAx>
        <c:axId val="22398148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kern="1200" cap="none" spc="0" baseline="0" smtId="4294967295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Times New Roman" panose="02020603050405020304" pitchFamily="18" charset="0"/>
              </a:defRPr>
            </a:pPr>
            <a:endParaRPr sz="1200" b="1" i="0" u="none" strike="noStrike" kern="1200" cap="none" spc="0" baseline="0" smtId="4294967295">
              <a:ln w="0"/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endParaRPr>
          </a:p>
        </c:txPr>
        <c:crossAx val="223982048"/>
        <c:crosses val="autoZero"/>
        <c:auto val="0"/>
        <c:lblAlgn val="ctr"/>
        <c:lblOffset/>
        <c:noMultiLvlLbl val="0"/>
      </c:catAx>
      <c:valAx>
        <c:axId val="223982048"/>
        <c:scaling>
          <c:orientation/>
          <c:max val="6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cap="none" spc="0" baseline="0" smtId="4294967295">
                <a:ln w="0"/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defRPr>
            </a:pPr>
            <a:endParaRPr sz="1100" b="0" i="0" u="none" strike="noStrike" kern="1200" cap="none" spc="0" baseline="0" smtId="4294967295">
              <a:ln w="0"/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</c:txPr>
        <c:crossAx val="223981488"/>
        <c:crosses val="autoZero"/>
        <c:crossBetween val="between"/>
        <c:majorUnit val="5000"/>
        <c:min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  <c:userShapes r:id="rId3"/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a="http://schemas.openxmlformats.org/drawingml/2006/main" xmlns:cs="http://schemas.microsoft.com/office/drawing/2012/chartStyle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0.16833</cdr:x>
      <cdr:y>0.25244</cdr:y>
    </cdr:from>
    <cdr:to>
      <cdr:x>0.30907</cdr:x>
      <cdr:y>0.3328</cdr:y>
    </cdr:to>
    <cdr:sp macro="" textlink="">
      <cdr:nvSpPr>
        <cdr:cNvPr id="2" name="TextBox 3"/>
        <cdr:cNvSpPr txBox="1"/>
      </cdr:nvSpPr>
      <cdr:spPr>
        <a:xfrm>
          <a:off x="927608" y="698627"/>
          <a:ext cx="775589" cy="222377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478,2</a:t>
          </a:r>
        </a:p>
      </cdr:txBody>
    </cdr:sp>
  </cdr:relSizeAnchor>
  <cdr:relSizeAnchor>
    <cdr:from>
      <cdr:x>0.45689</cdr:x>
      <cdr:y>0.08017</cdr:y>
    </cdr:from>
    <cdr:to>
      <cdr:x>0.54311</cdr:x>
      <cdr:y>0.1602</cdr:y>
    </cdr:to>
    <cdr:sp macro="" textlink="">
      <cdr:nvSpPr>
        <cdr:cNvPr id="3" name="TextBox 3"/>
        <cdr:cNvSpPr txBox="1"/>
      </cdr:nvSpPr>
      <cdr:spPr>
        <a:xfrm>
          <a:off x="2517775" y="221869"/>
          <a:ext cx="475107" cy="221488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endParaRPr lang="ru-RU" sz="12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/>
          <a:endParaRPr lang="ru-RU" sz="12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0.31398</cdr:x>
      <cdr:y>0.1926</cdr:y>
    </cdr:from>
    <cdr:to>
      <cdr:x>0.45475</cdr:x>
      <cdr:y>0.27295</cdr:y>
    </cdr:to>
    <cdr:sp macro="" textlink="">
      <cdr:nvSpPr>
        <cdr:cNvPr id="4" name="TextBox 3"/>
        <cdr:cNvSpPr txBox="1"/>
      </cdr:nvSpPr>
      <cdr:spPr>
        <a:xfrm>
          <a:off x="1730248" y="533019"/>
          <a:ext cx="775716" cy="222377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553,2</a:t>
          </a:r>
        </a:p>
      </cdr:txBody>
    </cdr:sp>
  </cdr:relSizeAnchor>
  <cdr:relSizeAnchor>
    <cdr:from>
      <cdr:x>0.45387</cdr:x>
      <cdr:y>0.03065</cdr:y>
    </cdr:from>
    <cdr:to>
      <cdr:x>0.61646</cdr:x>
      <cdr:y>0.23601</cdr:y>
    </cdr:to>
    <cdr:sp macro="" textlink="">
      <cdr:nvSpPr>
        <cdr:cNvPr id="5" name="TextBox 3"/>
        <cdr:cNvSpPr txBox="1"/>
      </cdr:nvSpPr>
      <cdr:spPr>
        <a:xfrm>
          <a:off x="2501138" y="84836"/>
          <a:ext cx="895985" cy="568325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endParaRPr lang="ru-RU" sz="16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639,7</a:t>
          </a:r>
        </a:p>
        <a:p>
          <a:pPr/>
          <a:endParaRPr lang="ru-RU" sz="12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0.05909</cdr:x>
      <cdr:y>0.8888</cdr:y>
    </cdr:from>
    <cdr:to>
      <cdr:x>0.35516</cdr:x>
      <cdr:y>0.99999</cdr:y>
    </cdr:to>
    <cdr:sp macro="" textlink="">
      <cdr:nvSpPr>
        <cdr:cNvPr id="6" name="TextBox 3"/>
        <cdr:cNvSpPr txBox="1"/>
      </cdr:nvSpPr>
      <cdr:spPr>
        <a:xfrm>
          <a:off x="325628" y="2459736"/>
          <a:ext cx="1631569" cy="307721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  <cdr:relSizeAnchor>
    <cdr:from>
      <cdr:x>0.58862</cdr:x>
      <cdr:y>0.13441</cdr:y>
    </cdr:from>
    <cdr:to>
      <cdr:x>0.7186</cdr:x>
      <cdr:y>0.21477</cdr:y>
    </cdr:to>
    <cdr:sp macro="" textlink="">
      <cdr:nvSpPr>
        <cdr:cNvPr id="7" name="TextBox 3"/>
        <cdr:cNvSpPr txBox="1"/>
      </cdr:nvSpPr>
      <cdr:spPr>
        <a:xfrm>
          <a:off x="3243707" y="371983"/>
          <a:ext cx="716280" cy="222377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615,0</a:t>
          </a:r>
        </a:p>
      </cdr:txBody>
    </cdr:sp>
  </cdr:relSizeAnchor>
  <cdr:relSizeAnchor>
    <cdr:from>
      <cdr:x>0.73079</cdr:x>
      <cdr:y>0.09862</cdr:y>
    </cdr:from>
    <cdr:to>
      <cdr:x>0.87917</cdr:x>
      <cdr:y>0.23257</cdr:y>
    </cdr:to>
    <cdr:sp macro="" textlink="">
      <cdr:nvSpPr>
        <cdr:cNvPr id="8" name="TextBox 3"/>
        <cdr:cNvSpPr txBox="1"/>
      </cdr:nvSpPr>
      <cdr:spPr>
        <a:xfrm>
          <a:off x="4027170" y="272923"/>
          <a:ext cx="817626" cy="370713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697,9</a:t>
          </a:r>
        </a:p>
        <a:p>
          <a:pPr/>
          <a:endParaRPr lang="ru-RU" sz="12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0.17323</cdr:x>
      <cdr:y>0.18448</cdr:y>
    </cdr:from>
    <cdr:to>
      <cdr:x>0.31979</cdr:x>
      <cdr:y>0.28084</cdr:y>
    </cdr:to>
    <cdr:sp macro="" textlink="">
      <cdr:nvSpPr>
        <cdr:cNvPr id="2" name="TextBox 3"/>
        <cdr:cNvSpPr txBox="1"/>
      </cdr:nvSpPr>
      <cdr:spPr>
        <a:xfrm>
          <a:off x="779399" y="572135"/>
          <a:ext cx="659384" cy="298831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475,5</a:t>
          </a:r>
        </a:p>
      </cdr:txBody>
    </cdr:sp>
  </cdr:relSizeAnchor>
  <cdr:relSizeAnchor>
    <cdr:from>
      <cdr:x>0.45689</cdr:x>
      <cdr:y>0.08014</cdr:y>
    </cdr:from>
    <cdr:to>
      <cdr:x>0.5431</cdr:x>
      <cdr:y>0.1602</cdr:y>
    </cdr:to>
    <cdr:sp macro="" textlink="">
      <cdr:nvSpPr>
        <cdr:cNvPr id="3" name="TextBox 3"/>
        <cdr:cNvSpPr txBox="1"/>
      </cdr:nvSpPr>
      <cdr:spPr>
        <a:xfrm>
          <a:off x="2055622" y="248539"/>
          <a:ext cx="387858" cy="248285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endParaRPr lang="ru-RU" sz="12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/>
          <a:endParaRPr lang="ru-RU" sz="12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0.33455</cdr:x>
      <cdr:y>0.09308</cdr:y>
    </cdr:from>
    <cdr:to>
      <cdr:x>0.53279</cdr:x>
      <cdr:y>0.18944</cdr:y>
    </cdr:to>
    <cdr:sp macro="" textlink="">
      <cdr:nvSpPr>
        <cdr:cNvPr id="4" name="TextBox 3"/>
        <cdr:cNvSpPr txBox="1"/>
      </cdr:nvSpPr>
      <cdr:spPr>
        <a:xfrm>
          <a:off x="1505204" y="288671"/>
          <a:ext cx="891921" cy="298831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560,8</a:t>
          </a:r>
        </a:p>
      </cdr:txBody>
    </cdr:sp>
  </cdr:relSizeAnchor>
  <cdr:relSizeAnchor>
    <cdr:from>
      <cdr:x>0.81168</cdr:x>
      <cdr:y>0</cdr:y>
    </cdr:from>
    <cdr:to>
      <cdr:x>0.99219</cdr:x>
      <cdr:y>0.16061</cdr:y>
    </cdr:to>
    <cdr:sp macro="" textlink="">
      <cdr:nvSpPr>
        <cdr:cNvPr id="5" name="TextBox 3"/>
        <cdr:cNvSpPr txBox="1"/>
      </cdr:nvSpPr>
      <cdr:spPr>
        <a:xfrm>
          <a:off x="3651885" y="0"/>
          <a:ext cx="812165" cy="498094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706,1</a:t>
          </a:r>
        </a:p>
        <a:p>
          <a:pPr/>
          <a:endParaRPr lang="ru-RU" sz="12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>
    <cdr:from>
      <cdr:x>0.08494</cdr:x>
      <cdr:y>0.88223</cdr:y>
    </cdr:from>
    <cdr:to>
      <cdr:x>0.37661</cdr:x>
      <cdr:y>0.98927</cdr:y>
    </cdr:to>
    <cdr:sp macro="" textlink="">
      <cdr:nvSpPr>
        <cdr:cNvPr id="6" name="TextBox 3"/>
        <cdr:cNvSpPr txBox="1"/>
      </cdr:nvSpPr>
      <cdr:spPr>
        <a:xfrm>
          <a:off x="382143" y="2736088"/>
          <a:ext cx="1312291" cy="331978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  <cdr:relSizeAnchor>
    <cdr:from>
      <cdr:x>0.65598</cdr:x>
      <cdr:y>0.03133</cdr:y>
    </cdr:from>
    <cdr:to>
      <cdr:x>0.83821</cdr:x>
      <cdr:y>0.12768</cdr:y>
    </cdr:to>
    <cdr:sp macro="" textlink="">
      <cdr:nvSpPr>
        <cdr:cNvPr id="7" name="TextBox 3"/>
        <cdr:cNvSpPr txBox="1"/>
      </cdr:nvSpPr>
      <cdr:spPr>
        <a:xfrm>
          <a:off x="2951353" y="97155"/>
          <a:ext cx="819912" cy="298831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620,9</a:t>
          </a:r>
        </a:p>
      </cdr:txBody>
    </cdr:sp>
  </cdr:relSizeAnchor>
  <cdr:relSizeAnchor>
    <cdr:from>
      <cdr:x>0.49745</cdr:x>
      <cdr:y>0.01044</cdr:y>
    </cdr:from>
    <cdr:to>
      <cdr:x>0.68511</cdr:x>
      <cdr:y>0.17105</cdr:y>
    </cdr:to>
    <cdr:sp macro="" textlink="">
      <cdr:nvSpPr>
        <cdr:cNvPr id="8" name="TextBox 3"/>
        <cdr:cNvSpPr txBox="1"/>
      </cdr:nvSpPr>
      <cdr:spPr>
        <a:xfrm>
          <a:off x="2238121" y="32385"/>
          <a:ext cx="844296" cy="498094"/>
        </a:xfrm>
        <a:prstGeom prst="rect">
          <a:avLst/>
        </a:prstGeom>
        <a:noFill/>
      </cdr:spPr>
      <cdr:txBody>
        <a:bodyPr wrap="square" rtlCol="0">
          <a:spAutoFit/>
        </a:bodyPr>
        <a:lstStyle>
          <a:defPPr/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>
          <a:pPr/>
          <a:r>
            <a:rPr lang="ru-RU" sz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639,7</a:t>
          </a:r>
        </a:p>
        <a:p>
          <a:pPr/>
          <a:endParaRPr lang="ru-RU" sz="120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847674E0-8D19-4F1D-93F1-5594DACFCCD1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AAA4A230-BF99-4E0C-8CFC-6F7172D4D0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6614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AAA4A230-BF99-4E0C-8CFC-6F7172D4D0B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1091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55B9DF9-F26D-4077-950E-37FD54F01C74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ECA64783-8383-43EE-BBF3-6EDE76E9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6647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55B9DF9-F26D-4077-950E-37FD54F01C74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ECA64783-8383-43EE-BBF3-6EDE76E9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505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755B9DF9-F26D-4077-950E-37FD54F01C74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ECA64783-8383-43EE-BBF3-6EDE76E9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98052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755B9DF9-F26D-4077-950E-37FD54F01C74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ECA64783-8383-43EE-BBF3-6EDE76E936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9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microsoft.com/office/2007/relationships/hdphoto" Target="../media/image2.wdp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Relationship Id="rId6" Type="http://schemas.openxmlformats.org/officeDocument/2006/relationships/image" Target="../media/image44.jpeg" /><Relationship Id="rId7" Type="http://schemas.openxmlformats.org/officeDocument/2006/relationships/image" Target="../media/image45.jpeg" /><Relationship Id="rId8" Type="http://schemas.openxmlformats.org/officeDocument/2006/relationships/image" Target="../media/image46.jpeg" /><Relationship Id="rId9" Type="http://schemas.openxmlformats.org/officeDocument/2006/relationships/image" Target="../media/image4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Relationship Id="rId7" Type="http://schemas.openxmlformats.org/officeDocument/2006/relationships/image" Target="../media/image5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4.jpeg" /><Relationship Id="rId3" Type="http://schemas.openxmlformats.org/officeDocument/2006/relationships/image" Target="../media/image55.jpeg" /><Relationship Id="rId4" Type="http://schemas.openxmlformats.org/officeDocument/2006/relationships/image" Target="../media/image56.jpeg" /><Relationship Id="rId5" Type="http://schemas.openxmlformats.org/officeDocument/2006/relationships/image" Target="../media/image57.jpeg" /><Relationship Id="rId6" Type="http://schemas.openxmlformats.org/officeDocument/2006/relationships/image" Target="../media/image5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Relationship Id="rId6" Type="http://schemas.openxmlformats.org/officeDocument/2006/relationships/image" Target="../media/image6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3.jpeg" /><Relationship Id="rId3" Type="http://schemas.openxmlformats.org/officeDocument/2006/relationships/image" Target="../media/image64.jpeg" /><Relationship Id="rId4" Type="http://schemas.openxmlformats.org/officeDocument/2006/relationships/image" Target="../media/image65.jpeg" /><Relationship Id="rId5" Type="http://schemas.openxmlformats.org/officeDocument/2006/relationships/image" Target="../media/image66.jpeg" /><Relationship Id="rId6" Type="http://schemas.openxmlformats.org/officeDocument/2006/relationships/image" Target="../media/image6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chart" Target="../charts/chart5.xml" /><Relationship Id="rId6" Type="http://schemas.openxmlformats.org/officeDocument/2006/relationships/image" Target="../media/image12.jpeg" /><Relationship Id="rId7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6.xml" /><Relationship Id="rId3" Type="http://schemas.openxmlformats.org/officeDocument/2006/relationships/chart" Target="../charts/chart7.xml" /><Relationship Id="rId4" Type="http://schemas.openxmlformats.org/officeDocument/2006/relationships/chart" Target="../charts/chart8.xml" /><Relationship Id="rId5" Type="http://schemas.openxmlformats.org/officeDocument/2006/relationships/chart" Target="../charts/chart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26.png" /><Relationship Id="rId8" Type="http://schemas.openxmlformats.org/officeDocument/2006/relationships/image" Target="../media/image2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Relationship Id="rId6" Type="http://schemas.openxmlformats.org/officeDocument/2006/relationships/image" Target="../media/image32.jpeg" /><Relationship Id="rId7" Type="http://schemas.openxmlformats.org/officeDocument/2006/relationships/image" Target="../media/image33.jpeg" /><Relationship Id="rId8" Type="http://schemas.openxmlformats.org/officeDocument/2006/relationships/image" Target="../media/image34.jpeg" /><Relationship Id="rId9" Type="http://schemas.openxmlformats.org/officeDocument/2006/relationships/image" Target="../media/image35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Relationship Id="rId3" Type="http://schemas.openxmlformats.org/officeDocument/2006/relationships/chart" Target="../charts/chart10.xml" /><Relationship Id="rId4" Type="http://schemas.openxmlformats.org/officeDocument/2006/relationships/image" Target="../media/image3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708576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9596" y="2888857"/>
            <a:ext cx="10171689" cy="3698059"/>
          </a:xfrm>
        </p:spPr>
        <p:txBody>
          <a:bodyPr>
            <a:noAutofit/>
          </a:bodyPr>
          <a:lstStyle>
            <a:defPPr/>
          </a:lstStyle>
          <a:p>
            <a:r>
              <a:rPr lang="ru-RU" sz="435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ОТЧЁТ</a:t>
            </a:r>
          </a:p>
          <a:p>
            <a:r>
              <a:rPr lang="ru-RU" sz="435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главы Афанасьевского муниципального округа о результатах деятельности за </a:t>
            </a:r>
            <a:r>
              <a:rPr lang="ru-RU" sz="435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2024 </a:t>
            </a:r>
            <a:r>
              <a:rPr lang="ru-RU" sz="435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 и основных направлениях работы на </a:t>
            </a:r>
            <a:r>
              <a:rPr lang="ru-RU" sz="435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2025 </a:t>
            </a:r>
            <a:r>
              <a:rPr lang="ru-RU" sz="435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</a:t>
            </a:r>
          </a:p>
          <a:p>
            <a:endParaRPr lang="ru-RU" sz="4350" b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034" y="134789"/>
            <a:ext cx="1159933" cy="14391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33600" y="1573966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Афанасьевского муниципального округа Кировской области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653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120" y="77534"/>
            <a:ext cx="10515600" cy="4362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endParaRPr lang="ru-RU" sz="4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21989" y="4307446"/>
            <a:ext cx="4297681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Приобретено </a:t>
            </a:r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медицинское </a:t>
            </a:r>
            <a:r>
              <a:rPr lang="ru-RU" sz="15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оборудование (моторизированный </a:t>
            </a:r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стол-подставка к лампе щелевой, электрокардиографы (7шт), индикатор внутриглазного давления 2 шт., аппарат светодиодный, щипцы биопсийные для гибкой эндоскопии, укладка врача СМП 2шт., термостат лабораторный, </a:t>
            </a:r>
            <a:r>
              <a:rPr lang="ru-RU" sz="15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холодильники)</a:t>
            </a:r>
            <a:endParaRPr lang="ru-RU" sz="15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5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Получены </a:t>
            </a:r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легковых автомобиля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521" y="616979"/>
            <a:ext cx="2594725" cy="3459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97" y="960184"/>
            <a:ext cx="3241729" cy="290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6873" y="4076613"/>
            <a:ext cx="5150649" cy="21698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Медицинскую помощь населению округа оказывает Афанасьевская центральная районная больница, которая включает в себя стационар и поликлинику в пгт Афанасьево, одну амбулаторию в с. Бисерово, один офис врачебной общей практики в с. Гордино, 15 фельдшерских здравпунктов и 6 ФАПов.</a:t>
            </a:r>
          </a:p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ЦРБ на конец 2024 года числилось 16 врачей и 6 внешних совместителей, 84 специалиста среднего медицинского персонала и 2 внешних совместителя.</a:t>
            </a:r>
          </a:p>
        </p:txBody>
      </p:sp>
    </p:spTree>
    <p:extLst>
      <p:ext uri="{BB962C8B-B14F-4D97-AF65-F5344CB8AC3E}">
        <p14:creationId xmlns:p14="http://schemas.microsoft.com/office/powerpoint/2010/main" val="386150272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325" y="258121"/>
            <a:ext cx="10515600" cy="4362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4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915" y="870084"/>
            <a:ext cx="364138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>
              <a:buNone/>
            </a:pP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национального проекта «Образование»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(современная </a:t>
            </a: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школа) открыты 4 центра естественнонаучного и технологического профилей «Точка роста» в школах д. Илюши, п. Лытка, п. Бор, д. Ванино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315" y="5391791"/>
            <a:ext cx="357143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lvl="0" algn="just">
              <a:defRPr/>
            </a:pPr>
            <a:r>
              <a:rPr lang="ru-RU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За </a:t>
            </a:r>
            <a:r>
              <a:rPr lang="ru-RU" b="1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счет </a:t>
            </a:r>
            <a:r>
              <a:rPr lang="ru-RU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местного бюджета были отремонтированы кровля и система отопления в школе д. </a:t>
            </a:r>
            <a:r>
              <a:rPr lang="ru-RU" b="1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Ванино.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92684" y="870084"/>
            <a:ext cx="3445689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lvl="0" algn="just">
              <a:defRPr/>
            </a:pPr>
            <a:r>
              <a:rPr lang="ru-RU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В результате сотрудничества с депутатом Государственной Думы РФ Р.А. Азимовым при софинансировании из местного бюджета в спортивной школе был открыт стрелковый тир.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4" y="3341339"/>
            <a:ext cx="2382625" cy="1786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4" y="395000"/>
            <a:ext cx="3062139" cy="205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279" y="1716504"/>
            <a:ext cx="2093884" cy="161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349" y="3458904"/>
            <a:ext cx="2383852" cy="178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55" y="4987886"/>
            <a:ext cx="2609314" cy="173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457" y="3077113"/>
            <a:ext cx="2637434" cy="208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7912049" y="3458904"/>
            <a:ext cx="384611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lvl="0" algn="just">
              <a:defRPr/>
            </a:pPr>
            <a:r>
              <a:rPr lang="ru-RU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В селе Гордино открылась группа Омутнинского политехнического техникума</a:t>
            </a:r>
            <a:endParaRPr kumimoji="0" lang="ru-RU" b="0" i="0" u="none" strike="noStrike" kern="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2211" y="4460724"/>
            <a:ext cx="2482846" cy="186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7401" y="5116600"/>
            <a:ext cx="2145063" cy="160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6989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22" y="15807"/>
            <a:ext cx="10515600" cy="4362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4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892" y="769176"/>
            <a:ext cx="419748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/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Продолжают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свою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работу: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военно-патриотический клуб «Русич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первичное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отделение «Движение первых» </a:t>
            </a:r>
            <a:endParaRPr lang="ru-RU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коми-пермяцкой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культуры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18007" y="734922"/>
            <a:ext cx="3442560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национального проекта «Культура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аткрыта третья модельная библиотека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округе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«Детская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модельная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библиотека»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национального проекта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«Образование» открыто молодежное пространство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«Отличное место»</a:t>
            </a:r>
            <a:endParaRPr lang="ru-RU" sz="160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43" y="4447642"/>
            <a:ext cx="2791451" cy="1967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80" y="734922"/>
            <a:ext cx="2819399" cy="1950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441" y="2870989"/>
            <a:ext cx="3828428" cy="172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43" y="2685103"/>
            <a:ext cx="2510366" cy="175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045797" y="4980839"/>
            <a:ext cx="451278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Празднование 95-летнего юбилея Афанасьевского района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празднования 95-ой годовщины состоялся XXVI областной фестиваль народного творчества «Северная Вятка»</a:t>
            </a:r>
            <a:endParaRPr lang="ru-RU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372" y="2870989"/>
            <a:ext cx="3499099" cy="179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658" y="4944982"/>
            <a:ext cx="2380337" cy="1584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272873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839" y="164006"/>
            <a:ext cx="10515600" cy="4362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4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5533" y="3105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/>
            <a:br>
              <a:rPr lang="ru-RU"/>
            </a:b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38" y="2683595"/>
            <a:ext cx="2644653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indent="450215" algn="just">
              <a:spcAft>
                <a:spcPct val="0"/>
              </a:spcAft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2024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заключено 19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социальных контрактов</a:t>
            </a:r>
            <a:endParaRPr lang="ru-RU" sz="16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58068" y="674398"/>
            <a:ext cx="8766158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>
              <a:spcAft>
                <a:spcPct val="0"/>
              </a:spcAft>
            </a:pPr>
            <a:r>
              <a:rPr lang="ru-RU" sz="1600" b="1" u="sng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Меры </a:t>
            </a:r>
            <a:r>
              <a:rPr lang="ru-RU" sz="1600" b="1" u="sng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поддержки социальной </a:t>
            </a:r>
            <a:r>
              <a:rPr lang="ru-RU" sz="1600" b="1" u="sng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защиты населения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многодетным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малообеспеченным семьям оказаны меры социальной поддержки такие как ежегодная денежная выплата на приобретение и доставку твердого топлива; ежемесячная социальная выплата на детей обучающихся в образовательных профессиональных и высших учебных заведениях, расположенных на территории Кировской области; компенсация расходов на оплату коммунальных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</a:t>
            </a: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введена новая социальная мера поддержки семьям с детьми – это ежемесячная выплата в связи с рождением первого ребенка до достижения ребенком 1 года (размер выплаты – 38203 рубля, в 2024 году обратилось 19 женщин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Региональным семейным капиталом воспользовались 25 граждан, из них 19 граждан – на получение 50,0 тыс. рублей и 6 граждан – на погашение обязательств по ипотечному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кредиту</a:t>
            </a: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единовременной денежной выплаты взамен предоставления земельного участка в собственность бесплатно воспользовались 46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</a:t>
            </a:r>
          </a:p>
          <a:p>
            <a:pPr marL="285750" indent="-285750" algn="just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единовременная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выплата супругам, состоящим в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зарегистрированном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браке 50, 60 и 70 лет, постоянно проживающим на территории Кировской области в течение не менее 10 лет, предоставлена 23 семейным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1515" y="3687124"/>
            <a:ext cx="2475319" cy="30469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indent="450215" algn="just">
              <a:spcAft>
                <a:spcPct val="0"/>
              </a:spcAft>
            </a:pPr>
            <a:r>
              <a:rPr lang="ru-RU" sz="1600" b="1" u="sng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Афанасьевский КЦСОН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оказываются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социальные услуги в форме социального обслуживания на дому, в стационарной и полустационарной формах, оказание постоянной, периодической, разовой помощи, в том числе срочной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помощи</a:t>
            </a:r>
            <a:endParaRPr lang="ru-RU" sz="160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70" y="421873"/>
            <a:ext cx="2852560" cy="198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851" y="4706271"/>
            <a:ext cx="2447640" cy="213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256" y="4706271"/>
            <a:ext cx="2233964" cy="2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675" y="4706271"/>
            <a:ext cx="2252114" cy="211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5845" y="4725385"/>
            <a:ext cx="2890637" cy="207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678626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821"/>
            <a:ext cx="10515600" cy="436259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на 2025 год</a:t>
            </a:r>
            <a:endParaRPr lang="ru-RU" sz="3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825" y="526080"/>
            <a:ext cx="11562734" cy="60167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/>
          </a:lstStyle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национального проекта «Семья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капитальный ремонт здания МБУК «Афанасьевская центральная библиотека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135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проектно-сметной документации (с прохождением государственной экспертизы) на капитальный ремонт МБУК «Афанасьевский краеведческий музей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5143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национального проекта «Инфраструктура для жизни»:</a:t>
            </a:r>
          </a:p>
          <a:p>
            <a:pPr marL="514350" indent="-285750" algn="just">
              <a:lnSpc>
                <a:spcPct val="100000"/>
              </a:lnSpc>
            </a:pPr>
            <a:r>
              <a:rPr lang="ru-RU" sz="135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по устройству уличного освещения в пгт. Афанасьево, ул. Трушниковы, д. 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Алёшкины.</a:t>
            </a:r>
            <a:endParaRPr lang="ru-RU" sz="135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</a:pP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тротуаров в пгт Афанасьево ул. 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Трушниковы.</a:t>
            </a:r>
            <a:endParaRPr lang="ru-RU" sz="135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по укреплению материально-технической базы учреждений культуры, 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искусства: </a:t>
            </a: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 с. Гордино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35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сельский дом культуры с. </a:t>
            </a:r>
            <a:r>
              <a:rPr lang="ru-RU" sz="135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Гордино;</a:t>
            </a:r>
          </a:p>
          <a:p>
            <a:pPr marL="514350" indent="-285750" algn="just">
              <a:lnSpc>
                <a:spcPct val="100000"/>
              </a:lnSpc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сельский дом культуры д. 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Ичетовкины.</a:t>
            </a:r>
            <a:endParaRPr lang="ru-RU" sz="135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X Межрегионального фестиваля коми-пермяцкого фольклора «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Чудо».</a:t>
            </a:r>
            <a:endParaRPr lang="ru-RU" sz="135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созданию центра фиджитал-спорта «Вверх».</a:t>
            </a:r>
            <a:endParaRPr lang="ru-RU" sz="135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«дорожного миллиарда» ремонт участка автомобильной дороги «Афанасьево-граница Верхнекамского района» протяженностью 1,025 км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проектно-сметной документации для наплавных сооружений п. Камский и д. Светлаковы 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инициативных проектов в рамках 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ППМИ-2025.</a:t>
            </a: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участников СВО и их 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</a:p>
          <a:p>
            <a:pPr marL="514350" indent="-285750" algn="just">
              <a:lnSpc>
                <a:spcPct val="10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 высоком уровне </a:t>
            </a: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Год защитника 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</a:t>
            </a:r>
            <a:r>
              <a:rPr lang="ru-RU" sz="135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посвященных 80-летию Победы в Великой Отечественной в</a:t>
            </a:r>
            <a:r>
              <a:rPr lang="ru-RU" sz="135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ойне.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13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6943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89821"/>
            <a:ext cx="10711649" cy="717877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295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</a:t>
            </a:r>
            <a:r>
              <a:rPr lang="ru-RU" sz="295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Думы Российской Федерации </a:t>
            </a:r>
            <a:r>
              <a:rPr lang="ru-RU" sz="295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Рахим </a:t>
            </a:r>
            <a:r>
              <a:rPr lang="ru-RU" sz="295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Азизбоевич Азимов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76" y="4076294"/>
            <a:ext cx="3850583" cy="2572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43" y="967140"/>
            <a:ext cx="4021206" cy="2265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563" y="967140"/>
            <a:ext cx="3850583" cy="25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991099" y="4076294"/>
            <a:ext cx="3863550" cy="2574694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705817" y="3575033"/>
            <a:ext cx="1970843" cy="3416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>
            <a:defPPr/>
          </a:lstStyle>
          <a:p>
            <a:pPr marL="0" indent="0" algn="ctr">
              <a:buNone/>
            </a:pPr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чудес света</a:t>
            </a:r>
            <a:endParaRPr lang="ru-RU" sz="24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9"/>
          <p:cNvSpPr txBox="1"/>
          <p:nvPr/>
        </p:nvSpPr>
        <p:spPr>
          <a:xfrm>
            <a:off x="1507343" y="3555141"/>
            <a:ext cx="3409025" cy="3416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2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тира</a:t>
            </a:r>
            <a:endParaRPr lang="ru-RU" sz="22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7385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67" y="1"/>
            <a:ext cx="10515600" cy="778144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295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</a:t>
            </a:r>
            <a:r>
              <a:rPr lang="ru-RU" sz="295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Законодательного Собрания Кировской </a:t>
            </a:r>
            <a:r>
              <a:rPr lang="ru-RU" sz="295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          Виктор Иванович Медведков </a:t>
            </a:r>
            <a:endParaRPr lang="ru-RU" sz="295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4933" y="998046"/>
            <a:ext cx="2479829" cy="12660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defPPr/>
          </a:lstStyle>
          <a:p>
            <a:pPr marL="0" indent="0" algn="ctr">
              <a:buNone/>
            </a:pPr>
            <a:r>
              <a:rPr lang="ru-RU" sz="1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захоронения участника первого Парада Победы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69" y="4781439"/>
            <a:ext cx="3325830" cy="1970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67" y="4781439"/>
            <a:ext cx="2754735" cy="19150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2053" y="3728893"/>
            <a:ext cx="409408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Чествование лучших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Афанасьевского  МО  (закрытие Года семьи)</a:t>
            </a:r>
            <a:endParaRPr lang="ru-RU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95" y="1760683"/>
            <a:ext cx="2837758" cy="18833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14981" y="928264"/>
            <a:ext cx="292667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премий </a:t>
            </a:r>
          </a:p>
          <a:p>
            <a:pPr algn="ctr"/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</a:t>
            </a:r>
            <a:r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  <a:endParaRPr lang="ru-RU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481" y="998046"/>
            <a:ext cx="1882891" cy="24992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68441" y="1011588"/>
            <a:ext cx="174540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Чествование лучших педагогов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5635" y="2693171"/>
            <a:ext cx="2258423" cy="287939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090396" y="3717190"/>
            <a:ext cx="337097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Чествование работников сельскохозяйственного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415058592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369" y="2551252"/>
            <a:ext cx="2739699" cy="248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78" y="4918192"/>
            <a:ext cx="2919532" cy="193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308" y="240218"/>
            <a:ext cx="10515600" cy="4362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участников СВО и их семей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451" y="30810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/>
            <a:br>
              <a:rPr lang="ru-RU"/>
            </a:b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0057" y="3749813"/>
            <a:ext cx="5663925" cy="29238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Собраны денежные средства в сумме 899 тыс. руб. на приобретение 4 РЭБов, более 716,0 тыс. рублей на гуманитарную помощь.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Отправлено более 260 посылок с гуманитарной помощью, более 172 куб. м. строительных материалов, запасные части для автомобилей на сумму 566,0 тыс. руб., 2 ленточные пилорамы, бензопилы, генераторы, сварочный аппарат.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Организовано 13 площадок для плетения маскировочных сетей, изготовлено 748 сетей общей площадью 13682 кв. м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272" y="4921119"/>
            <a:ext cx="2652772" cy="187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00" y="825936"/>
            <a:ext cx="5573789" cy="2498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05451" y="738572"/>
            <a:ext cx="6003892" cy="26407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февраля 2023 года изготовлено более 3000 блиндажных свечей.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140 членов семей СВО воспользовались бесплатным проездом.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288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 обеспечены твердым топливом на общую сумму более 7,3 млн. рублей.</a:t>
            </a:r>
          </a:p>
          <a:p>
            <a:pPr marL="285750" indent="-285750" algn="just">
              <a:lnSpc>
                <a:spcPct val="115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Обеспечены бесплатным питанием в образовательных учреждениях 36 детей участников СВО на сумму 395,4 тыс. рублей.</a:t>
            </a:r>
            <a:endParaRPr lang="ru-RU" sz="1600" b="1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5919" y="3426647"/>
            <a:ext cx="2765329" cy="160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55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660"/>
            <a:ext cx="12192000" cy="506416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и доходы</a:t>
            </a:r>
            <a:endParaRPr lang="ru-RU" sz="4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2626089"/>
              </p:ext>
            </p:extLst>
          </p:nvPr>
        </p:nvGraphicFramePr>
        <p:xfrm>
          <a:off x="850490" y="585076"/>
          <a:ext cx="4572000" cy="2743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79067554"/>
              </p:ext>
            </p:extLst>
          </p:nvPr>
        </p:nvGraphicFramePr>
        <p:xfrm>
          <a:off x="879987" y="3601066"/>
          <a:ext cx="4572000" cy="27432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546466268"/>
              </p:ext>
            </p:extLst>
          </p:nvPr>
        </p:nvGraphicFramePr>
        <p:xfrm>
          <a:off x="7005484" y="3633076"/>
          <a:ext cx="4572000" cy="27432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01861130"/>
              </p:ext>
            </p:extLst>
          </p:nvPr>
        </p:nvGraphicFramePr>
        <p:xfrm>
          <a:off x="6995652" y="690716"/>
          <a:ext cx="4572000" cy="2743200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  <p:extLst>
      <p:ext uri="{BB962C8B-B14F-4D97-AF65-F5344CB8AC3E}">
        <p14:creationId xmlns:p14="http://schemas.microsoft.com/office/powerpoint/2010/main" val="5422694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304" y="3146339"/>
            <a:ext cx="2532807" cy="212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 txBox="1"/>
          <p:nvPr/>
        </p:nvSpPr>
        <p:spPr>
          <a:xfrm>
            <a:off x="890124" y="97105"/>
            <a:ext cx="10536300" cy="58199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br>
              <a:rPr lang="ru-RU" sz="28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Лесная отрасль. Сельское хозяйство.</a:t>
            </a:r>
            <a:endParaRPr lang="ru-RU" sz="2800" b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49430" y="985978"/>
            <a:ext cx="6886322" cy="17081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 2024 год в </a:t>
            </a:r>
            <a:r>
              <a:rPr lang="ru-RU" sz="15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сельхозпредприятиях </a:t>
            </a:r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произведено:</a:t>
            </a:r>
          </a:p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молока 6088 тонн (2023 год – 6011 тонн), прирост производства обеспечен практически во всех хозяйствах;</a:t>
            </a:r>
          </a:p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мяса на убой 198 тонн (2023 год – 272 тонны);</a:t>
            </a:r>
          </a:p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телят 1029 голов (2023 – 1198 голов).</a:t>
            </a:r>
          </a:p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состоянию на 01.01.2025 в </a:t>
            </a:r>
            <a:r>
              <a:rPr lang="ru-RU" sz="15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сельхозпредприятиях </a:t>
            </a:r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имелось 2270 голов крупного рогатого скота, в том числе 1009 коров, 151 лошадь (2023 – 2465 голов).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84694" y="5376300"/>
            <a:ext cx="7015794" cy="1246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Государственную поддержку получили 5 сельхозпредприятий на общую сумму 5,0 млн. рублей, в том числе: </a:t>
            </a:r>
          </a:p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на приобретение современной сельскохозяйственной техники – 0,4 млн. рублей; </a:t>
            </a:r>
          </a:p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на молочное скотоводство – 4 млн. рублей; </a:t>
            </a:r>
          </a:p>
          <a:p>
            <a:pPr algn="just"/>
            <a:r>
              <a:rPr lang="ru-RU" sz="15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субсидии на содержание конематок вятской породы лошадей – 0,6 млн. рублей</a:t>
            </a:r>
            <a:r>
              <a:rPr lang="ru-RU" sz="15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5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21" y="2954439"/>
            <a:ext cx="2564330" cy="216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133" y="2727501"/>
            <a:ext cx="2355607" cy="206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41336726"/>
              </p:ext>
            </p:extLst>
          </p:nvPr>
        </p:nvGraphicFramePr>
        <p:xfrm>
          <a:off x="315590" y="4248318"/>
          <a:ext cx="4434435" cy="234669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2446" y="1933997"/>
            <a:ext cx="2766983" cy="227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693" y="679095"/>
            <a:ext cx="2731347" cy="276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77677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 txBox="1"/>
          <p:nvPr/>
        </p:nvSpPr>
        <p:spPr>
          <a:xfrm>
            <a:off x="838200" y="129473"/>
            <a:ext cx="10515600" cy="9411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br>
              <a:rPr lang="ru-RU" sz="28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рынок. Пищевая промышленность.</a:t>
            </a:r>
            <a:endParaRPr lang="ru-RU" sz="2800" b="1"/>
          </a:p>
        </p:txBody>
      </p:sp>
      <p:sp>
        <p:nvSpPr>
          <p:cNvPr id="4" name="Прямоугольник 3"/>
          <p:cNvSpPr/>
          <p:nvPr/>
        </p:nvSpPr>
        <p:spPr>
          <a:xfrm>
            <a:off x="6214683" y="1139842"/>
            <a:ext cx="5547583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marL="285750" indent="-285750" algn="just"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116 торговых объектов;</a:t>
            </a:r>
          </a:p>
          <a:p>
            <a:pPr marL="285750" indent="-285750" algn="just"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автомагазина;</a:t>
            </a:r>
          </a:p>
          <a:p>
            <a:pPr marL="285750" indent="-285750" algn="just"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 объектов общественного питания </a:t>
            </a:r>
            <a:endParaRPr lang="ru-RU" sz="20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512" y="3937155"/>
            <a:ext cx="4883935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2024 году изготовлено собственной продукции:</a:t>
            </a:r>
          </a:p>
          <a:p>
            <a:pPr marL="342900" indent="-342900" algn="just"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хлеба и хлебобулочных изделий 699,6 тонн;</a:t>
            </a:r>
          </a:p>
          <a:p>
            <a:pPr marL="342900" indent="-342900" algn="just"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кондитерских изделий 50,9 тонн;</a:t>
            </a:r>
          </a:p>
          <a:p>
            <a:pPr marL="342900" indent="-342900" algn="just"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мясных полуфабрикатов 9,0 тонн;</a:t>
            </a:r>
          </a:p>
          <a:p>
            <a:pPr marL="342900" indent="-342900" algn="just"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безалкогольных напитков 17264 дкл.;</a:t>
            </a:r>
          </a:p>
          <a:p>
            <a:pPr marL="342900" indent="-342900" algn="just">
              <a:buFontTx/>
              <a:buChar char="-"/>
            </a:pPr>
            <a:r>
              <a:rPr lang="ru-RU" sz="20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колбасных изделий 43,9 тонн</a:t>
            </a:r>
            <a:endParaRPr lang="ru-RU" sz="20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39" y="989447"/>
            <a:ext cx="2354839" cy="260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619" y="2337378"/>
            <a:ext cx="2879525" cy="35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69" y="3755370"/>
            <a:ext cx="3615364" cy="29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491" y="1433672"/>
            <a:ext cx="3153787" cy="2321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2724" y="2224773"/>
            <a:ext cx="2950692" cy="2297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80007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D2E9C900-2DC6-4066-BA9B-13DC3BA09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142540"/>
              </p:ext>
            </p:extLst>
          </p:nvPr>
        </p:nvGraphicFramePr>
        <p:xfrm>
          <a:off x="339865" y="3973189"/>
          <a:ext cx="5510678" cy="2767476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CAD5A75-5906-4050-97B0-88D7CAD4D8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05682"/>
              </p:ext>
            </p:extLst>
          </p:nvPr>
        </p:nvGraphicFramePr>
        <p:xfrm>
          <a:off x="291313" y="631180"/>
          <a:ext cx="5154627" cy="377898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5" name="Заголовок 1"/>
          <p:cNvSpPr txBox="1"/>
          <p:nvPr/>
        </p:nvSpPr>
        <p:spPr>
          <a:xfrm>
            <a:off x="847927" y="107384"/>
            <a:ext cx="10515600" cy="43625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округа</a:t>
            </a:r>
            <a:endParaRPr lang="ru-RU" sz="4000" b="1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E80486E-B4E0-4CE6-A624-96F1EBE8F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446806"/>
              </p:ext>
            </p:extLst>
          </p:nvPr>
        </p:nvGraphicFramePr>
        <p:xfrm>
          <a:off x="6684021" y="543643"/>
          <a:ext cx="5313015" cy="632196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93973934"/>
              </p:ext>
            </p:extLst>
          </p:nvPr>
        </p:nvGraphicFramePr>
        <p:xfrm>
          <a:off x="5615873" y="841572"/>
          <a:ext cx="4499171" cy="310133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  <p:extLst>
      <p:ext uri="{BB962C8B-B14F-4D97-AF65-F5344CB8AC3E}">
        <p14:creationId xmlns:p14="http://schemas.microsoft.com/office/powerpoint/2010/main" val="411254982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7" y="107384"/>
            <a:ext cx="10515600" cy="4362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ЖКХ. Дороги</a:t>
            </a:r>
            <a:endParaRPr lang="ru-RU" sz="4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/>
          <p:nvPr/>
        </p:nvSpPr>
        <p:spPr>
          <a:xfrm>
            <a:off x="5019631" y="5099348"/>
            <a:ext cx="6691107" cy="15035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«Дорожного миллиарда» отремонтировано автомобильной дороги Афанасьево-граница Верхнекамского района общей протяженностью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(в районе д. </a:t>
            </a:r>
            <a:r>
              <a:rPr lang="ru-RU" sz="16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Ожегино)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ППМИ отремонтированы участки автомобильных дорог в д. Архипята, д. Рагоза, д. Варанкины общей протяженностью 1,4 км</a:t>
            </a:r>
          </a:p>
        </p:txBody>
      </p:sp>
      <p:sp>
        <p:nvSpPr>
          <p:cNvPr id="18" name="Объект 2"/>
          <p:cNvSpPr txBox="1"/>
          <p:nvPr/>
        </p:nvSpPr>
        <p:spPr>
          <a:xfrm>
            <a:off x="262180" y="3404506"/>
            <a:ext cx="4926784" cy="12281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ремонт водозаборной скважины в с. Гордино.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ППМИ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ремонт водопроводной сети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Бисерово протяженностью 140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53" y="1283324"/>
            <a:ext cx="2715571" cy="2121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195" y="617800"/>
            <a:ext cx="2596769" cy="2339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042" y="2281677"/>
            <a:ext cx="3067863" cy="2676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036" y="2281677"/>
            <a:ext cx="920576" cy="49991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390152"/>
            <a:ext cx="3352864" cy="262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3429" y="2441836"/>
            <a:ext cx="1280271" cy="4999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69" y="4634725"/>
            <a:ext cx="3454205" cy="211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ъект 2"/>
          <p:cNvSpPr txBox="1"/>
          <p:nvPr/>
        </p:nvSpPr>
        <p:spPr>
          <a:xfrm>
            <a:off x="6959406" y="684327"/>
            <a:ext cx="3882918" cy="14873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дорог округа: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значения – 73,0 км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значения – 51,3 км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 – 692,8 км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1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16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1549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3965811"/>
            <a:ext cx="2540441" cy="2341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7" y="107384"/>
            <a:ext cx="10515600" cy="4362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благоустройство</a:t>
            </a:r>
            <a:r>
              <a:rPr lang="ru-RU" sz="400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36" y="2254727"/>
            <a:ext cx="2653493" cy="199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747" y="4376097"/>
            <a:ext cx="2968919" cy="212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336" y="655520"/>
            <a:ext cx="2681848" cy="190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5053" y="352017"/>
            <a:ext cx="2829774" cy="208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10439" y="2599333"/>
            <a:ext cx="5256227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lvl="0" algn="just">
              <a:defRPr/>
            </a:pPr>
            <a:r>
              <a:rPr lang="ru-RU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Продолжается борьба с борщевиком Сосновского. </a:t>
            </a:r>
            <a:endParaRPr lang="ru-RU" kern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/>
            </a:endParaRPr>
          </a:p>
          <a:p>
            <a:pPr lvl="0" algn="just">
              <a:defRPr/>
            </a:pPr>
            <a:r>
              <a:rPr lang="ru-RU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Обработано </a:t>
            </a:r>
            <a:r>
              <a:rPr lang="ru-RU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химическим и механическим способом на общей площади 30,82 га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2234" y="655520"/>
            <a:ext cx="6028566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ППМИ-2024: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проведено устройство уличного освещения в д. Карагай 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 ремонт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системы уличного освещения в п.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Камский</a:t>
            </a:r>
          </a:p>
          <a:p>
            <a:pPr algn="just"/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построена детская спортивная площадка в д. 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Московская</a:t>
            </a:r>
            <a:endParaRPr lang="ru-RU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144" y="2376606"/>
            <a:ext cx="2836627" cy="212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9248" y="3743569"/>
            <a:ext cx="2849905" cy="279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8797831" y="5359179"/>
            <a:ext cx="2829774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lvl="0" algn="just">
              <a:defRPr/>
            </a:pPr>
            <a:r>
              <a:rPr lang="ru-RU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Выполнены </a:t>
            </a:r>
            <a:r>
              <a:rPr lang="ru-RU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работы по ликвидации свалки бытовых </a:t>
            </a:r>
            <a:r>
              <a:rPr lang="ru-RU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отходов </a:t>
            </a:r>
            <a:r>
              <a:rPr lang="ru-RU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ill Sans"/>
              </a:rPr>
              <a:t>в с. Гордино</a:t>
            </a:r>
            <a:endParaRPr lang="ru-RU" ker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Gill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3717" y="3580428"/>
            <a:ext cx="3163310" cy="168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15769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973" y="97983"/>
            <a:ext cx="10515600" cy="436259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00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Строительство. Земельные ресурсы. </a:t>
            </a:r>
            <a:endParaRPr lang="ru-RU" sz="400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5533" y="31058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/>
            <a:br>
              <a:rPr lang="ru-RU"/>
            </a:b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64883" y="3428999"/>
            <a:ext cx="5352317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>
              <a:spcAft>
                <a:spcPct val="0"/>
              </a:spcAft>
            </a:pP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2024 году проведено 5 аукционов на право заключения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договоров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аренды земельных участков, по результатам которых заключены 6 договоров. Всего за год заключено 28 договоров аренды на земельные участки общей площадью 13,56 га.</a:t>
            </a:r>
          </a:p>
          <a:p>
            <a:pPr algn="just">
              <a:spcAft>
                <a:spcPct val="0"/>
              </a:spcAft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2024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</a:t>
            </a: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6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многодетных семьи Афанасьевского муниципального округа стали правообладателями земельных участков.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68" y="837509"/>
            <a:ext cx="2746252" cy="1830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79108355"/>
              </p:ext>
            </p:extLst>
          </p:nvPr>
        </p:nvGraphicFramePr>
        <p:xfrm>
          <a:off x="499533" y="3312925"/>
          <a:ext cx="4572000" cy="27432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308375" y="5871019"/>
            <a:ext cx="626533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/>
          </a:lstStyle>
          <a:p>
            <a:pPr algn="just">
              <a:spcAft>
                <a:spcPct val="0"/>
              </a:spcAft>
            </a:pPr>
            <a:r>
              <a:rPr lang="ru-RU" sz="160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программы «Жильё» четырем молодым семьям вручены сертификаты на приобретение и строительства жилья.</a:t>
            </a:r>
            <a:endParaRPr lang="ru-RU" sz="160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066" y="719727"/>
            <a:ext cx="2946430" cy="232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901700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Overrid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jpeg" /></Relationships>
</file>

<file path=ppt/theme/_rels/themeOverrid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jpeg" /></Relationships>
</file>

<file path=ppt/theme/_rels/themeOverride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jpeg" /></Relationships>
</file>

<file path=ppt/theme/_rels/themeOverride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jpeg" /><Relationship Id="rId2" Type="http://schemas.openxmlformats.org/officeDocument/2006/relationships/image" Target="../media/image20.jpeg" /></Relationships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Натуральные материалы">
    <a:majorFont>
      <a:latin typeface="Garamond"/>
      <a:ea typeface="Arial"/>
      <a:cs typeface="Arial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Arial"/>
      <a:cs typeface="Arial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r:embed="rId2"/>
        <a:stretch>
          <a:fillRect/>
        </a:stretch>
      </a:blip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Натуральные материалы">
    <a:majorFont>
      <a:latin typeface="Garamond"/>
      <a:ea typeface="Arial"/>
      <a:cs typeface="Arial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Arial"/>
      <a:cs typeface="Arial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r:embed="rId2"/>
        <a:stretch>
          <a:fillRect/>
        </a:stretch>
      </a:blip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Натуральные материалы">
    <a:majorFont>
      <a:latin typeface="Garamond"/>
      <a:ea typeface="Arial"/>
      <a:cs typeface="Arial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Arial"/>
      <a:cs typeface="Arial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r:embed="rId2"/>
        <a:stretch>
          <a:fillRect/>
        </a:stretch>
      </a:blip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  <a:fontScheme name="Натуральные материалы">
    <a:majorFont>
      <a:latin typeface="Garamond"/>
      <a:ea typeface="Arial"/>
      <a:cs typeface="Arial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Garamond"/>
      <a:ea typeface="Arial"/>
      <a:cs typeface="Arial"/>
      <a:font script="Jpan" typeface="ＭＳ Ｐ明朝"/>
      <a:font script="Hang" typeface="바탕"/>
      <a:font script="Hans" typeface="方正舒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Натуральные материалы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10000"/>
            </a:schemeClr>
          </a:gs>
          <a:gs pos="100000">
            <a:schemeClr val="phClr">
              <a:tint val="82000"/>
            </a:schemeClr>
          </a:gs>
        </a:gsLst>
        <a:lin ang="5400000" scaled="0"/>
      </a:gradFill>
      <a:blipFill rotWithShape="1">
        <a:blip r:embed="rId1">
          <a:duotone>
            <a:schemeClr val="phClr">
              <a:shade val="74000"/>
              <a:satMod val="130000"/>
              <a:lumMod val="90000"/>
            </a:schemeClr>
            <a:schemeClr val="phClr">
              <a:tint val="94000"/>
              <a:satMod val="120000"/>
              <a:lumMod val="104000"/>
            </a:schemeClr>
          </a:duotone>
        </a:blip>
        <a:tile tx="0" ty="0" sx="100000" sy="100000" flip="none" algn="tl"/>
      </a:blipFill>
    </a:fillStyleLst>
    <a:lnStyleLst>
      <a:ln w="9525" cap="rnd" cmpd="sng" algn="ctr">
        <a:solidFill>
          <a:schemeClr val="phClr"/>
        </a:solidFill>
        <a:prstDash val="solid"/>
      </a:ln>
      <a:ln w="15875" cap="rnd" cmpd="sng" algn="ctr">
        <a:solidFill>
          <a:schemeClr val="phClr"/>
        </a:solidFill>
        <a:prstDash val="solid"/>
      </a:ln>
      <a:ln w="25400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38100" dist="254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88000"/>
              <a:lumMod val="98000"/>
            </a:schemeClr>
          </a:gs>
        </a:gsLst>
        <a:lin ang="5400000" scaled="0"/>
      </a:gradFill>
      <a:blipFill>
        <a:blip r:embed="rId2"/>
        <a:stretch>
          <a:fillRect/>
        </a:stretch>
      </a:blipFill>
    </a:bgFillStyleLst>
  </a:fmt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Arial"/>
      <a:cs typeface="Arial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125</Paragraphs>
  <Slides>16</Slides>
  <Notes>1</Notes>
  <TotalTime>7161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Calibri Light</vt:lpstr>
      <vt:lpstr>Calibri</vt:lpstr>
      <vt:lpstr>Times New Roman</vt:lpstr>
      <vt:lpstr>Wingdings</vt:lpstr>
      <vt:lpstr>Garamond</vt:lpstr>
      <vt:lpstr>Gill Sans</vt:lpstr>
      <vt:lpstr>Тема Office</vt:lpstr>
      <vt:lpstr>PowerPoint Presentation</vt:lpstr>
      <vt:lpstr>Поддержка участников СВО и их семей</vt:lpstr>
      <vt:lpstr>Население и доходы</vt:lpstr>
      <vt:lpstr>PowerPoint Presentation</vt:lpstr>
      <vt:lpstr>PowerPoint Presentation</vt:lpstr>
      <vt:lpstr>PowerPoint Presentation</vt:lpstr>
      <vt:lpstr>ЖКХ. Дороги</vt:lpstr>
      <vt:lpstr>Экология и благоустройство. </vt:lpstr>
      <vt:lpstr>Строительство. Земельные ресурсы. </vt:lpstr>
      <vt:lpstr>Здравоохранение</vt:lpstr>
      <vt:lpstr>Образование</vt:lpstr>
      <vt:lpstr>Культура</vt:lpstr>
      <vt:lpstr>Социальная политика</vt:lpstr>
      <vt:lpstr>Основные направления работы на 2025 год</vt:lpstr>
      <vt:lpstr>Депутат Государственной Думы Российской Федерации          Рахим Азизбоевич Азимов</vt:lpstr>
      <vt:lpstr>Депутат Законодательного Собрания Кировской области            Виктор Иванович Медведков 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467</cp:revision>
  <dcterms:created xsi:type="dcterms:W3CDTF">2023-03-03T07:19:29Z</dcterms:created>
  <dcterms:modified xsi:type="dcterms:W3CDTF">2025-04-09T11:18:30Z</dcterms:modified>
</cp:coreProperties>
</file>