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 bookmarkIdSeed="2">
  <p:sldMasterIdLst>
    <p:sldMasterId id="2147483648" r:id="rId1"/>
  </p:sldMasterIdLst>
  <p:notesMasterIdLst>
    <p:notesMasterId r:id="rId2"/>
  </p:notesMasterIdLst>
  <p:sldIdLst>
    <p:sldId id="258" r:id="rId3"/>
    <p:sldId id="676" r:id="rId4"/>
    <p:sldId id="678" r:id="rId5"/>
    <p:sldId id="680" r:id="rId6"/>
    <p:sldId id="679" r:id="rId7"/>
    <p:sldId id="259" r:id="rId8"/>
    <p:sldId id="460" r:id="rId9"/>
    <p:sldId id="466" r:id="rId10"/>
    <p:sldId id="467" r:id="rId11"/>
    <p:sldId id="468" r:id="rId12"/>
    <p:sldId id="264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670" r:id="rId22"/>
    <p:sldId id="477" r:id="rId23"/>
    <p:sldId id="681" r:id="rId24"/>
    <p:sldId id="682" r:id="rId25"/>
    <p:sldId id="683" r:id="rId26"/>
    <p:sldId id="684" r:id="rId27"/>
    <p:sldId id="703" r:id="rId28"/>
    <p:sldId id="704" r:id="rId29"/>
    <p:sldId id="705" r:id="rId30"/>
    <p:sldId id="685" r:id="rId31"/>
    <p:sldId id="686" r:id="rId32"/>
    <p:sldId id="687" r:id="rId33"/>
    <p:sldId id="688" r:id="rId34"/>
    <p:sldId id="693" r:id="rId35"/>
    <p:sldId id="690" r:id="rId36"/>
    <p:sldId id="691" r:id="rId37"/>
    <p:sldId id="692" r:id="rId38"/>
    <p:sldId id="706" r:id="rId39"/>
    <p:sldId id="707" r:id="rId40"/>
    <p:sldId id="708" r:id="rId41"/>
    <p:sldId id="478" r:id="rId42"/>
    <p:sldId id="479" r:id="rId43"/>
    <p:sldId id="480" r:id="rId44"/>
    <p:sldId id="482" r:id="rId45"/>
    <p:sldId id="483" r:id="rId46"/>
    <p:sldId id="485" r:id="rId47"/>
    <p:sldId id="486" r:id="rId48"/>
    <p:sldId id="488" r:id="rId49"/>
    <p:sldId id="489" r:id="rId50"/>
    <p:sldId id="491" r:id="rId51"/>
    <p:sldId id="492" r:id="rId52"/>
    <p:sldId id="493" r:id="rId53"/>
    <p:sldId id="698" r:id="rId54"/>
    <p:sldId id="695" r:id="rId55"/>
    <p:sldId id="696" r:id="rId56"/>
    <p:sldId id="697" r:id="rId57"/>
    <p:sldId id="498" r:id="rId58"/>
    <p:sldId id="499" r:id="rId59"/>
    <p:sldId id="501" r:id="rId60"/>
    <p:sldId id="502" r:id="rId61"/>
    <p:sldId id="503" r:id="rId62"/>
    <p:sldId id="504" r:id="rId63"/>
    <p:sldId id="520" r:id="rId64"/>
    <p:sldId id="505" r:id="rId65"/>
    <p:sldId id="506" r:id="rId66"/>
    <p:sldId id="507" r:id="rId67"/>
    <p:sldId id="508" r:id="rId68"/>
    <p:sldId id="509" r:id="rId69"/>
    <p:sldId id="510" r:id="rId70"/>
    <p:sldId id="511" r:id="rId71"/>
    <p:sldId id="512" r:id="rId72"/>
    <p:sldId id="513" r:id="rId73"/>
    <p:sldId id="514" r:id="rId74"/>
    <p:sldId id="515" r:id="rId75"/>
    <p:sldId id="516" r:id="rId76"/>
    <p:sldId id="517" r:id="rId77"/>
    <p:sldId id="518" r:id="rId78"/>
    <p:sldId id="521" r:id="rId79"/>
    <p:sldId id="527" r:id="rId80"/>
    <p:sldId id="528" r:id="rId81"/>
    <p:sldId id="529" r:id="rId82"/>
    <p:sldId id="530" r:id="rId83"/>
    <p:sldId id="533" r:id="rId84"/>
    <p:sldId id="532" r:id="rId85"/>
    <p:sldId id="534" r:id="rId86"/>
    <p:sldId id="535" r:id="rId87"/>
    <p:sldId id="536" r:id="rId88"/>
    <p:sldId id="537" r:id="rId89"/>
    <p:sldId id="538" r:id="rId90"/>
    <p:sldId id="539" r:id="rId91"/>
    <p:sldId id="541" r:id="rId92"/>
    <p:sldId id="542" r:id="rId93"/>
    <p:sldId id="709" r:id="rId94"/>
    <p:sldId id="710" r:id="rId95"/>
    <p:sldId id="711" r:id="rId96"/>
    <p:sldId id="543" r:id="rId97"/>
    <p:sldId id="544" r:id="rId98"/>
    <p:sldId id="545" r:id="rId99"/>
    <p:sldId id="547" r:id="rId100"/>
    <p:sldId id="548" r:id="rId101"/>
    <p:sldId id="549" r:id="rId102"/>
    <p:sldId id="551" r:id="rId103"/>
    <p:sldId id="552" r:id="rId104"/>
    <p:sldId id="553" r:id="rId105"/>
    <p:sldId id="557" r:id="rId106"/>
    <p:sldId id="555" r:id="rId107"/>
    <p:sldId id="558" r:id="rId108"/>
    <p:sldId id="560" r:id="rId109"/>
    <p:sldId id="562" r:id="rId110"/>
    <p:sldId id="563" r:id="rId111"/>
    <p:sldId id="702" r:id="rId112"/>
    <p:sldId id="700" r:id="rId113"/>
    <p:sldId id="701" r:id="rId114"/>
    <p:sldId id="564" r:id="rId115"/>
    <p:sldId id="567" r:id="rId116"/>
    <p:sldId id="713" r:id="rId117"/>
    <p:sldId id="712" r:id="rId118"/>
    <p:sldId id="566" r:id="rId119"/>
    <p:sldId id="568" r:id="rId120"/>
    <p:sldId id="570" r:id="rId121"/>
    <p:sldId id="572" r:id="rId122"/>
    <p:sldId id="575" r:id="rId123"/>
    <p:sldId id="578" r:id="rId124"/>
    <p:sldId id="581" r:id="rId125"/>
    <p:sldId id="583" r:id="rId126"/>
    <p:sldId id="586" r:id="rId127"/>
    <p:sldId id="588" r:id="rId128"/>
    <p:sldId id="591" r:id="rId129"/>
    <p:sldId id="594" r:id="rId130"/>
    <p:sldId id="597" r:id="rId131"/>
    <p:sldId id="600" r:id="rId132"/>
    <p:sldId id="603" r:id="rId133"/>
    <p:sldId id="608" r:id="rId134"/>
    <p:sldId id="605" r:id="rId135"/>
    <p:sldId id="609" r:id="rId136"/>
    <p:sldId id="616" r:id="rId137"/>
    <p:sldId id="618" r:id="rId138"/>
    <p:sldId id="620" r:id="rId139"/>
    <p:sldId id="621" r:id="rId140"/>
    <p:sldId id="623" r:id="rId141"/>
    <p:sldId id="611" r:id="rId142"/>
    <p:sldId id="613" r:id="rId143"/>
    <p:sldId id="615" r:id="rId144"/>
    <p:sldId id="626" r:id="rId145"/>
    <p:sldId id="628" r:id="rId146"/>
    <p:sldId id="629" r:id="rId147"/>
    <p:sldId id="630" r:id="rId148"/>
    <p:sldId id="632" r:id="rId149"/>
    <p:sldId id="634" r:id="rId150"/>
    <p:sldId id="635" r:id="rId151"/>
    <p:sldId id="636" r:id="rId152"/>
    <p:sldId id="638" r:id="rId153"/>
    <p:sldId id="639" r:id="rId154"/>
    <p:sldId id="714" r:id="rId155"/>
    <p:sldId id="640" r:id="rId156"/>
    <p:sldId id="641" r:id="rId157"/>
    <p:sldId id="643" r:id="rId158"/>
    <p:sldId id="645" r:id="rId159"/>
    <p:sldId id="715" r:id="rId160"/>
    <p:sldId id="646" r:id="rId161"/>
    <p:sldId id="661" r:id="rId162"/>
    <p:sldId id="671" r:id="rId163"/>
    <p:sldId id="672" r:id="rId164"/>
    <p:sldId id="673" r:id="rId165"/>
    <p:sldId id="675" r:id="rId166"/>
    <p:sldId id="716" r:id="rId167"/>
    <p:sldId id="717" r:id="rId168"/>
    <p:sldId id="718" r:id="rId169"/>
    <p:sldId id="719" r:id="rId170"/>
    <p:sldId id="720" r:id="rId171"/>
    <p:sldId id="664" r:id="rId172"/>
    <p:sldId id="665" r:id="rId173"/>
    <p:sldId id="666" r:id="rId174"/>
    <p:sldId id="667" r:id="rId175"/>
    <p:sldId id="668" r:id="rId176"/>
    <p:sldId id="669" r:id="rId177"/>
  </p:sldIdLst>
  <p:sldSz cx="12192000" cy="6858000"/>
  <p:notesSz cx="6858000" cy="9144000"/>
  <p:embeddedFontLst>
    <p:embeddedFont>
      <p:font typeface="Batang" panose="020B0604020202020204" charset="-127"/>
      <p:regular r:id="rId179"/>
    </p:embeddedFont>
    <p:embeddedFont>
      <p:font typeface="Mongolian Baiti" panose="03000500000000000000" pitchFamily="66" charset="0"/>
      <p:regular r:id="rId180"/>
    </p:embeddedFont>
    <p:embeddedFont>
      <p:font typeface="Calibri" panose="020F0502020204030204" pitchFamily="34" charset="0"/>
      <p:regular r:id="rId181"/>
      <p:bold r:id="rId182"/>
      <p:italic r:id="rId183"/>
      <p:boldItalic r:id="rId184"/>
    </p:embeddedFont>
    <p:embeddedFont>
      <p:font typeface="Akrobat Light" panose="020B0604020202020204" charset="-52"/>
      <p:regular r:id="rId185"/>
    </p:embeddedFont>
    <p:embeddedFont>
      <p:font typeface="Georgia" panose="02040502050405020303" pitchFamily="18" charset="0"/>
      <p:regular r:id="rId186"/>
      <p:bold r:id="rId187"/>
      <p:italic r:id="rId188"/>
      <p:boldItalic r:id="rId189"/>
    </p:embeddedFont>
    <p:embeddedFont>
      <p:font typeface="Arial Unicode MS" panose="020B0604020202020204" pitchFamily="34" charset="-128"/>
      <p:regular r:id="rId190"/>
    </p:embeddedFont>
    <p:embeddedFont>
      <p:font typeface="Calibri Light" panose="020F0302020204030204" pitchFamily="34" charset="0"/>
      <p:regular r:id="rId191"/>
      <p:italic r:id="rId192"/>
    </p:embeddedFont>
    <p:embeddedFont>
      <p:font typeface="Akrobat ExtraLight" panose="020B0604020202020204" charset="0"/>
      <p:regular r:id="rId193"/>
    </p:embeddedFont>
    <p:embeddedFont>
      <p:font typeface="Impact" panose="020B0806030902050204" pitchFamily="34" charset="0"/>
      <p:regular r:id="rId194"/>
    </p:embeddedFont>
  </p:embeddedFontLst>
  <p:custDataLst>
    <p:tags r:id="rId17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65">
          <p15:clr>
            <a:srgbClr val="A4A3A4"/>
          </p15:clr>
        </p15:guide>
        <p15:guide id="3" orient="horz" pos="1394">
          <p15:clr>
            <a:srgbClr val="A4A3A4"/>
          </p15:clr>
        </p15:guide>
        <p15:guide id="4" orient="horz" pos="1137">
          <p15:clr>
            <a:srgbClr val="A4A3A4"/>
          </p15:clr>
        </p15:guide>
        <p15:guide id="5" pos="3840">
          <p15:clr>
            <a:srgbClr val="A4A3A4"/>
          </p15:clr>
        </p15:guide>
        <p15:guide id="6" pos="384">
          <p15:clr>
            <a:srgbClr val="A4A3A4"/>
          </p15:clr>
        </p15:guide>
        <p15:guide id="7" pos="7162">
          <p15:clr>
            <a:srgbClr val="A4A3A4"/>
          </p15:clr>
        </p15:guide>
        <p15:guide id="8" pos="4114">
          <p15:clr>
            <a:srgbClr val="A4A3A4"/>
          </p15:clr>
        </p15:guide>
        <p15:guide id="9" pos="4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F3"/>
    <a:srgbClr val="DDEFEB"/>
    <a:srgbClr val="A9D7CC"/>
    <a:srgbClr val="33B2BA"/>
    <a:srgbClr val="15D1AA"/>
    <a:srgbClr val="F3A875"/>
    <a:srgbClr val="FFF2C9"/>
    <a:srgbClr val="EFFDFF"/>
    <a:srgbClr val="BAF6FE"/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598" autoAdjust="0"/>
  </p:normalViewPr>
  <p:slideViewPr>
    <p:cSldViewPr snapToGrid="0">
      <p:cViewPr varScale="1">
        <p:scale>
          <a:sx n="84" d="100"/>
          <a:sy n="84" d="100"/>
        </p:scale>
        <p:origin x="948" y="84"/>
      </p:cViewPr>
      <p:guideLst>
        <p:guide orient="horz" pos="2160"/>
        <p:guide orient="horz" pos="265"/>
        <p:guide orient="horz" pos="1394"/>
        <p:guide orient="horz" pos="1137"/>
        <p:guide pos="3840"/>
        <p:guide pos="384"/>
        <p:guide pos="7162"/>
        <p:guide pos="4114"/>
        <p:guide pos="42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112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00" Type="http://schemas.openxmlformats.org/officeDocument/2006/relationships/slide" Target="slides/slide98.xml" /><Relationship Id="rId101" Type="http://schemas.openxmlformats.org/officeDocument/2006/relationships/slide" Target="slides/slide99.xml" /><Relationship Id="rId102" Type="http://schemas.openxmlformats.org/officeDocument/2006/relationships/slide" Target="slides/slide100.xml" /><Relationship Id="rId103" Type="http://schemas.openxmlformats.org/officeDocument/2006/relationships/slide" Target="slides/slide101.xml" /><Relationship Id="rId104" Type="http://schemas.openxmlformats.org/officeDocument/2006/relationships/slide" Target="slides/slide102.xml" /><Relationship Id="rId105" Type="http://schemas.openxmlformats.org/officeDocument/2006/relationships/slide" Target="slides/slide103.xml" /><Relationship Id="rId106" Type="http://schemas.openxmlformats.org/officeDocument/2006/relationships/slide" Target="slides/slide104.xml" /><Relationship Id="rId107" Type="http://schemas.openxmlformats.org/officeDocument/2006/relationships/slide" Target="slides/slide105.xml" /><Relationship Id="rId108" Type="http://schemas.openxmlformats.org/officeDocument/2006/relationships/slide" Target="slides/slide106.xml" /><Relationship Id="rId109" Type="http://schemas.openxmlformats.org/officeDocument/2006/relationships/slide" Target="slides/slide107.xml" /><Relationship Id="rId11" Type="http://schemas.openxmlformats.org/officeDocument/2006/relationships/slide" Target="slides/slide9.xml" /><Relationship Id="rId110" Type="http://schemas.openxmlformats.org/officeDocument/2006/relationships/slide" Target="slides/slide108.xml" /><Relationship Id="rId111" Type="http://schemas.openxmlformats.org/officeDocument/2006/relationships/slide" Target="slides/slide109.xml" /><Relationship Id="rId112" Type="http://schemas.openxmlformats.org/officeDocument/2006/relationships/slide" Target="slides/slide110.xml" /><Relationship Id="rId113" Type="http://schemas.openxmlformats.org/officeDocument/2006/relationships/slide" Target="slides/slide111.xml" /><Relationship Id="rId114" Type="http://schemas.openxmlformats.org/officeDocument/2006/relationships/slide" Target="slides/slide112.xml" /><Relationship Id="rId115" Type="http://schemas.openxmlformats.org/officeDocument/2006/relationships/slide" Target="slides/slide113.xml" /><Relationship Id="rId116" Type="http://schemas.openxmlformats.org/officeDocument/2006/relationships/slide" Target="slides/slide114.xml" /><Relationship Id="rId117" Type="http://schemas.openxmlformats.org/officeDocument/2006/relationships/slide" Target="slides/slide115.xml" /><Relationship Id="rId118" Type="http://schemas.openxmlformats.org/officeDocument/2006/relationships/slide" Target="slides/slide116.xml" /><Relationship Id="rId119" Type="http://schemas.openxmlformats.org/officeDocument/2006/relationships/slide" Target="slides/slide117.xml" /><Relationship Id="rId12" Type="http://schemas.openxmlformats.org/officeDocument/2006/relationships/slide" Target="slides/slide10.xml" /><Relationship Id="rId120" Type="http://schemas.openxmlformats.org/officeDocument/2006/relationships/slide" Target="slides/slide118.xml" /><Relationship Id="rId121" Type="http://schemas.openxmlformats.org/officeDocument/2006/relationships/slide" Target="slides/slide119.xml" /><Relationship Id="rId122" Type="http://schemas.openxmlformats.org/officeDocument/2006/relationships/slide" Target="slides/slide120.xml" /><Relationship Id="rId123" Type="http://schemas.openxmlformats.org/officeDocument/2006/relationships/slide" Target="slides/slide121.xml" /><Relationship Id="rId124" Type="http://schemas.openxmlformats.org/officeDocument/2006/relationships/slide" Target="slides/slide122.xml" /><Relationship Id="rId125" Type="http://schemas.openxmlformats.org/officeDocument/2006/relationships/slide" Target="slides/slide123.xml" /><Relationship Id="rId126" Type="http://schemas.openxmlformats.org/officeDocument/2006/relationships/slide" Target="slides/slide124.xml" /><Relationship Id="rId127" Type="http://schemas.openxmlformats.org/officeDocument/2006/relationships/slide" Target="slides/slide125.xml" /><Relationship Id="rId128" Type="http://schemas.openxmlformats.org/officeDocument/2006/relationships/slide" Target="slides/slide126.xml" /><Relationship Id="rId129" Type="http://schemas.openxmlformats.org/officeDocument/2006/relationships/slide" Target="slides/slide127.xml" /><Relationship Id="rId13" Type="http://schemas.openxmlformats.org/officeDocument/2006/relationships/slide" Target="slides/slide11.xml" /><Relationship Id="rId130" Type="http://schemas.openxmlformats.org/officeDocument/2006/relationships/slide" Target="slides/slide128.xml" /><Relationship Id="rId131" Type="http://schemas.openxmlformats.org/officeDocument/2006/relationships/slide" Target="slides/slide129.xml" /><Relationship Id="rId132" Type="http://schemas.openxmlformats.org/officeDocument/2006/relationships/slide" Target="slides/slide130.xml" /><Relationship Id="rId133" Type="http://schemas.openxmlformats.org/officeDocument/2006/relationships/slide" Target="slides/slide131.xml" /><Relationship Id="rId134" Type="http://schemas.openxmlformats.org/officeDocument/2006/relationships/slide" Target="slides/slide132.xml" /><Relationship Id="rId135" Type="http://schemas.openxmlformats.org/officeDocument/2006/relationships/slide" Target="slides/slide133.xml" /><Relationship Id="rId136" Type="http://schemas.openxmlformats.org/officeDocument/2006/relationships/slide" Target="slides/slide134.xml" /><Relationship Id="rId137" Type="http://schemas.openxmlformats.org/officeDocument/2006/relationships/slide" Target="slides/slide135.xml" /><Relationship Id="rId138" Type="http://schemas.openxmlformats.org/officeDocument/2006/relationships/slide" Target="slides/slide136.xml" /><Relationship Id="rId139" Type="http://schemas.openxmlformats.org/officeDocument/2006/relationships/slide" Target="slides/slide137.xml" /><Relationship Id="rId14" Type="http://schemas.openxmlformats.org/officeDocument/2006/relationships/slide" Target="slides/slide12.xml" /><Relationship Id="rId140" Type="http://schemas.openxmlformats.org/officeDocument/2006/relationships/slide" Target="slides/slide138.xml" /><Relationship Id="rId141" Type="http://schemas.openxmlformats.org/officeDocument/2006/relationships/slide" Target="slides/slide139.xml" /><Relationship Id="rId142" Type="http://schemas.openxmlformats.org/officeDocument/2006/relationships/slide" Target="slides/slide140.xml" /><Relationship Id="rId143" Type="http://schemas.openxmlformats.org/officeDocument/2006/relationships/slide" Target="slides/slide141.xml" /><Relationship Id="rId144" Type="http://schemas.openxmlformats.org/officeDocument/2006/relationships/slide" Target="slides/slide142.xml" /><Relationship Id="rId145" Type="http://schemas.openxmlformats.org/officeDocument/2006/relationships/slide" Target="slides/slide143.xml" /><Relationship Id="rId146" Type="http://schemas.openxmlformats.org/officeDocument/2006/relationships/slide" Target="slides/slide144.xml" /><Relationship Id="rId147" Type="http://schemas.openxmlformats.org/officeDocument/2006/relationships/slide" Target="slides/slide145.xml" /><Relationship Id="rId148" Type="http://schemas.openxmlformats.org/officeDocument/2006/relationships/slide" Target="slides/slide146.xml" /><Relationship Id="rId149" Type="http://schemas.openxmlformats.org/officeDocument/2006/relationships/slide" Target="slides/slide147.xml" /><Relationship Id="rId15" Type="http://schemas.openxmlformats.org/officeDocument/2006/relationships/slide" Target="slides/slide13.xml" /><Relationship Id="rId150" Type="http://schemas.openxmlformats.org/officeDocument/2006/relationships/slide" Target="slides/slide148.xml" /><Relationship Id="rId151" Type="http://schemas.openxmlformats.org/officeDocument/2006/relationships/slide" Target="slides/slide149.xml" /><Relationship Id="rId152" Type="http://schemas.openxmlformats.org/officeDocument/2006/relationships/slide" Target="slides/slide150.xml" /><Relationship Id="rId153" Type="http://schemas.openxmlformats.org/officeDocument/2006/relationships/slide" Target="slides/slide151.xml" /><Relationship Id="rId154" Type="http://schemas.openxmlformats.org/officeDocument/2006/relationships/slide" Target="slides/slide152.xml" /><Relationship Id="rId155" Type="http://schemas.openxmlformats.org/officeDocument/2006/relationships/slide" Target="slides/slide153.xml" /><Relationship Id="rId156" Type="http://schemas.openxmlformats.org/officeDocument/2006/relationships/slide" Target="slides/slide154.xml" /><Relationship Id="rId157" Type="http://schemas.openxmlformats.org/officeDocument/2006/relationships/slide" Target="slides/slide155.xml" /><Relationship Id="rId158" Type="http://schemas.openxmlformats.org/officeDocument/2006/relationships/slide" Target="slides/slide156.xml" /><Relationship Id="rId159" Type="http://schemas.openxmlformats.org/officeDocument/2006/relationships/slide" Target="slides/slide157.xml" /><Relationship Id="rId16" Type="http://schemas.openxmlformats.org/officeDocument/2006/relationships/slide" Target="slides/slide14.xml" /><Relationship Id="rId160" Type="http://schemas.openxmlformats.org/officeDocument/2006/relationships/slide" Target="slides/slide158.xml" /><Relationship Id="rId161" Type="http://schemas.openxmlformats.org/officeDocument/2006/relationships/slide" Target="slides/slide159.xml" /><Relationship Id="rId162" Type="http://schemas.openxmlformats.org/officeDocument/2006/relationships/slide" Target="slides/slide160.xml" /><Relationship Id="rId163" Type="http://schemas.openxmlformats.org/officeDocument/2006/relationships/slide" Target="slides/slide161.xml" /><Relationship Id="rId164" Type="http://schemas.openxmlformats.org/officeDocument/2006/relationships/slide" Target="slides/slide162.xml" /><Relationship Id="rId165" Type="http://schemas.openxmlformats.org/officeDocument/2006/relationships/slide" Target="slides/slide163.xml" /><Relationship Id="rId166" Type="http://schemas.openxmlformats.org/officeDocument/2006/relationships/slide" Target="slides/slide164.xml" /><Relationship Id="rId167" Type="http://schemas.openxmlformats.org/officeDocument/2006/relationships/slide" Target="slides/slide165.xml" /><Relationship Id="rId168" Type="http://schemas.openxmlformats.org/officeDocument/2006/relationships/slide" Target="slides/slide166.xml" /><Relationship Id="rId169" Type="http://schemas.openxmlformats.org/officeDocument/2006/relationships/slide" Target="slides/slide167.xml" /><Relationship Id="rId17" Type="http://schemas.openxmlformats.org/officeDocument/2006/relationships/slide" Target="slides/slide15.xml" /><Relationship Id="rId170" Type="http://schemas.openxmlformats.org/officeDocument/2006/relationships/slide" Target="slides/slide168.xml" /><Relationship Id="rId171" Type="http://schemas.openxmlformats.org/officeDocument/2006/relationships/slide" Target="slides/slide169.xml" /><Relationship Id="rId172" Type="http://schemas.openxmlformats.org/officeDocument/2006/relationships/slide" Target="slides/slide170.xml" /><Relationship Id="rId173" Type="http://schemas.openxmlformats.org/officeDocument/2006/relationships/slide" Target="slides/slide171.xml" /><Relationship Id="rId174" Type="http://schemas.openxmlformats.org/officeDocument/2006/relationships/slide" Target="slides/slide172.xml" /><Relationship Id="rId175" Type="http://schemas.openxmlformats.org/officeDocument/2006/relationships/slide" Target="slides/slide173.xml" /><Relationship Id="rId176" Type="http://schemas.openxmlformats.org/officeDocument/2006/relationships/slide" Target="slides/slide174.xml" /><Relationship Id="rId177" Type="http://schemas.openxmlformats.org/officeDocument/2006/relationships/slide" Target="slides/slide175.xml" /><Relationship Id="rId178" Type="http://schemas.openxmlformats.org/officeDocument/2006/relationships/tags" Target="tags/tag1.xml" /><Relationship Id="rId179" Type="http://schemas.openxmlformats.org/officeDocument/2006/relationships/font" Target="fonts/font1.fntdata" /><Relationship Id="rId18" Type="http://schemas.openxmlformats.org/officeDocument/2006/relationships/slide" Target="slides/slide16.xml" /><Relationship Id="rId180" Type="http://schemas.openxmlformats.org/officeDocument/2006/relationships/font" Target="fonts/font2.fntdata" /><Relationship Id="rId181" Type="http://schemas.openxmlformats.org/officeDocument/2006/relationships/font" Target="fonts/font3.fntdata" /><Relationship Id="rId182" Type="http://schemas.openxmlformats.org/officeDocument/2006/relationships/font" Target="fonts/font4.fntdata" /><Relationship Id="rId183" Type="http://schemas.openxmlformats.org/officeDocument/2006/relationships/font" Target="fonts/font5.fntdata" /><Relationship Id="rId184" Type="http://schemas.openxmlformats.org/officeDocument/2006/relationships/font" Target="fonts/font6.fntdata" /><Relationship Id="rId185" Type="http://schemas.openxmlformats.org/officeDocument/2006/relationships/font" Target="fonts/font7.fntdata" /><Relationship Id="rId186" Type="http://schemas.openxmlformats.org/officeDocument/2006/relationships/font" Target="fonts/font8.fntdata" /><Relationship Id="rId187" Type="http://schemas.openxmlformats.org/officeDocument/2006/relationships/font" Target="fonts/font9.fntdata" /><Relationship Id="rId188" Type="http://schemas.openxmlformats.org/officeDocument/2006/relationships/font" Target="fonts/font10.fntdata" /><Relationship Id="rId189" Type="http://schemas.openxmlformats.org/officeDocument/2006/relationships/font" Target="fonts/font11.fntdata" /><Relationship Id="rId19" Type="http://schemas.openxmlformats.org/officeDocument/2006/relationships/slide" Target="slides/slide17.xml" /><Relationship Id="rId190" Type="http://schemas.openxmlformats.org/officeDocument/2006/relationships/font" Target="fonts/font12.fntdata" /><Relationship Id="rId191" Type="http://schemas.openxmlformats.org/officeDocument/2006/relationships/font" Target="fonts/font13.fntdata" /><Relationship Id="rId192" Type="http://schemas.openxmlformats.org/officeDocument/2006/relationships/font" Target="fonts/font14.fntdata" /><Relationship Id="rId193" Type="http://schemas.openxmlformats.org/officeDocument/2006/relationships/font" Target="fonts/font15.fntdata" /><Relationship Id="rId194" Type="http://schemas.openxmlformats.org/officeDocument/2006/relationships/font" Target="fonts/font16.fntdata" /><Relationship Id="rId195" Type="http://schemas.openxmlformats.org/officeDocument/2006/relationships/presProps" Target="presProps.xml" /><Relationship Id="rId196" Type="http://schemas.openxmlformats.org/officeDocument/2006/relationships/viewProps" Target="viewProps.xml" /><Relationship Id="rId197" Type="http://schemas.openxmlformats.org/officeDocument/2006/relationships/theme" Target="theme/theme1.xml" /><Relationship Id="rId19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slide" Target="slides/slide69.xml" /><Relationship Id="rId72" Type="http://schemas.openxmlformats.org/officeDocument/2006/relationships/slide" Target="slides/slide70.xml" /><Relationship Id="rId73" Type="http://schemas.openxmlformats.org/officeDocument/2006/relationships/slide" Target="slides/slide71.xml" /><Relationship Id="rId74" Type="http://schemas.openxmlformats.org/officeDocument/2006/relationships/slide" Target="slides/slide72.xml" /><Relationship Id="rId75" Type="http://schemas.openxmlformats.org/officeDocument/2006/relationships/slide" Target="slides/slide73.xml" /><Relationship Id="rId76" Type="http://schemas.openxmlformats.org/officeDocument/2006/relationships/slide" Target="slides/slide74.xml" /><Relationship Id="rId77" Type="http://schemas.openxmlformats.org/officeDocument/2006/relationships/slide" Target="slides/slide75.xml" /><Relationship Id="rId78" Type="http://schemas.openxmlformats.org/officeDocument/2006/relationships/slide" Target="slides/slide76.xml" /><Relationship Id="rId79" Type="http://schemas.openxmlformats.org/officeDocument/2006/relationships/slide" Target="slides/slide77.xml" /><Relationship Id="rId8" Type="http://schemas.openxmlformats.org/officeDocument/2006/relationships/slide" Target="slides/slide6.xml" /><Relationship Id="rId80" Type="http://schemas.openxmlformats.org/officeDocument/2006/relationships/slide" Target="slides/slide78.xml" /><Relationship Id="rId81" Type="http://schemas.openxmlformats.org/officeDocument/2006/relationships/slide" Target="slides/slide79.xml" /><Relationship Id="rId82" Type="http://schemas.openxmlformats.org/officeDocument/2006/relationships/slide" Target="slides/slide80.xml" /><Relationship Id="rId83" Type="http://schemas.openxmlformats.org/officeDocument/2006/relationships/slide" Target="slides/slide81.xml" /><Relationship Id="rId84" Type="http://schemas.openxmlformats.org/officeDocument/2006/relationships/slide" Target="slides/slide82.xml" /><Relationship Id="rId85" Type="http://schemas.openxmlformats.org/officeDocument/2006/relationships/slide" Target="slides/slide83.xml" /><Relationship Id="rId86" Type="http://schemas.openxmlformats.org/officeDocument/2006/relationships/slide" Target="slides/slide84.xml" /><Relationship Id="rId87" Type="http://schemas.openxmlformats.org/officeDocument/2006/relationships/slide" Target="slides/slide85.xml" /><Relationship Id="rId88" Type="http://schemas.openxmlformats.org/officeDocument/2006/relationships/slide" Target="slides/slide86.xml" /><Relationship Id="rId89" Type="http://schemas.openxmlformats.org/officeDocument/2006/relationships/slide" Target="slides/slide87.xml" /><Relationship Id="rId9" Type="http://schemas.openxmlformats.org/officeDocument/2006/relationships/slide" Target="slides/slide7.xml" /><Relationship Id="rId90" Type="http://schemas.openxmlformats.org/officeDocument/2006/relationships/slide" Target="slides/slide88.xml" /><Relationship Id="rId91" Type="http://schemas.openxmlformats.org/officeDocument/2006/relationships/slide" Target="slides/slide89.xml" /><Relationship Id="rId92" Type="http://schemas.openxmlformats.org/officeDocument/2006/relationships/slide" Target="slides/slide90.xml" /><Relationship Id="rId93" Type="http://schemas.openxmlformats.org/officeDocument/2006/relationships/slide" Target="slides/slide91.xml" /><Relationship Id="rId94" Type="http://schemas.openxmlformats.org/officeDocument/2006/relationships/slide" Target="slides/slide92.xml" /><Relationship Id="rId95" Type="http://schemas.openxmlformats.org/officeDocument/2006/relationships/slide" Target="slides/slide93.xml" /><Relationship Id="rId96" Type="http://schemas.openxmlformats.org/officeDocument/2006/relationships/slide" Target="slides/slide94.xml" /><Relationship Id="rId97" Type="http://schemas.openxmlformats.org/officeDocument/2006/relationships/slide" Target="slides/slide95.xml" /><Relationship Id="rId98" Type="http://schemas.openxmlformats.org/officeDocument/2006/relationships/slide" Target="slides/slide96.xml" /><Relationship Id="rId99" Type="http://schemas.openxmlformats.org/officeDocument/2006/relationships/slide" Target="slides/slide9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EA578-4F64-4BB7-9E27-567B429762D5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8E3D0-8294-4ECA-9B2B-F55953E5E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4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5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93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5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46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154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2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1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9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4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2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31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57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8E3D0-8294-4ECA-9B2B-F55953E5E3B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4018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fld id="{8A6C0A7E-1BBE-446A-849D-292C7327A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808B7F-0C97-4DAD-90BD-A7C3B7DE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A0C358-9A26-4049-BBB6-CB3773FD2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A091E2-E88B-4B2E-8C6F-12C9E2C86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606B-8109-4C3A-B65C-14F1275D49A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32C68A-9943-445D-A752-A1A1443A9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FA501E-C62F-45AA-B4ED-1617A1231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48653-0EC1-4669-BBFF-A05DA80ED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9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Relationship Id="rId3" Type="http://schemas.openxmlformats.org/officeDocument/2006/relationships/image" Target="../media/image43.png" /><Relationship Id="rId4" Type="http://schemas.openxmlformats.org/officeDocument/2006/relationships/image" Target="../media/image44.png" /><Relationship Id="rId5" Type="http://schemas.openxmlformats.org/officeDocument/2006/relationships/image" Target="../media/image45.png" /><Relationship Id="rId6" Type="http://schemas.openxmlformats.org/officeDocument/2006/relationships/image" Target="../media/image46.png" /><Relationship Id="rId7" Type="http://schemas.openxmlformats.org/officeDocument/2006/relationships/image" Target="../media/image41.png" /><Relationship Id="rId8" Type="http://schemas.openxmlformats.org/officeDocument/2006/relationships/hyperlink" Target="https://login.consultant.ru/link/?req=doc&amp;base=RLAW240&amp;n=226471&amp;dst=100390" TargetMode="External" /><Relationship Id="rId9" Type="http://schemas.openxmlformats.org/officeDocument/2006/relationships/image" Target="../media/image47.png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0.png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9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72.jpeg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73.wdp" /><Relationship Id="rId4" Type="http://schemas.openxmlformats.org/officeDocument/2006/relationships/image" Target="../media/image26.png" /><Relationship Id="rId5" Type="http://schemas.microsoft.com/office/2007/relationships/hdphoto" Target="../media/image174.wdp" /><Relationship Id="rId6" Type="http://schemas.openxmlformats.org/officeDocument/2006/relationships/image" Target="../media/image175.png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9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76.jpeg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77.wdp" /><Relationship Id="rId4" Type="http://schemas.openxmlformats.org/officeDocument/2006/relationships/image" Target="../media/image26.png" /><Relationship Id="rId5" Type="http://schemas.microsoft.com/office/2007/relationships/hdphoto" Target="../media/image178.wdp" /><Relationship Id="rId6" Type="http://schemas.openxmlformats.org/officeDocument/2006/relationships/image" Target="../media/image179.png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180.jpeg" /><Relationship Id="rId4" Type="http://schemas.openxmlformats.org/officeDocument/2006/relationships/image" Target="../media/image181.png" /><Relationship Id="rId5" Type="http://schemas.openxmlformats.org/officeDocument/2006/relationships/image" Target="../media/image99.png" /><Relationship Id="rId6" Type="http://schemas.openxmlformats.org/officeDocument/2006/relationships/image" Target="../media/image137.png" /><Relationship Id="rId7" Type="http://schemas.openxmlformats.org/officeDocument/2006/relationships/image" Target="../media/image100.png" /><Relationship Id="rId8" Type="http://schemas.openxmlformats.org/officeDocument/2006/relationships/image" Target="../media/image65.jpeg" /></Relationships>
</file>

<file path=ppt/slides/_rels/slide1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1.png" /><Relationship Id="rId3" Type="http://schemas.openxmlformats.org/officeDocument/2006/relationships/image" Target="../media/image180.jpeg" /></Relationships>
</file>

<file path=ppt/slides/_rels/slide1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9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8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Relationship Id="rId5" Type="http://schemas.openxmlformats.org/officeDocument/2006/relationships/image" Target="../media/image50.png" /><Relationship Id="rId6" Type="http://schemas.openxmlformats.org/officeDocument/2006/relationships/image" Target="../media/image51.png" /></Relationships>
</file>

<file path=ppt/slides/_rels/slide1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83.wdp" /><Relationship Id="rId4" Type="http://schemas.openxmlformats.org/officeDocument/2006/relationships/image" Target="../media/image26.png" /><Relationship Id="rId5" Type="http://schemas.microsoft.com/office/2007/relationships/hdphoto" Target="../media/image184.wdp" /><Relationship Id="rId6" Type="http://schemas.openxmlformats.org/officeDocument/2006/relationships/image" Target="../media/image185.jpeg" /></Relationships>
</file>

<file path=ppt/slides/_rels/slide1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6.jpeg" /><Relationship Id="rId3" Type="http://schemas.openxmlformats.org/officeDocument/2006/relationships/image" Target="../media/image34.png" /><Relationship Id="rId4" Type="http://schemas.openxmlformats.org/officeDocument/2006/relationships/image" Target="../media/image35.png" /><Relationship Id="rId5" Type="http://schemas.openxmlformats.org/officeDocument/2006/relationships/image" Target="../media/image187.png" /><Relationship Id="rId6" Type="http://schemas.openxmlformats.org/officeDocument/2006/relationships/image" Target="../media/image188.png" /><Relationship Id="rId7" Type="http://schemas.openxmlformats.org/officeDocument/2006/relationships/image" Target="../media/image189.png" /></Relationships>
</file>

<file path=ppt/slides/_rels/slide1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0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21.jpeg" /></Relationships>
</file>

<file path=ppt/slides/_rels/slide1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1.jpeg" /><Relationship Id="rId3" Type="http://schemas.openxmlformats.org/officeDocument/2006/relationships/image" Target="../media/image21.png" /><Relationship Id="rId4" Type="http://schemas.microsoft.com/office/2007/relationships/hdphoto" Target="../media/image192.wdp" /><Relationship Id="rId5" Type="http://schemas.microsoft.com/office/2007/relationships/hdphoto" Target="../media/image193.wdp" /></Relationships>
</file>

<file path=ppt/slides/_rels/slide1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image" Target="../media/image34.png" /><Relationship Id="rId4" Type="http://schemas.openxmlformats.org/officeDocument/2006/relationships/image" Target="../media/image35.png" /><Relationship Id="rId5" Type="http://schemas.openxmlformats.org/officeDocument/2006/relationships/image" Target="../media/image47.png" /></Relationships>
</file>

<file path=ppt/slides/_rels/slide1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1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94.jpeg" /></Relationships>
</file>

<file path=ppt/slides/_rels/slide1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image" Target="../media/image47.png" /><Relationship Id="rId4" Type="http://schemas.openxmlformats.org/officeDocument/2006/relationships/image" Target="../media/image195.jpeg" /></Relationships>
</file>

<file path=ppt/slides/_rels/slide1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1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94.jpeg" /></Relationships>
</file>

<file path=ppt/slides/_rels/slide1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6.jpeg" /><Relationship Id="rId3" Type="http://schemas.openxmlformats.org/officeDocument/2006/relationships/image" Target="../media/image21.png" /><Relationship Id="rId4" Type="http://schemas.microsoft.com/office/2007/relationships/hdphoto" Target="../media/image197.wdp" /><Relationship Id="rId5" Type="http://schemas.microsoft.com/office/2007/relationships/hdphoto" Target="../media/image198.wdp" /></Relationships>
</file>

<file path=ppt/slides/_rels/slide1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52.wdp" /><Relationship Id="rId4" Type="http://schemas.openxmlformats.org/officeDocument/2006/relationships/image" Target="../media/image26.png" /><Relationship Id="rId5" Type="http://schemas.microsoft.com/office/2007/relationships/hdphoto" Target="../media/image53.wdp" /><Relationship Id="rId6" Type="http://schemas.openxmlformats.org/officeDocument/2006/relationships/image" Target="../media/image54.png" /></Relationships>
</file>

<file path=ppt/slides/_rels/slide1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Relationship Id="rId4" Type="http://schemas.openxmlformats.org/officeDocument/2006/relationships/image" Target="../media/image199.png" /></Relationships>
</file>

<file path=ppt/slides/_rels/slide1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200.png" /></Relationships>
</file>

<file path=ppt/slides/_rels/slide1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200.png" /></Relationships>
</file>

<file path=ppt/slides/_rels/slide1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0.png" /><Relationship Id="rId11" Type="http://schemas.openxmlformats.org/officeDocument/2006/relationships/image" Target="../media/image31.png" /><Relationship Id="rId12" Type="http://schemas.openxmlformats.org/officeDocument/2006/relationships/image" Target="../media/image32.png" /><Relationship Id="rId13" Type="http://schemas.openxmlformats.org/officeDocument/2006/relationships/image" Target="../media/image33.png" /><Relationship Id="rId14" Type="http://schemas.openxmlformats.org/officeDocument/2006/relationships/image" Target="../media/image34.png" /><Relationship Id="rId15" Type="http://schemas.openxmlformats.org/officeDocument/2006/relationships/image" Target="../media/image35.png" /><Relationship Id="rId16" Type="http://schemas.openxmlformats.org/officeDocument/2006/relationships/image" Target="../media/image63.png" /><Relationship Id="rId2" Type="http://schemas.openxmlformats.org/officeDocument/2006/relationships/image" Target="../media/image55.jpeg" /><Relationship Id="rId3" Type="http://schemas.openxmlformats.org/officeDocument/2006/relationships/image" Target="../media/image56.png" /><Relationship Id="rId4" Type="http://schemas.openxmlformats.org/officeDocument/2006/relationships/image" Target="../media/image57.png" /><Relationship Id="rId5" Type="http://schemas.openxmlformats.org/officeDocument/2006/relationships/image" Target="../media/image58.jpeg" /><Relationship Id="rId6" Type="http://schemas.openxmlformats.org/officeDocument/2006/relationships/image" Target="../media/image59.jpeg" /><Relationship Id="rId7" Type="http://schemas.openxmlformats.org/officeDocument/2006/relationships/image" Target="../media/image60.jpeg" /><Relationship Id="rId8" Type="http://schemas.openxmlformats.org/officeDocument/2006/relationships/image" Target="../media/image61.jpeg" /><Relationship Id="rId9" Type="http://schemas.openxmlformats.org/officeDocument/2006/relationships/image" Target="../media/image62.jpeg" /></Relationships>
</file>

<file path=ppt/slides/_rels/slide1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1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Relationship Id="rId3" Type="http://schemas.openxmlformats.org/officeDocument/2006/relationships/image" Target="../media/image41.png" /></Relationships>
</file>

<file path=ppt/slides/_rels/slide1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1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1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64.jpeg" /><Relationship Id="rId4" Type="http://schemas.openxmlformats.org/officeDocument/2006/relationships/image" Target="../media/image65.jpeg" /><Relationship Id="rId5" Type="http://schemas.openxmlformats.org/officeDocument/2006/relationships/image" Target="../media/image66.jpeg" /><Relationship Id="rId6" Type="http://schemas.openxmlformats.org/officeDocument/2006/relationships/image" Target="../media/image67.jpeg" /><Relationship Id="rId7" Type="http://schemas.openxmlformats.org/officeDocument/2006/relationships/image" Target="../media/image47.png" /></Relationships>
</file>

<file path=ppt/slides/_rels/slide1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6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202.jpeg" /></Relationships>
</file>

<file path=ppt/slides/_rels/slide1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3.jpeg" /><Relationship Id="rId3" Type="http://schemas.openxmlformats.org/officeDocument/2006/relationships/image" Target="../media/image21.png" /><Relationship Id="rId4" Type="http://schemas.microsoft.com/office/2007/relationships/hdphoto" Target="../media/image204.wdp" /><Relationship Id="rId5" Type="http://schemas.microsoft.com/office/2007/relationships/hdphoto" Target="../media/image205.wdp" /></Relationships>
</file>

<file path=ppt/slides/_rels/slide1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1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3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20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8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69.jpeg" /></Relationships>
</file>

<file path=ppt/slides/_rels/slide1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7.jpeg" /><Relationship Id="rId3" Type="http://schemas.openxmlformats.org/officeDocument/2006/relationships/image" Target="../media/image21.png" /><Relationship Id="rId4" Type="http://schemas.microsoft.com/office/2007/relationships/hdphoto" Target="../media/image208.wdp" /><Relationship Id="rId5" Type="http://schemas.microsoft.com/office/2007/relationships/hdphoto" Target="../media/image209.wdp" /></Relationships>
</file>

<file path=ppt/slides/_rels/slide1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Relationship Id="rId3" Type="http://schemas.openxmlformats.org/officeDocument/2006/relationships/image" Target="../media/image41.png" /></Relationships>
</file>

<file path=ppt/slides/_rels/slide1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Relationship Id="rId3" Type="http://schemas.openxmlformats.org/officeDocument/2006/relationships/image" Target="../media/image41.png" /></Relationships>
</file>

<file path=ppt/slides/_rels/slide1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99.png" /><Relationship Id="rId4" Type="http://schemas.openxmlformats.org/officeDocument/2006/relationships/image" Target="../media/image100.png" /><Relationship Id="rId5" Type="http://schemas.openxmlformats.org/officeDocument/2006/relationships/image" Target="../media/image135.png" /><Relationship Id="rId6" Type="http://schemas.openxmlformats.org/officeDocument/2006/relationships/image" Target="../media/image210.jpeg" /></Relationships>
</file>

<file path=ppt/slides/_rels/slide1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07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121.jpeg" /></Relationships>
</file>

<file path=ppt/slides/_rels/slide1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1.jpeg" /><Relationship Id="rId3" Type="http://schemas.openxmlformats.org/officeDocument/2006/relationships/image" Target="../media/image21.png" /><Relationship Id="rId4" Type="http://schemas.microsoft.com/office/2007/relationships/hdphoto" Target="../media/image212.wdp" /><Relationship Id="rId5" Type="http://schemas.microsoft.com/office/2007/relationships/hdphoto" Target="../media/image213.wdp" /></Relationships>
</file>

<file path=ppt/slides/_rels/slide1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Relationship Id="rId3" Type="http://schemas.openxmlformats.org/officeDocument/2006/relationships/image" Target="../media/image99.png" /><Relationship Id="rId4" Type="http://schemas.openxmlformats.org/officeDocument/2006/relationships/image" Target="../media/image100.png" /><Relationship Id="rId5" Type="http://schemas.openxmlformats.org/officeDocument/2006/relationships/image" Target="../media/image101.png" /><Relationship Id="rId6" Type="http://schemas.openxmlformats.org/officeDocument/2006/relationships/image" Target="../media/image41.png" /></Relationships>
</file>

<file path=ppt/slides/_rels/slide1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41.png" /><Relationship Id="rId5" Type="http://schemas.openxmlformats.org/officeDocument/2006/relationships/image" Target="../media/image40.png" /><Relationship Id="rId6" Type="http://schemas.openxmlformats.org/officeDocument/2006/relationships/image" Target="../media/image47.png" /></Relationships>
</file>

<file path=ppt/slides/_rels/slide1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1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21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70.wdp" /><Relationship Id="rId4" Type="http://schemas.openxmlformats.org/officeDocument/2006/relationships/image" Target="../media/image26.png" /><Relationship Id="rId5" Type="http://schemas.microsoft.com/office/2007/relationships/hdphoto" Target="../media/image71.wdp" /><Relationship Id="rId6" Type="http://schemas.openxmlformats.org/officeDocument/2006/relationships/image" Target="../media/image72.png" /><Relationship Id="rId7" Type="http://schemas.openxmlformats.org/officeDocument/2006/relationships/image" Target="../media/image73.png" /></Relationships>
</file>

<file path=ppt/slides/_rels/slide1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5.jpeg" /><Relationship Id="rId3" Type="http://schemas.openxmlformats.org/officeDocument/2006/relationships/image" Target="../media/image21.png" /><Relationship Id="rId4" Type="http://schemas.microsoft.com/office/2007/relationships/hdphoto" Target="../media/image216.wdp" /><Relationship Id="rId5" Type="http://schemas.microsoft.com/office/2007/relationships/hdphoto" Target="../media/image217.wdp" /></Relationships>
</file>

<file path=ppt/slides/_rels/slide1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Relationship Id="rId3" Type="http://schemas.openxmlformats.org/officeDocument/2006/relationships/image" Target="../media/image41.png" /></Relationships>
</file>

<file path=ppt/slides/_rels/slide1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Relationship Id="rId3" Type="http://schemas.openxmlformats.org/officeDocument/2006/relationships/image" Target="../media/image41.png" /></Relationships>
</file>

<file path=ppt/slides/_rels/slide1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1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99.png" /><Relationship Id="rId4" Type="http://schemas.openxmlformats.org/officeDocument/2006/relationships/image" Target="../media/image100.png" /><Relationship Id="rId5" Type="http://schemas.openxmlformats.org/officeDocument/2006/relationships/image" Target="../media/image135.png" /><Relationship Id="rId6" Type="http://schemas.openxmlformats.org/officeDocument/2006/relationships/image" Target="../media/image101.png" /><Relationship Id="rId7" Type="http://schemas.openxmlformats.org/officeDocument/2006/relationships/image" Target="../media/image137.png" /></Relationships>
</file>

<file path=ppt/slides/_rels/slide1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99.png" /><Relationship Id="rId4" Type="http://schemas.openxmlformats.org/officeDocument/2006/relationships/image" Target="../media/image100.png" /><Relationship Id="rId5" Type="http://schemas.openxmlformats.org/officeDocument/2006/relationships/image" Target="../media/image135.png" /></Relationships>
</file>

<file path=ppt/slides/_rels/slide1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99.png" /><Relationship Id="rId4" Type="http://schemas.openxmlformats.org/officeDocument/2006/relationships/image" Target="../media/image100.png" /><Relationship Id="rId5" Type="http://schemas.openxmlformats.org/officeDocument/2006/relationships/image" Target="../media/image135.png" /></Relationships>
</file>

<file path=ppt/slides/_rels/slide1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99.png" /><Relationship Id="rId4" Type="http://schemas.openxmlformats.org/officeDocument/2006/relationships/image" Target="../media/image100.png" /></Relationships>
</file>

<file path=ppt/slides/_rels/slide1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9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5.png" /><Relationship Id="rId11" Type="http://schemas.openxmlformats.org/officeDocument/2006/relationships/image" Target="../media/image75.png" /><Relationship Id="rId12" Type="http://schemas.openxmlformats.org/officeDocument/2006/relationships/hyperlink" Target="https://invest.nalog.gov.ru/" TargetMode="External" /><Relationship Id="rId2" Type="http://schemas.openxmlformats.org/officeDocument/2006/relationships/image" Target="../media/image55.jpeg" /><Relationship Id="rId3" Type="http://schemas.openxmlformats.org/officeDocument/2006/relationships/image" Target="../media/image56.png" /><Relationship Id="rId4" Type="http://schemas.openxmlformats.org/officeDocument/2006/relationships/image" Target="../media/image74.png" /><Relationship Id="rId5" Type="http://schemas.openxmlformats.org/officeDocument/2006/relationships/image" Target="../media/image30.png" /><Relationship Id="rId6" Type="http://schemas.openxmlformats.org/officeDocument/2006/relationships/image" Target="../media/image31.png" /><Relationship Id="rId7" Type="http://schemas.openxmlformats.org/officeDocument/2006/relationships/image" Target="../media/image32.png" /><Relationship Id="rId8" Type="http://schemas.openxmlformats.org/officeDocument/2006/relationships/image" Target="../media/image33.png" /><Relationship Id="rId9" Type="http://schemas.openxmlformats.org/officeDocument/2006/relationships/image" Target="../media/image34.png" /></Relationships>
</file>

<file path=ppt/slides/_rels/slide1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5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218.jpeg" /></Relationships>
</file>

<file path=ppt/slides/_rels/slide1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9.jpeg" /><Relationship Id="rId3" Type="http://schemas.openxmlformats.org/officeDocument/2006/relationships/image" Target="../media/image21.png" /><Relationship Id="rId4" Type="http://schemas.microsoft.com/office/2007/relationships/hdphoto" Target="../media/image220.wdp" /><Relationship Id="rId5" Type="http://schemas.microsoft.com/office/2007/relationships/hdphoto" Target="../media/image221.wdp" /></Relationships>
</file>

<file path=ppt/slides/_rels/slide1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222.wdp" /><Relationship Id="rId4" Type="http://schemas.openxmlformats.org/officeDocument/2006/relationships/image" Target="../media/image26.png" /><Relationship Id="rId5" Type="http://schemas.microsoft.com/office/2007/relationships/hdphoto" Target="../media/image223.wdp" /><Relationship Id="rId6" Type="http://schemas.openxmlformats.org/officeDocument/2006/relationships/image" Target="../media/image224.png" /></Relationships>
</file>

<file path=ppt/slides/_rels/slide1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Relationship Id="rId3" Type="http://schemas.openxmlformats.org/officeDocument/2006/relationships/image" Target="../media/image41.png" /></Relationships>
</file>

<file path=ppt/slides/_rels/slide1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9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225.jpeg" /></Relationships>
</file>

<file path=ppt/slides/_rels/slide1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microsoft.com/office/2007/relationships/hdphoto" Target="../media/image226.wdp" /><Relationship Id="rId5" Type="http://schemas.microsoft.com/office/2007/relationships/hdphoto" Target="../media/image227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65.jpeg" /><Relationship Id="rId4" Type="http://schemas.openxmlformats.org/officeDocument/2006/relationships/image" Target="../media/image4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6.png" /><Relationship Id="rId3" Type="http://schemas.openxmlformats.org/officeDocument/2006/relationships/image" Target="../media/image47.png" /><Relationship Id="rId4" Type="http://schemas.openxmlformats.org/officeDocument/2006/relationships/hyperlink" Target="https://login.consultant.ru/link/?req=doc&amp;base=LAW&amp;n=482899" TargetMode="External" /><Relationship Id="rId5" Type="http://schemas.openxmlformats.org/officeDocument/2006/relationships/hyperlink" Target="https://login.consultant.ru/link/?req=doc&amp;base=LAW&amp;n=431969&amp;dst=100787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4.jpeg" /><Relationship Id="rId11" Type="http://schemas.openxmlformats.org/officeDocument/2006/relationships/image" Target="../media/image15.jpeg" /><Relationship Id="rId12" Type="http://schemas.openxmlformats.org/officeDocument/2006/relationships/image" Target="../media/image16.png" /><Relationship Id="rId13" Type="http://schemas.openxmlformats.org/officeDocument/2006/relationships/image" Target="../media/image17.png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0.png" /><Relationship Id="rId7" Type="http://schemas.openxmlformats.org/officeDocument/2006/relationships/image" Target="../media/image11.png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6.png" /><Relationship Id="rId3" Type="http://schemas.openxmlformats.org/officeDocument/2006/relationships/hyperlink" Target="https://login.consultant.ru/link/?req=doc&amp;base=LAW&amp;n=431969&amp;dst=100787" TargetMode="External" /><Relationship Id="rId4" Type="http://schemas.openxmlformats.org/officeDocument/2006/relationships/hyperlink" Target="https://login.consultant.ru/link/?req=doc&amp;base=RLAW240&amp;n=233321&amp;dst=100030" TargetMode="External" /><Relationship Id="rId5" Type="http://schemas.openxmlformats.org/officeDocument/2006/relationships/image" Target="../media/image4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7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7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79.wdp" /><Relationship Id="rId4" Type="http://schemas.openxmlformats.org/officeDocument/2006/relationships/image" Target="../media/image26.png" /><Relationship Id="rId5" Type="http://schemas.microsoft.com/office/2007/relationships/hdphoto" Target="../media/image80.wdp" /><Relationship Id="rId6" Type="http://schemas.openxmlformats.org/officeDocument/2006/relationships/image" Target="../media/image8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jpeg" /><Relationship Id="rId3" Type="http://schemas.openxmlformats.org/officeDocument/2006/relationships/image" Target="../media/image30.png" /><Relationship Id="rId4" Type="http://schemas.openxmlformats.org/officeDocument/2006/relationships/image" Target="../media/image31.png" /><Relationship Id="rId5" Type="http://schemas.openxmlformats.org/officeDocument/2006/relationships/image" Target="../media/image33.png" /><Relationship Id="rId6" Type="http://schemas.openxmlformats.org/officeDocument/2006/relationships/image" Target="../media/image3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jpeg" /><Relationship Id="rId3" Type="http://schemas.openxmlformats.org/officeDocument/2006/relationships/image" Target="../media/image82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7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8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84.wdp" /><Relationship Id="rId4" Type="http://schemas.openxmlformats.org/officeDocument/2006/relationships/image" Target="../media/image26.png" /><Relationship Id="rId5" Type="http://schemas.microsoft.com/office/2007/relationships/hdphoto" Target="../media/image85.wdp" /><Relationship Id="rId6" Type="http://schemas.openxmlformats.org/officeDocument/2006/relationships/image" Target="../media/image8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0.png" /><Relationship Id="rId11" Type="http://schemas.openxmlformats.org/officeDocument/2006/relationships/image" Target="../media/image31.png" /><Relationship Id="rId12" Type="http://schemas.openxmlformats.org/officeDocument/2006/relationships/image" Target="../media/image34.png" /><Relationship Id="rId13" Type="http://schemas.openxmlformats.org/officeDocument/2006/relationships/hyperlink" Target="https://&#1074;&#1101;&#1073;.&#1088;&#1092;/biznesu/fabrika-proektnogo-finansirovaniya/" TargetMode="External" /><Relationship Id="rId14" Type="http://schemas.openxmlformats.org/officeDocument/2006/relationships/image" Target="../media/image35.png" /><Relationship Id="rId2" Type="http://schemas.openxmlformats.org/officeDocument/2006/relationships/image" Target="../media/image29.jpeg" /><Relationship Id="rId3" Type="http://schemas.openxmlformats.org/officeDocument/2006/relationships/image" Target="../media/image39.png" /><Relationship Id="rId4" Type="http://schemas.openxmlformats.org/officeDocument/2006/relationships/image" Target="../media/image37.png" /><Relationship Id="rId5" Type="http://schemas.openxmlformats.org/officeDocument/2006/relationships/image" Target="../media/image87.png" /><Relationship Id="rId6" Type="http://schemas.openxmlformats.org/officeDocument/2006/relationships/image" Target="../media/image88.png" /><Relationship Id="rId7" Type="http://schemas.openxmlformats.org/officeDocument/2006/relationships/image" Target="../media/image89.png" /><Relationship Id="rId8" Type="http://schemas.openxmlformats.org/officeDocument/2006/relationships/image" Target="../media/image90.jpeg" /><Relationship Id="rId9" Type="http://schemas.openxmlformats.org/officeDocument/2006/relationships/image" Target="../media/image4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7.jpeg" /><Relationship Id="rId3" Type="http://schemas.openxmlformats.org/officeDocument/2006/relationships/image" Target="../media/image83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91.wdp" /><Relationship Id="rId4" Type="http://schemas.openxmlformats.org/officeDocument/2006/relationships/image" Target="../media/image26.png" /><Relationship Id="rId5" Type="http://schemas.microsoft.com/office/2007/relationships/hdphoto" Target="../media/image92.wdp" /><Relationship Id="rId6" Type="http://schemas.openxmlformats.org/officeDocument/2006/relationships/image" Target="../media/image9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jpeg" /><Relationship Id="rId3" Type="http://schemas.openxmlformats.org/officeDocument/2006/relationships/image" Target="../media/image34.png" /><Relationship Id="rId4" Type="http://schemas.openxmlformats.org/officeDocument/2006/relationships/image" Target="../media/image94.png" /><Relationship Id="rId5" Type="http://schemas.openxmlformats.org/officeDocument/2006/relationships/image" Target="../media/image35.png" /><Relationship Id="rId6" Type="http://schemas.openxmlformats.org/officeDocument/2006/relationships/image" Target="../media/image47.png" /><Relationship Id="rId7" Type="http://schemas.openxmlformats.org/officeDocument/2006/relationships/image" Target="../media/image75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Relationship Id="rId3" Type="http://schemas.openxmlformats.org/officeDocument/2006/relationships/image" Target="../media/image41.png" /><Relationship Id="rId4" Type="http://schemas.openxmlformats.org/officeDocument/2006/relationships/image" Target="../media/image34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9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96.wdp" /><Relationship Id="rId4" Type="http://schemas.openxmlformats.org/officeDocument/2006/relationships/image" Target="../media/image26.png" /><Relationship Id="rId5" Type="http://schemas.microsoft.com/office/2007/relationships/hdphoto" Target="../media/image97.wdp" /><Relationship Id="rId6" Type="http://schemas.openxmlformats.org/officeDocument/2006/relationships/image" Target="../media/image98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9.png" /><Relationship Id="rId4" Type="http://schemas.openxmlformats.org/officeDocument/2006/relationships/image" Target="../media/image100.png" /><Relationship Id="rId5" Type="http://schemas.openxmlformats.org/officeDocument/2006/relationships/image" Target="../media/image101.png" /><Relationship Id="rId6" Type="http://schemas.openxmlformats.org/officeDocument/2006/relationships/image" Target="../media/image102.png" /><Relationship Id="rId7" Type="http://schemas.openxmlformats.org/officeDocument/2006/relationships/image" Target="../media/image47.png" /><Relationship Id="rId8" Type="http://schemas.openxmlformats.org/officeDocument/2006/relationships/image" Target="../media/image103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04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105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06.wdp" /><Relationship Id="rId4" Type="http://schemas.openxmlformats.org/officeDocument/2006/relationships/image" Target="../media/image26.png" /><Relationship Id="rId5" Type="http://schemas.microsoft.com/office/2007/relationships/hdphoto" Target="../media/image107.wdp" /><Relationship Id="rId6" Type="http://schemas.openxmlformats.org/officeDocument/2006/relationships/image" Target="../media/image108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9.jpeg" /><Relationship Id="rId4" Type="http://schemas.openxmlformats.org/officeDocument/2006/relationships/hyperlink" Target="https://kirov-invest.ru/invest-standart/agentstvo43" TargetMode="External" /><Relationship Id="rId5" Type="http://schemas.openxmlformats.org/officeDocument/2006/relationships/image" Target="../media/image34.png" /><Relationship Id="rId6" Type="http://schemas.openxmlformats.org/officeDocument/2006/relationships/image" Target="../media/image94.png" /><Relationship Id="rId7" Type="http://schemas.openxmlformats.org/officeDocument/2006/relationships/image" Target="../media/image47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04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10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1.png" /><Relationship Id="rId4" Type="http://schemas.microsoft.com/office/2007/relationships/hdphoto" Target="../media/image109.wdp" /><Relationship Id="rId5" Type="http://schemas.microsoft.com/office/2007/relationships/hdphoto" Target="../media/image110.wdp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11.wdp" /><Relationship Id="rId4" Type="http://schemas.openxmlformats.org/officeDocument/2006/relationships/image" Target="../media/image26.png" /><Relationship Id="rId5" Type="http://schemas.microsoft.com/office/2007/relationships/hdphoto" Target="../media/image112.wdp" /><Relationship Id="rId6" Type="http://schemas.openxmlformats.org/officeDocument/2006/relationships/image" Target="../media/image113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jpeg" /><Relationship Id="rId3" Type="http://schemas.openxmlformats.org/officeDocument/2006/relationships/hyperlink" Target="https://gisp.gov.ru/svrmntech/pub/regrecord/search/" TargetMode="External" /><Relationship Id="rId4" Type="http://schemas.openxmlformats.org/officeDocument/2006/relationships/image" Target="../media/image114.png" /><Relationship Id="rId5" Type="http://schemas.openxmlformats.org/officeDocument/2006/relationships/hyperlink" Target="https://gisp.gov.ru/mainpage/" TargetMode="External" /><Relationship Id="rId6" Type="http://schemas.openxmlformats.org/officeDocument/2006/relationships/image" Target="../media/image75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0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Relationship Id="rId3" Type="http://schemas.openxmlformats.org/officeDocument/2006/relationships/image" Target="../media/image41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0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0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7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21.png" /><Relationship Id="rId4" Type="http://schemas.microsoft.com/office/2007/relationships/hdphoto" Target="../media/image22.wdp" /><Relationship Id="rId5" Type="http://schemas.microsoft.com/office/2007/relationships/hdphoto" Target="../media/image23.wdp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0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115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6.jpeg" /><Relationship Id="rId3" Type="http://schemas.openxmlformats.org/officeDocument/2006/relationships/image" Target="../media/image24.png" /><Relationship Id="rId4" Type="http://schemas.microsoft.com/office/2007/relationships/hdphoto" Target="../media/image117.wdp" /><Relationship Id="rId5" Type="http://schemas.openxmlformats.org/officeDocument/2006/relationships/image" Target="../media/image26.png" /><Relationship Id="rId6" Type="http://schemas.microsoft.com/office/2007/relationships/hdphoto" Target="../media/image118.wdp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9.jpeg" /><Relationship Id="rId3" Type="http://schemas.openxmlformats.org/officeDocument/2006/relationships/image" Target="../media/image31.png" /><Relationship Id="rId4" Type="http://schemas.openxmlformats.org/officeDocument/2006/relationships/image" Target="../media/image75.png" /><Relationship Id="rId5" Type="http://schemas.openxmlformats.org/officeDocument/2006/relationships/image" Target="../media/image47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103.pn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20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121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22.wdp" /><Relationship Id="rId4" Type="http://schemas.openxmlformats.org/officeDocument/2006/relationships/image" Target="../media/image26.png" /><Relationship Id="rId5" Type="http://schemas.microsoft.com/office/2007/relationships/hdphoto" Target="../media/image123.wdp" /><Relationship Id="rId6" Type="http://schemas.openxmlformats.org/officeDocument/2006/relationships/image" Target="../media/image81.pn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94.png" /><Relationship Id="rId11" Type="http://schemas.openxmlformats.org/officeDocument/2006/relationships/image" Target="../media/image75.png" /><Relationship Id="rId2" Type="http://schemas.openxmlformats.org/officeDocument/2006/relationships/image" Target="../media/image55.jpeg" /><Relationship Id="rId3" Type="http://schemas.openxmlformats.org/officeDocument/2006/relationships/hyperlink" Target="https://razvitie43.ru/become-invest/" TargetMode="External" /><Relationship Id="rId4" Type="http://schemas.openxmlformats.org/officeDocument/2006/relationships/image" Target="../media/image47.png" /><Relationship Id="rId5" Type="http://schemas.openxmlformats.org/officeDocument/2006/relationships/image" Target="../media/image124.png" /><Relationship Id="rId6" Type="http://schemas.openxmlformats.org/officeDocument/2006/relationships/image" Target="../media/image31.png" /><Relationship Id="rId7" Type="http://schemas.openxmlformats.org/officeDocument/2006/relationships/image" Target="../media/image33.png" /><Relationship Id="rId8" Type="http://schemas.openxmlformats.org/officeDocument/2006/relationships/image" Target="../media/image35.png" /><Relationship Id="rId9" Type="http://schemas.openxmlformats.org/officeDocument/2006/relationships/image" Target="../media/image34.pn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Relationship Id="rId3" Type="http://schemas.openxmlformats.org/officeDocument/2006/relationships/image" Target="../media/image41.pn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5.png" /><Relationship Id="rId3" Type="http://schemas.openxmlformats.org/officeDocument/2006/relationships/image" Target="../media/image4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25.wdp" /><Relationship Id="rId4" Type="http://schemas.openxmlformats.org/officeDocument/2006/relationships/image" Target="../media/image26.png" /><Relationship Id="rId5" Type="http://schemas.microsoft.com/office/2007/relationships/hdphoto" Target="../media/image27.wdp" /><Relationship Id="rId6" Type="http://schemas.openxmlformats.org/officeDocument/2006/relationships/image" Target="../media/image28.pn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126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27.wdp" /><Relationship Id="rId4" Type="http://schemas.openxmlformats.org/officeDocument/2006/relationships/image" Target="../media/image26.png" /><Relationship Id="rId5" Type="http://schemas.microsoft.com/office/2007/relationships/hdphoto" Target="../media/image128.wdp" /><Relationship Id="rId6" Type="http://schemas.openxmlformats.org/officeDocument/2006/relationships/image" Target="../media/image129.png" /><Relationship Id="rId7" Type="http://schemas.openxmlformats.org/officeDocument/2006/relationships/image" Target="../media/image130.jpeg" /><Relationship Id="rId8" Type="http://schemas.openxmlformats.org/officeDocument/2006/relationships/image" Target="../media/image131.jpeg" /><Relationship Id="rId9" Type="http://schemas.openxmlformats.org/officeDocument/2006/relationships/image" Target="../media/image132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jpeg" /><Relationship Id="rId3" Type="http://schemas.openxmlformats.org/officeDocument/2006/relationships/image" Target="../media/image47.png" /><Relationship Id="rId4" Type="http://schemas.openxmlformats.org/officeDocument/2006/relationships/image" Target="../media/image35.png" /><Relationship Id="rId5" Type="http://schemas.openxmlformats.org/officeDocument/2006/relationships/image" Target="../media/image34.png" /><Relationship Id="rId6" Type="http://schemas.openxmlformats.org/officeDocument/2006/relationships/image" Target="../media/image124.png" /><Relationship Id="rId7" Type="http://schemas.openxmlformats.org/officeDocument/2006/relationships/image" Target="../media/image133.png" /><Relationship Id="rId8" Type="http://schemas.openxmlformats.org/officeDocument/2006/relationships/hyperlink" Target="https://frp.kirovreg.ru/" TargetMode="External" /><Relationship Id="rId9" Type="http://schemas.openxmlformats.org/officeDocument/2006/relationships/image" Target="../media/image134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Relationship Id="rId8" Type="http://schemas.openxmlformats.org/officeDocument/2006/relationships/image" Target="../media/image102.png" /><Relationship Id="rId9" Type="http://schemas.openxmlformats.org/officeDocument/2006/relationships/image" Target="../media/image138.pn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Relationship Id="rId8" Type="http://schemas.openxmlformats.org/officeDocument/2006/relationships/image" Target="../media/image102.png" /><Relationship Id="rId9" Type="http://schemas.openxmlformats.org/officeDocument/2006/relationships/image" Target="../media/image138.pn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01.png" /><Relationship Id="rId5" Type="http://schemas.openxmlformats.org/officeDocument/2006/relationships/image" Target="../media/image102.png" /><Relationship Id="rId6" Type="http://schemas.openxmlformats.org/officeDocument/2006/relationships/image" Target="../media/image139.png" /><Relationship Id="rId7" Type="http://schemas.openxmlformats.org/officeDocument/2006/relationships/image" Target="../media/image47.pn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Relationship Id="rId8" Type="http://schemas.openxmlformats.org/officeDocument/2006/relationships/image" Target="../media/image102.pn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Relationship Id="rId8" Type="http://schemas.openxmlformats.org/officeDocument/2006/relationships/image" Target="../media/image102.pn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Relationship Id="rId8" Type="http://schemas.openxmlformats.org/officeDocument/2006/relationships/image" Target="../media/image102.pn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Relationship Id="rId8" Type="http://schemas.openxmlformats.org/officeDocument/2006/relationships/image" Target="../media/image10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7.png" /><Relationship Id="rId11" Type="http://schemas.openxmlformats.org/officeDocument/2006/relationships/image" Target="../media/image38.png" /><Relationship Id="rId12" Type="http://schemas.openxmlformats.org/officeDocument/2006/relationships/image" Target="../media/image39.png" /><Relationship Id="rId2" Type="http://schemas.openxmlformats.org/officeDocument/2006/relationships/image" Target="../media/image29.jpeg" /><Relationship Id="rId3" Type="http://schemas.openxmlformats.org/officeDocument/2006/relationships/image" Target="../media/image30.png" /><Relationship Id="rId4" Type="http://schemas.openxmlformats.org/officeDocument/2006/relationships/image" Target="../media/image31.png" /><Relationship Id="rId5" Type="http://schemas.openxmlformats.org/officeDocument/2006/relationships/image" Target="../media/image32.png" /><Relationship Id="rId6" Type="http://schemas.openxmlformats.org/officeDocument/2006/relationships/image" Target="../media/image33.png" /><Relationship Id="rId7" Type="http://schemas.openxmlformats.org/officeDocument/2006/relationships/image" Target="../media/image34.png" /><Relationship Id="rId8" Type="http://schemas.openxmlformats.org/officeDocument/2006/relationships/image" Target="../media/image35.png" /><Relationship Id="rId9" Type="http://schemas.openxmlformats.org/officeDocument/2006/relationships/image" Target="../media/image36.pn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6.png" /><Relationship Id="rId7" Type="http://schemas.openxmlformats.org/officeDocument/2006/relationships/image" Target="../media/image137.png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01.png" /><Relationship Id="rId6" Type="http://schemas.openxmlformats.org/officeDocument/2006/relationships/image" Target="../media/image137.png" /><Relationship Id="rId7" Type="http://schemas.openxmlformats.org/officeDocument/2006/relationships/image" Target="../media/image136.pn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40.jpe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41.wdp" /><Relationship Id="rId4" Type="http://schemas.openxmlformats.org/officeDocument/2006/relationships/image" Target="../media/image26.png" /><Relationship Id="rId5" Type="http://schemas.microsoft.com/office/2007/relationships/hdphoto" Target="../media/image142.wdp" /><Relationship Id="rId6" Type="http://schemas.openxmlformats.org/officeDocument/2006/relationships/image" Target="../media/image143.pn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jpeg" /><Relationship Id="rId3" Type="http://schemas.openxmlformats.org/officeDocument/2006/relationships/image" Target="../media/image47.png" /><Relationship Id="rId4" Type="http://schemas.openxmlformats.org/officeDocument/2006/relationships/image" Target="../media/image34.png" /><Relationship Id="rId5" Type="http://schemas.openxmlformats.org/officeDocument/2006/relationships/image" Target="../media/image133.png" /><Relationship Id="rId6" Type="http://schemas.openxmlformats.org/officeDocument/2006/relationships/image" Target="../media/image144.png" /><Relationship Id="rId7" Type="http://schemas.openxmlformats.org/officeDocument/2006/relationships/image" Target="../media/image137.png" /><Relationship Id="rId8" Type="http://schemas.openxmlformats.org/officeDocument/2006/relationships/image" Target="../media/image100.png" /><Relationship Id="rId9" Type="http://schemas.openxmlformats.org/officeDocument/2006/relationships/image" Target="../media/image10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Relationship Id="rId3" Type="http://schemas.openxmlformats.org/officeDocument/2006/relationships/image" Target="../media/image41.png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45.jpeg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46.wdp" /><Relationship Id="rId4" Type="http://schemas.openxmlformats.org/officeDocument/2006/relationships/image" Target="../media/image26.png" /><Relationship Id="rId5" Type="http://schemas.microsoft.com/office/2007/relationships/hdphoto" Target="../media/image147.wdp" /><Relationship Id="rId6" Type="http://schemas.openxmlformats.org/officeDocument/2006/relationships/image" Target="../media/image54.png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jpeg" /><Relationship Id="rId3" Type="http://schemas.openxmlformats.org/officeDocument/2006/relationships/image" Target="../media/image47.png" /><Relationship Id="rId4" Type="http://schemas.openxmlformats.org/officeDocument/2006/relationships/image" Target="../media/image133.png" /><Relationship Id="rId5" Type="http://schemas.openxmlformats.org/officeDocument/2006/relationships/image" Target="../media/image31.png" /><Relationship Id="rId6" Type="http://schemas.openxmlformats.org/officeDocument/2006/relationships/image" Target="../media/image136.png" /><Relationship Id="rId7" Type="http://schemas.openxmlformats.org/officeDocument/2006/relationships/image" Target="../media/image34.png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48.jpeg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9.jpeg" /><Relationship Id="rId3" Type="http://schemas.openxmlformats.org/officeDocument/2006/relationships/image" Target="../media/image21.png" /><Relationship Id="rId4" Type="http://schemas.microsoft.com/office/2007/relationships/hdphoto" Target="../media/image150.wdp" /><Relationship Id="rId5" Type="http://schemas.microsoft.com/office/2007/relationships/hdphoto" Target="../media/image151.wdp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52.wdp" /><Relationship Id="rId4" Type="http://schemas.openxmlformats.org/officeDocument/2006/relationships/image" Target="../media/image26.png" /><Relationship Id="rId5" Type="http://schemas.microsoft.com/office/2007/relationships/hdphoto" Target="../media/image153.wdp" /><Relationship Id="rId6" Type="http://schemas.openxmlformats.org/officeDocument/2006/relationships/image" Target="../media/image154.png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01.png" /><Relationship Id="rId5" Type="http://schemas.openxmlformats.org/officeDocument/2006/relationships/image" Target="../media/image47.png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9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55.jpeg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56.wdp" /><Relationship Id="rId4" Type="http://schemas.openxmlformats.org/officeDocument/2006/relationships/image" Target="../media/image26.png" /><Relationship Id="rId5" Type="http://schemas.microsoft.com/office/2007/relationships/hdphoto" Target="../media/image157.wdp" /><Relationship Id="rId6" Type="http://schemas.openxmlformats.org/officeDocument/2006/relationships/image" Target="../media/image7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Relationship Id="rId3" Type="http://schemas.openxmlformats.org/officeDocument/2006/relationships/image" Target="../media/image41.png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.xml" /><Relationship Id="rId3" Type="http://schemas.openxmlformats.org/officeDocument/2006/relationships/image" Target="../media/image101.png" /><Relationship Id="rId4" Type="http://schemas.openxmlformats.org/officeDocument/2006/relationships/image" Target="../media/image47.png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9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58.jpeg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59.wdp" /><Relationship Id="rId4" Type="http://schemas.openxmlformats.org/officeDocument/2006/relationships/image" Target="../media/image26.png" /><Relationship Id="rId5" Type="http://schemas.microsoft.com/office/2007/relationships/hdphoto" Target="../media/image160.wdp" /><Relationship Id="rId6" Type="http://schemas.openxmlformats.org/officeDocument/2006/relationships/image" Target="../media/image161.jpeg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2.jpeg" /><Relationship Id="rId3" Type="http://schemas.openxmlformats.org/officeDocument/2006/relationships/hyperlink" Target="https://&#1084;&#1086;&#1081;&#1073;&#1080;&#1079;&#1085;&#1077;&#1089;-43.&#1088;&#1092;/" TargetMode="External" /><Relationship Id="rId4" Type="http://schemas.openxmlformats.org/officeDocument/2006/relationships/image" Target="../media/image34.png" /><Relationship Id="rId5" Type="http://schemas.openxmlformats.org/officeDocument/2006/relationships/image" Target="../media/image31.png" /><Relationship Id="rId6" Type="http://schemas.openxmlformats.org/officeDocument/2006/relationships/image" Target="../media/image163.png" /><Relationship Id="rId7" Type="http://schemas.openxmlformats.org/officeDocument/2006/relationships/image" Target="../media/image47.png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9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58.jpeg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64.wdp" /><Relationship Id="rId4" Type="http://schemas.openxmlformats.org/officeDocument/2006/relationships/image" Target="../media/image26.png" /><Relationship Id="rId5" Type="http://schemas.microsoft.com/office/2007/relationships/hdphoto" Target="../media/image165.wdp" /><Relationship Id="rId6" Type="http://schemas.openxmlformats.org/officeDocument/2006/relationships/image" Target="../media/image54.png" /><Relationship Id="rId7" Type="http://schemas.openxmlformats.org/officeDocument/2006/relationships/image" Target="../media/image166.jpeg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Relationship Id="rId3" Type="http://schemas.openxmlformats.org/officeDocument/2006/relationships/image" Target="../media/image100.png" /><Relationship Id="rId4" Type="http://schemas.openxmlformats.org/officeDocument/2006/relationships/image" Target="../media/image135.png" /><Relationship Id="rId5" Type="http://schemas.openxmlformats.org/officeDocument/2006/relationships/image" Target="../media/image137.png" /><Relationship Id="rId6" Type="http://schemas.openxmlformats.org/officeDocument/2006/relationships/image" Target="../media/image167.png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9.jpeg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168.jpeg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microsoft.com/office/2007/relationships/hdphoto" Target="../media/image169.wdp" /><Relationship Id="rId4" Type="http://schemas.openxmlformats.org/officeDocument/2006/relationships/image" Target="../media/image26.png" /><Relationship Id="rId5" Type="http://schemas.microsoft.com/office/2007/relationships/hdphoto" Target="../media/image170.wdp" /><Relationship Id="rId6" Type="http://schemas.openxmlformats.org/officeDocument/2006/relationships/image" Target="../media/image17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malygina_uk\Desktop\dsc2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05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7404466" y="2070466"/>
            <a:ext cx="6889015" cy="2686049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95693" y="438150"/>
            <a:ext cx="5032023" cy="3760734"/>
            <a:chOff x="6486868" y="640970"/>
            <a:chExt cx="5032023" cy="3760734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="" xmlns:a16="http://schemas.microsoft.com/office/drawing/2014/main" id="{25CB5AF2-F67F-421B-9E67-06A42C0EACEA}"/>
                </a:ext>
              </a:extLst>
            </p:cNvPr>
            <p:cNvSpPr/>
            <p:nvPr/>
          </p:nvSpPr>
          <p:spPr>
            <a:xfrm>
              <a:off x="6486868" y="1867445"/>
              <a:ext cx="27927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Каталог</a:t>
              </a:r>
              <a:endParaRPr lang="ru-RU" sz="600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="" xmlns:a16="http://schemas.microsoft.com/office/drawing/2014/main" id="{25CB5AF2-F67F-421B-9E67-06A42C0EACEA}"/>
                </a:ext>
              </a:extLst>
            </p:cNvPr>
            <p:cNvSpPr/>
            <p:nvPr/>
          </p:nvSpPr>
          <p:spPr>
            <a:xfrm>
              <a:off x="6499568" y="2692505"/>
              <a:ext cx="501932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мер государственной</a:t>
              </a: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="" xmlns:a16="http://schemas.microsoft.com/office/drawing/2014/main" id="{25CB5AF2-F67F-421B-9E67-06A42C0EACEA}"/>
                </a:ext>
              </a:extLst>
            </p:cNvPr>
            <p:cNvSpPr/>
            <p:nvPr/>
          </p:nvSpPr>
          <p:spPr>
            <a:xfrm>
              <a:off x="6499568" y="3243484"/>
              <a:ext cx="49856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поддержки инвесторов</a:t>
              </a: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25CB5AF2-F67F-421B-9E67-06A42C0EACEA}"/>
                </a:ext>
              </a:extLst>
            </p:cNvPr>
            <p:cNvSpPr/>
            <p:nvPr/>
          </p:nvSpPr>
          <p:spPr>
            <a:xfrm>
              <a:off x="6531318" y="3878484"/>
              <a:ext cx="37016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</a:rPr>
                <a:t>в Кировской области</a:t>
              </a:r>
            </a:p>
          </p:txBody>
        </p:sp>
        <p:pic>
          <p:nvPicPr>
            <p:cNvPr id="101" name="Рисунок 100" descr="ko_gerb.png">
              <a:extLst>
                <a:ext uri="{FF2B5EF4-FFF2-40B4-BE49-F238E27FC236}">
                  <a16:creationId xmlns:a16="http://schemas.microsoft.com/office/drawing/2014/main" xmlns="" id="{9764107E-A8E0-4B88-B9A2-4CAAC46D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986" y="667550"/>
              <a:ext cx="894549" cy="8945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2" name="Прямоугольник 101"/>
            <p:cNvSpPr/>
            <p:nvPr/>
          </p:nvSpPr>
          <p:spPr>
            <a:xfrm>
              <a:off x="7372744" y="640970"/>
              <a:ext cx="180850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</a:rPr>
                <a:t>Правительство</a:t>
              </a:r>
            </a:p>
            <a:p>
              <a:pPr>
                <a:lnSpc>
                  <a:spcPts val="1500"/>
                </a:lnSpc>
              </a:pPr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</a:rPr>
                <a:t>Кировской области</a:t>
              </a:r>
              <a:endParaRPr lang="ru-RU" sz="140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-2101483" y="2070468"/>
            <a:ext cx="6889015" cy="268604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800099"/>
            <a:ext cx="5273335" cy="57960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Приоритетный инвестиционный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35666" y="6359193"/>
            <a:ext cx="33214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10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603375"/>
            <a:ext cx="5273335" cy="50213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66388" y="398414"/>
            <a:ext cx="497556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на возмещение затрат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(части затрат)  в рамках реализации ПИП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84185" y="1727736"/>
            <a:ext cx="251062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субсидий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4185" y="2127139"/>
            <a:ext cx="4553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реализующий ПИП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территории Кировской области и заключивший инвестиционное соглашение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93710" y="3200936"/>
            <a:ext cx="39228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затрат (части затрат)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предусмотрено на: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644331"/>
            <a:ext cx="372299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Статья 15 Закона Кировской области </a:t>
            </a:r>
            <a:endParaRPr lang="en-US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02.07.2010 № 537-ЗО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053944" y="1687374"/>
            <a:ext cx="41950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предоставляются при наличии  в областном бюджетных ассигнований на данные цели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84241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предоставление субсидий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FDD2D66-3388-40E3-9766-629636BE719E}"/>
              </a:ext>
            </a:extLst>
          </p:cNvPr>
          <p:cNvSpPr/>
          <p:nvPr/>
        </p:nvSpPr>
        <p:spPr>
          <a:xfrm>
            <a:off x="1133474" y="5493478"/>
            <a:ext cx="41719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smtClean="0">
                <a:latin typeface="Georgia" pitchFamily="18" charset="0"/>
              </a:rPr>
              <a:t>выплату </a:t>
            </a:r>
            <a:r>
              <a:rPr lang="ru-RU" sz="1400">
                <a:latin typeface="Georgia" pitchFamily="18" charset="0"/>
              </a:rPr>
              <a:t>купонного дохода, впервые привлекающим инвестиции путем выпуска </a:t>
            </a:r>
            <a:r>
              <a:rPr lang="ru-RU" sz="1400" smtClean="0">
                <a:latin typeface="Georgia" pitchFamily="18" charset="0"/>
              </a:rPr>
              <a:t>облигаций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BA2F45B0-CEA4-424C-B837-D9CFF9EEA837}"/>
              </a:ext>
            </a:extLst>
          </p:cNvPr>
          <p:cNvSpPr/>
          <p:nvPr/>
        </p:nvSpPr>
        <p:spPr>
          <a:xfrm>
            <a:off x="3065936" y="4514033"/>
            <a:ext cx="2171700" cy="86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smtClean="0">
                <a:latin typeface="Georgia" pitchFamily="18" charset="0"/>
              </a:rPr>
              <a:t>проведение </a:t>
            </a:r>
            <a:r>
              <a:rPr lang="ru-RU" sz="1400">
                <a:latin typeface="Georgia" pitchFamily="18" charset="0"/>
              </a:rPr>
              <a:t>проектных работ </a:t>
            </a:r>
            <a:r>
              <a:rPr lang="ru-RU" sz="1400" smtClean="0">
                <a:latin typeface="Georgia" pitchFamily="18" charset="0"/>
              </a:rPr>
              <a:t>по </a:t>
            </a:r>
            <a:r>
              <a:rPr lang="ru-RU" sz="1400">
                <a:latin typeface="Georgia" pitchFamily="18" charset="0"/>
              </a:rPr>
              <a:t>созданию </a:t>
            </a:r>
            <a:r>
              <a:rPr lang="ru-RU" sz="1400" smtClean="0">
                <a:latin typeface="Georgia" pitchFamily="18" charset="0"/>
              </a:rPr>
              <a:t> транспортной</a:t>
            </a:r>
            <a:r>
              <a:rPr lang="ru-RU" sz="1400">
                <a:latin typeface="Georgia" pitchFamily="18" charset="0"/>
              </a:rPr>
              <a:t>, инженерной </a:t>
            </a:r>
            <a:r>
              <a:rPr lang="ru-RU" sz="1400" smtClean="0">
                <a:latin typeface="Georgia" pitchFamily="18" charset="0"/>
              </a:rPr>
              <a:t>инфраструктуры</a:t>
            </a:r>
            <a:endParaRPr lang="ru-RU" sz="1400">
              <a:latin typeface="Georgia" pitchFamily="18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E7D81D5-2DA9-4C95-A5F4-E0EA5734C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6" y="5533935"/>
            <a:ext cx="442988" cy="44298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659604" y="3821068"/>
            <a:ext cx="2275887" cy="662385"/>
            <a:chOff x="2726279" y="3859168"/>
            <a:chExt cx="2275887" cy="662385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3DC0BE66-D1FB-4E50-B594-A0B0FDB6FCFF}"/>
                </a:ext>
              </a:extLst>
            </p:cNvPr>
            <p:cNvSpPr/>
            <p:nvPr/>
          </p:nvSpPr>
          <p:spPr>
            <a:xfrm>
              <a:off x="3243080" y="3964477"/>
              <a:ext cx="1759086" cy="557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400" smtClean="0">
                  <a:latin typeface="Georgia" pitchFamily="18" charset="0"/>
                </a:rPr>
                <a:t>повышение </a:t>
              </a:r>
              <a:r>
                <a:rPr lang="ru-RU" sz="1400">
                  <a:latin typeface="Georgia" pitchFamily="18" charset="0"/>
                </a:rPr>
                <a:t>квалификации кадров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DD786C6F-947B-4B92-919F-111099D2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279" y="3859168"/>
              <a:ext cx="623378" cy="623378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75755" y="4601885"/>
            <a:ext cx="2196020" cy="557076"/>
            <a:chOff x="632905" y="4544735"/>
            <a:chExt cx="2196020" cy="55707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F0627435-592F-4325-9892-860A5000D21F}"/>
                </a:ext>
              </a:extLst>
            </p:cNvPr>
            <p:cNvSpPr/>
            <p:nvPr/>
          </p:nvSpPr>
          <p:spPr>
            <a:xfrm>
              <a:off x="1117464" y="4544735"/>
              <a:ext cx="1711461" cy="557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400" smtClean="0">
                  <a:latin typeface="Georgia" pitchFamily="18" charset="0"/>
                </a:rPr>
                <a:t>уплату </a:t>
              </a:r>
              <a:r>
                <a:rPr lang="ru-RU" sz="1400">
                  <a:latin typeface="Georgia" pitchFamily="18" charset="0"/>
                </a:rPr>
                <a:t>лизинговых платежей</a:t>
              </a: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3242A037-AD1F-4C70-BFD8-AFCE3DBF6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05" y="4617319"/>
              <a:ext cx="409694" cy="409694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2396B31-D71A-42BD-A7F6-418D770E3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15" y="4504508"/>
            <a:ext cx="501997" cy="50199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65682" y="3924179"/>
            <a:ext cx="2225143" cy="616424"/>
            <a:chOff x="584732" y="3905129"/>
            <a:chExt cx="2225143" cy="616424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A1B2AA56-3649-4FCE-B42B-D334C231DDB3}"/>
                </a:ext>
              </a:extLst>
            </p:cNvPr>
            <p:cNvSpPr/>
            <p:nvPr/>
          </p:nvSpPr>
          <p:spPr>
            <a:xfrm>
              <a:off x="1088889" y="3964477"/>
              <a:ext cx="1720986" cy="557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400" smtClean="0">
                  <a:latin typeface="Georgia" pitchFamily="18" charset="0"/>
                </a:rPr>
                <a:t>уплату </a:t>
              </a:r>
              <a:r>
                <a:rPr lang="ru-RU" sz="1400">
                  <a:latin typeface="Georgia" pitchFamily="18" charset="0"/>
                </a:rPr>
                <a:t>% по кредитным ресурсам</a:t>
              </a: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04716741-0644-4610-A87E-1D9696696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32" y="3905129"/>
              <a:ext cx="501118" cy="501118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6550010" y="921286"/>
            <a:ext cx="38036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641975"/>
            <a:ext cx="670984" cy="51721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7088774" y="3623013"/>
            <a:ext cx="4128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случае расторжения или прекращения действия инвестиционного соглашения частный инвестор утрачивает право на применение мер государственной поддержки.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071360" y="2507167"/>
            <a:ext cx="4111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предоставляются частному инвестору в рамках одного инвестиционного проекта и одной государственной программы Кировской области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  <a:hlinkClick r:id="rId8"/>
            </a:endParaRPr>
          </a:p>
        </p:txBody>
      </p:sp>
      <p:pic>
        <p:nvPicPr>
          <p:cNvPr id="4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6773" y="4034945"/>
            <a:ext cx="212972" cy="219697"/>
          </a:xfrm>
          <a:prstGeom prst="rect">
            <a:avLst/>
          </a:prstGeom>
          <a:noFill/>
        </p:spPr>
      </p:pic>
      <p:pic>
        <p:nvPicPr>
          <p:cNvPr id="5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6773" y="2930045"/>
            <a:ext cx="212972" cy="219697"/>
          </a:xfrm>
          <a:prstGeom prst="rect">
            <a:avLst/>
          </a:prstGeom>
          <a:noFill/>
        </p:spPr>
      </p:pic>
      <p:pic>
        <p:nvPicPr>
          <p:cNvPr id="5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5823" y="1939445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285750"/>
            <a:ext cx="5273335" cy="6310361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90122" y="2524486"/>
            <a:ext cx="415851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применения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5400000">
            <a:off x="10381937" y="3345448"/>
            <a:ext cx="3281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Упрощенная система налогообложения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12030093" y="238125"/>
            <a:ext cx="0" cy="1485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11781677" y="6368534"/>
            <a:ext cx="423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100</a:t>
            </a:r>
            <a:endParaRPr lang="ru-RU" sz="160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2021204" y="5114925"/>
            <a:ext cx="0" cy="1179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69900" y="398229"/>
            <a:ext cx="5194300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Пониженные налоговые ставки для отдельных категорий налогоплательщиков, применяющих упрощенную систему налогообложения на налоговые периоды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2023 - 2025 годов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1635" y="1602097"/>
            <a:ext cx="33810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635" y="1925300"/>
            <a:ext cx="500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Налогоплательщик, применяющий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упрощенную систему налогообложения</a:t>
            </a:r>
          </a:p>
        </p:txBody>
      </p:sp>
      <p:sp>
        <p:nvSpPr>
          <p:cNvPr id="17" name="CustomShape 6"/>
          <p:cNvSpPr/>
          <p:nvPr/>
        </p:nvSpPr>
        <p:spPr>
          <a:xfrm>
            <a:off x="2209800" y="2965904"/>
            <a:ext cx="1809750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18" name="CustomShape 6"/>
          <p:cNvSpPr/>
          <p:nvPr/>
        </p:nvSpPr>
        <p:spPr>
          <a:xfrm>
            <a:off x="4086224" y="2965904"/>
            <a:ext cx="1450975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19" name="CustomShape 6"/>
          <p:cNvSpPr/>
          <p:nvPr/>
        </p:nvSpPr>
        <p:spPr>
          <a:xfrm>
            <a:off x="527050" y="2965904"/>
            <a:ext cx="1616075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21" name="Прямоугольник 20"/>
          <p:cNvSpPr/>
          <p:nvPr/>
        </p:nvSpPr>
        <p:spPr>
          <a:xfrm>
            <a:off x="4433909" y="2952348"/>
            <a:ext cx="966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9900" y="2952348"/>
            <a:ext cx="1854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Категория получателей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24734" y="2952348"/>
            <a:ext cx="1358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7126" y="3341622"/>
            <a:ext cx="4996887" cy="867521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5083" y="3537761"/>
            <a:ext cx="22616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«Переехавшие»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Кировскую область</a:t>
            </a:r>
            <a:endParaRPr lang="ru-RU" sz="105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3999" y="3275701"/>
            <a:ext cx="166370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первые 5 налоговых периодов после получения прибыли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деятельности в рамках ТОР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84491" y="3212243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 и </a:t>
            </a:r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126" y="4401165"/>
            <a:ext cx="4996887" cy="867521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7126" y="5355771"/>
            <a:ext cx="4996887" cy="1132114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84491" y="365039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 и </a:t>
            </a:r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7,5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00734" y="3313277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 налоговый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период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40434" y="3706977"/>
            <a:ext cx="101021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</a:t>
            </a: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следующих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периода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44800" y="3339878"/>
            <a:ext cx="35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</a:t>
            </a: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09900" y="3631978"/>
            <a:ext cx="35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</a:t>
            </a: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95083" y="4634077"/>
            <a:ext cx="10070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en-US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IT-</a:t>
            </a: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компании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313091" y="4329843"/>
            <a:ext cx="44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13091" y="4736243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48334" y="4507077"/>
            <a:ext cx="8883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48334" y="4837277"/>
            <a:ext cx="9605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 –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063999" y="4456801"/>
            <a:ext cx="16637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ru-RU" sz="1050" err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Госаккредитация Минцифры РФ;</a:t>
            </a:r>
          </a:p>
          <a:p>
            <a:pPr lvl="0"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90% доходов 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видов деятельности</a:t>
            </a:r>
            <a:endParaRPr lang="ru-RU" sz="105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5083" y="5434763"/>
            <a:ext cx="18723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Впервые зарегистрированные ИП, применяющие УСН и ПСН (производственая, социальная сфера, бытовые услуги)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64633" y="5607101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0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33371" y="5403858"/>
            <a:ext cx="179432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Среднесписочная численность работников (далее - ССЧ) не более 15 человек; предельный размер доходов в соответствии с НК РФ</a:t>
            </a:r>
          </a:p>
          <a:p>
            <a:pPr lvl="0">
              <a:tabLst>
                <a:tab pos="0"/>
              </a:tabLst>
              <a:defRPr/>
            </a:pPr>
            <a:endParaRPr lang="ru-RU" sz="105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4" name="CustomShape 6"/>
          <p:cNvSpPr/>
          <p:nvPr/>
        </p:nvSpPr>
        <p:spPr>
          <a:xfrm>
            <a:off x="8305800" y="367847"/>
            <a:ext cx="1258824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45" name="CustomShape 6"/>
          <p:cNvSpPr/>
          <p:nvPr/>
        </p:nvSpPr>
        <p:spPr>
          <a:xfrm>
            <a:off x="9646920" y="367847"/>
            <a:ext cx="1986279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49" name="CustomShape 6"/>
          <p:cNvSpPr/>
          <p:nvPr/>
        </p:nvSpPr>
        <p:spPr>
          <a:xfrm>
            <a:off x="6623050" y="367847"/>
            <a:ext cx="1616075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52" name="Прямоугольник 51"/>
          <p:cNvSpPr/>
          <p:nvPr/>
        </p:nvSpPr>
        <p:spPr>
          <a:xfrm>
            <a:off x="10127573" y="354291"/>
            <a:ext cx="966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565900" y="354291"/>
            <a:ext cx="1854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Категория получателей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537270" y="354291"/>
            <a:ext cx="1358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99583" y="743564"/>
            <a:ext cx="4996887" cy="1224935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99583" y="2115164"/>
            <a:ext cx="4996887" cy="1224935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99583" y="3474064"/>
            <a:ext cx="4996887" cy="1224935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99583" y="4794864"/>
            <a:ext cx="4996887" cy="1704548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75226" y="1072634"/>
            <a:ext cx="7425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Бывшие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ЕНВД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231291" y="86274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078891" y="1269143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7,5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766534" y="1039977"/>
            <a:ext cx="8883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«доходы»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766534" y="1370177"/>
            <a:ext cx="9605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 –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расходы»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753600" y="801211"/>
            <a:ext cx="1955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ССЧ не менее 3 человек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ИП / 4 человека ЮЛ;</a:t>
            </a:r>
          </a:p>
          <a:p>
            <a:pPr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ССЧ не менее 70%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предыдущего года;</a:t>
            </a:r>
          </a:p>
          <a:p>
            <a:pPr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70% доходы от бывшего ЕНВД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875226" y="2469634"/>
            <a:ext cx="7425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Бывшие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ЕНВД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8231291" y="2208943"/>
            <a:ext cx="44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155091" y="2615343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766534" y="2386177"/>
            <a:ext cx="8883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«доходы»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766534" y="2716377"/>
            <a:ext cx="9605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 –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расходы»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8231291" y="3555143"/>
            <a:ext cx="44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212241" y="3961543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766534" y="3732377"/>
            <a:ext cx="8883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«доходы»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8766534" y="4062577"/>
            <a:ext cx="9605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 –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расходы»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231291" y="502834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078891" y="5434743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7,5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766534" y="5205577"/>
            <a:ext cx="8883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«доходы»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8766534" y="5535777"/>
            <a:ext cx="9605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 –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расходы»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9753600" y="2220436"/>
            <a:ext cx="18415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ССЧ не менее</a:t>
            </a:r>
            <a:r>
              <a:rPr lang="en-US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 человек ИП / 4 человека ЮЛ;</a:t>
            </a:r>
          </a:p>
          <a:p>
            <a:pPr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ССЧ не менее 70%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предыдущего года;</a:t>
            </a:r>
          </a:p>
          <a:p>
            <a:pPr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70% доходы от бывшего ЕНВД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875226" y="3714661"/>
            <a:ext cx="17430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СОНКО;</a:t>
            </a:r>
          </a:p>
          <a:p>
            <a:pPr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кинотеатры;</a:t>
            </a:r>
          </a:p>
          <a:p>
            <a:pPr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НХП;</a:t>
            </a:r>
          </a:p>
          <a:p>
            <a:pPr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торговля НХП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753600" y="3758684"/>
            <a:ext cx="168583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70% доходы </a:t>
            </a:r>
            <a:br>
              <a:rPr lang="en-US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указанных видов деятельности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6555918" y="4851124"/>
            <a:ext cx="1943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«Не восстановившиеся отрасли»:</a:t>
            </a:r>
            <a:r>
              <a:rPr lang="en-US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торговля изделиями из меха;</a:t>
            </a:r>
          </a:p>
          <a:p>
            <a:pPr lvl="0"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гостиницы;</a:t>
            </a:r>
          </a:p>
          <a:p>
            <a:pPr lvl="0"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научные исследования;</a:t>
            </a:r>
          </a:p>
          <a:p>
            <a:pPr lvl="0"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турагентства;</a:t>
            </a:r>
          </a:p>
          <a:p>
            <a:pPr lvl="0"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образование </a:t>
            </a:r>
            <a:br>
              <a:rPr lang="en-US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дошкольное;</a:t>
            </a:r>
            <a:r>
              <a:rPr lang="en-US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дополнительное образование;</a:t>
            </a:r>
            <a:r>
              <a:rPr lang="en-US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спорт и отдых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9753600" y="5244584"/>
            <a:ext cx="168583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70% доходы </a:t>
            </a:r>
            <a:br>
              <a:rPr lang="en-US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указанных видов деятельности</a:t>
            </a:r>
          </a:p>
        </p:txBody>
      </p:sp>
    </p:spTree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3479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28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5400000">
            <a:off x="10381937" y="3345448"/>
            <a:ext cx="3281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Упрощенная система налогообложения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2030093" y="238125"/>
            <a:ext cx="0" cy="1485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1781677" y="6377499"/>
            <a:ext cx="388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101</a:t>
            </a:r>
            <a:endParaRPr lang="ru-RU" sz="160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12021204" y="5114925"/>
            <a:ext cx="0" cy="1179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470961" y="4164781"/>
            <a:ext cx="3722991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24.11.2022 № 123-ЗО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«Об установлении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территории Кировской области на налоговые периоды 2023 - 2025 годов налоговых ставок для отдельных категорий налогоплательщиков, применяющих упрощенную систему налогообложения»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602720" y="336286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меры поддержки </a:t>
            </a:r>
          </a:p>
        </p:txBody>
      </p:sp>
      <p:pic>
        <p:nvPicPr>
          <p:cNvPr id="40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4162425"/>
            <a:ext cx="670984" cy="517210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6602720" y="687825"/>
            <a:ext cx="4945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470961" y="1542614"/>
            <a:ext cx="3663203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Данная мера поддержки действует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31.12.2025</a:t>
            </a:r>
          </a:p>
        </p:txBody>
      </p:sp>
      <p:grpSp>
        <p:nvGrpSpPr>
          <p:cNvPr id="44" name="Группа 62"/>
          <p:cNvGrpSpPr/>
          <p:nvPr/>
        </p:nvGrpSpPr>
        <p:grpSpPr>
          <a:xfrm>
            <a:off x="6743700" y="1643867"/>
            <a:ext cx="495300" cy="463955"/>
            <a:chOff x="7908494" y="3335065"/>
            <a:chExt cx="551073" cy="517707"/>
          </a:xfrm>
        </p:grpSpPr>
        <p:pic>
          <p:nvPicPr>
            <p:cNvPr id="45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47" name="Овал 46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CustomShape 6"/>
          <p:cNvSpPr/>
          <p:nvPr/>
        </p:nvSpPr>
        <p:spPr>
          <a:xfrm>
            <a:off x="2166258" y="476704"/>
            <a:ext cx="1809750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21" name="CustomShape 6"/>
          <p:cNvSpPr/>
          <p:nvPr/>
        </p:nvSpPr>
        <p:spPr>
          <a:xfrm>
            <a:off x="4042682" y="476704"/>
            <a:ext cx="1450975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22" name="CustomShape 6"/>
          <p:cNvSpPr/>
          <p:nvPr/>
        </p:nvSpPr>
        <p:spPr>
          <a:xfrm>
            <a:off x="483508" y="476704"/>
            <a:ext cx="1616075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23" name="Прямоугольник 22"/>
          <p:cNvSpPr/>
          <p:nvPr/>
        </p:nvSpPr>
        <p:spPr>
          <a:xfrm>
            <a:off x="4390367" y="463148"/>
            <a:ext cx="966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6358" y="463148"/>
            <a:ext cx="1854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Категория получателей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81192" y="463148"/>
            <a:ext cx="1358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4556" y="1091908"/>
            <a:ext cx="4996887" cy="1172321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4556" y="2499794"/>
            <a:ext cx="4996887" cy="1883520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556" y="4531794"/>
            <a:ext cx="4996887" cy="1723863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2546" y="1415533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/>
              </a:tabLst>
              <a:defRPr/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Общественное </a:t>
            </a:r>
            <a:br>
              <a:rPr lang="en-US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питание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09462" y="1182058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57062" y="1588458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7,5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44705" y="1359292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44705" y="1689492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 –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078514" y="1341735"/>
            <a:ext cx="1712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ССЧ не менее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 человек ИП /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4 человека ЮЛ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33400" y="3093135"/>
            <a:ext cx="158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Обрабатывающие </a:t>
            </a:r>
            <a:br>
              <a:rPr lang="en-US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производства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(ОКВЭД 10-33)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309462" y="2909258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57062" y="3315658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7,5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44705" y="3086492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«доходы»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844705" y="3416692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 –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расходы»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37000" y="2564537"/>
            <a:ext cx="1587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/>
              </a:tabLst>
              <a:defRPr/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70% доходы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указанных ОКВЭД;</a:t>
            </a:r>
            <a:endParaRPr lang="en-US" sz="12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pPr>
              <a:tabLst>
                <a:tab pos="0"/>
              </a:tabLst>
              <a:defRPr/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З/п на 1 работника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2 МРОТ;</a:t>
            </a:r>
            <a:endParaRPr lang="en-US" sz="12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pPr>
              <a:tabLst>
                <a:tab pos="0"/>
              </a:tabLst>
              <a:defRPr/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ССЧ не менее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 человек ИП / 4 человека ЮЛ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33400" y="5125135"/>
            <a:ext cx="158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/>
              </a:tabLst>
              <a:defRPr/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Обрабатывающие </a:t>
            </a:r>
            <a:br>
              <a:rPr lang="en-US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производства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(ОКВЭД 10-33)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309462" y="4865058"/>
            <a:ext cx="44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22162" y="5271458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844705" y="5042292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«доходы»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844705" y="5372492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«доходы –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расходы»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937000" y="4634637"/>
            <a:ext cx="1587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/>
              </a:tabLst>
              <a:defRPr/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70% доходы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указанных ОКВЭД;</a:t>
            </a:r>
            <a:endParaRPr lang="en-US" sz="12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pPr>
              <a:tabLst>
                <a:tab pos="0"/>
              </a:tabLst>
              <a:defRPr/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З/п на 1 работника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</a:t>
            </a:r>
            <a:r>
              <a:rPr lang="en-US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</a:t>
            </a: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МРОТ;</a:t>
            </a:r>
            <a:endParaRPr lang="en-US" sz="12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pPr>
              <a:tabLst>
                <a:tab pos="0"/>
              </a:tabLst>
              <a:defRPr/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ССЧ не менее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 человек ИП / 4 человека ЮЛ</a:t>
            </a:r>
          </a:p>
        </p:txBody>
      </p:sp>
    </p:spTree>
  </p:cSld>
  <p:clrMapOvr>
    <a:masterClrMapping/>
  </p:clrMapOvr>
  <p:transition/>
  <p:timing/>
</p:sld>
</file>

<file path=ppt/slides/slide10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5433" r="20079" b="150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676031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22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6418" y="6026395"/>
            <a:ext cx="338400" cy="285984"/>
          </a:xfrm>
          <a:prstGeom prst="rect">
            <a:avLst/>
          </a:prstGeom>
          <a:noFill/>
        </p:spPr>
      </p:pic>
      <p:pic>
        <p:nvPicPr>
          <p:cNvPr id="23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818116" y="6366155"/>
            <a:ext cx="337716" cy="31331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174952" y="6301859"/>
            <a:ext cx="1287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mail@kfpp.ru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95075" y="5968484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410-410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07014" y="5100815"/>
            <a:ext cx="2692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Кировский областной фонд поддержки малого и среднего предпринимательства (микрокредитная компания)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70167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2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515846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5118" y="6026395"/>
            <a:ext cx="338400" cy="285984"/>
          </a:xfrm>
          <a:prstGeom prst="rect">
            <a:avLst/>
          </a:prstGeom>
          <a:noFill/>
        </p:spPr>
      </p:pic>
      <p:pic>
        <p:nvPicPr>
          <p:cNvPr id="30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36816" y="6366155"/>
            <a:ext cx="337716" cy="313315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3393652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13775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971800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sp>
        <p:nvSpPr>
          <p:cNvPr id="35" name="Прямоугольник 34"/>
          <p:cNvSpPr/>
          <p:nvPr/>
        </p:nvSpPr>
        <p:spPr>
          <a:xfrm rot="5400000">
            <a:off x="10381937" y="3345448"/>
            <a:ext cx="3281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Упрощенная система налогообложения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2030093" y="238125"/>
            <a:ext cx="0" cy="1485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1790642" y="6368534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102</a:t>
            </a:r>
            <a:endParaRPr lang="ru-RU" sz="160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12021204" y="5114925"/>
            <a:ext cx="0" cy="1179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malygina_uk\Desktop\qr-code (13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700" y="1409700"/>
            <a:ext cx="2425700" cy="2425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70300" y="0"/>
            <a:ext cx="8089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434523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10644005" y="3345448"/>
            <a:ext cx="2757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Аренда недвижимого имущества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11025" y="228600"/>
            <a:ext cx="0" cy="144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90642" y="6368534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103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14047" y="5291091"/>
            <a:ext cx="11237" cy="9382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73984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26218" y="124371"/>
            <a:ext cx="4750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Предоставление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64318" y="752777"/>
            <a:ext cx="45710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субъектам МСП имущества в аренду без проведения процедуры торгов</a:t>
            </a:r>
          </a:p>
        </p:txBody>
      </p:sp>
      <p:pic>
        <p:nvPicPr>
          <p:cNvPr id="140290" name="Picture 2" descr="C:\Users\malygina_uk\Desktop\Каталог\Иконки\network-shop-build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625" y="3248510"/>
            <a:ext cx="4006850" cy="260936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571863"/>
            <a:ext cx="5273335" cy="551624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643980" y="3345448"/>
            <a:ext cx="275748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Аренда недвижимого имущества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94206" y="6368158"/>
            <a:ext cx="41229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104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571500"/>
            <a:ext cx="5273335" cy="3575957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66388" y="754014"/>
            <a:ext cx="4975561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субъектам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МСП имущества в аренду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без проведения процедуры торгов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2111911"/>
            <a:ext cx="33810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2553" y="2435114"/>
            <a:ext cx="4912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Субъект малого и среднего предпринимательства, физическое лицо, применяющее специальный налоговый режим «Налог на профессиональный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доход», а также организации, образующие инфраструктуру поддержки субъектов малого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среднего предпринимательства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95140" y="799112"/>
            <a:ext cx="4945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267574" y="5119765"/>
            <a:ext cx="4371975" cy="555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 15.12.2023 № 686-П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40485" y="4117606"/>
            <a:ext cx="46799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меры поддержки </a:t>
            </a:r>
          </a:p>
        </p:txBody>
      </p:sp>
      <p:pic>
        <p:nvPicPr>
          <p:cNvPr id="49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167" y="5040995"/>
            <a:ext cx="670984" cy="517210"/>
          </a:xfrm>
          <a:prstGeom prst="rect">
            <a:avLst/>
          </a:prstGeom>
          <a:noFill/>
        </p:spPr>
      </p:pic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7194519" y="2604352"/>
            <a:ext cx="4056955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Государственное имущество включено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перечень государственного имущества, свободного от прав третьих лиц</a:t>
            </a: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220642" y="3407107"/>
            <a:ext cx="394374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Заявитель находится в Едином реестре субъектов МСП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212058" y="1554208"/>
            <a:ext cx="402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Заявитель, включенный в Единый реестр субъектов МСП, обращается в адрес балансодержателя с письмом о намерении заключить договор аренды</a:t>
            </a:r>
          </a:p>
        </p:txBody>
      </p:sp>
      <p:sp>
        <p:nvSpPr>
          <p:cNvPr id="24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38140" y="4397829"/>
            <a:ext cx="5273335" cy="15327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71500" y="5034945"/>
            <a:ext cx="5086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Имущество Кировской области во владение и (или) пользование в аренду без проведения процедуры торгов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4658261"/>
            <a:ext cx="94288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</a:t>
            </a:r>
          </a:p>
        </p:txBody>
      </p:sp>
      <p:pic>
        <p:nvPicPr>
          <p:cNvPr id="2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8831" y="1880054"/>
            <a:ext cx="212972" cy="219697"/>
          </a:xfrm>
          <a:prstGeom prst="rect">
            <a:avLst/>
          </a:prstGeom>
          <a:noFill/>
        </p:spPr>
      </p:pic>
      <p:pic>
        <p:nvPicPr>
          <p:cNvPr id="2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790" y="2846705"/>
            <a:ext cx="212972" cy="219697"/>
          </a:xfrm>
          <a:prstGeom prst="rect">
            <a:avLst/>
          </a:prstGeom>
          <a:noFill/>
        </p:spPr>
      </p:pic>
      <p:pic>
        <p:nvPicPr>
          <p:cNvPr id="2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499" y="3552100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5433" r="20079" b="150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4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95225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55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1343" y="6026395"/>
            <a:ext cx="338400" cy="285984"/>
          </a:xfrm>
          <a:prstGeom prst="rect">
            <a:avLst/>
          </a:prstGeom>
          <a:noFill/>
        </p:spPr>
      </p:pic>
      <p:pic>
        <p:nvPicPr>
          <p:cNvPr id="56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13041" y="6366155"/>
            <a:ext cx="337716" cy="313315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3669877" y="6301859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mail@dgs-kirov.ru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90000" y="5968484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27-27-33 </a:t>
            </a:r>
          </a:p>
        </p:txBody>
      </p:sp>
      <p:pic>
        <p:nvPicPr>
          <p:cNvPr id="59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2643" y="6026395"/>
            <a:ext cx="338400" cy="285984"/>
          </a:xfrm>
          <a:prstGeom prst="rect">
            <a:avLst/>
          </a:prstGeom>
          <a:noFill/>
        </p:spPr>
      </p:pic>
      <p:pic>
        <p:nvPicPr>
          <p:cNvPr id="60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94341" y="6366155"/>
            <a:ext cx="337716" cy="313315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645117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37130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083239" y="5455921"/>
            <a:ext cx="269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4639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65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79207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48025" y="5095786"/>
            <a:ext cx="27432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имущественных отношений Кировской области</a:t>
            </a:r>
          </a:p>
        </p:txBody>
      </p:sp>
      <p:sp>
        <p:nvSpPr>
          <p:cNvPr id="48" name="Прямоугольник 47"/>
          <p:cNvSpPr/>
          <p:nvPr/>
        </p:nvSpPr>
        <p:spPr>
          <a:xfrm rot="5400000">
            <a:off x="10644000" y="3345448"/>
            <a:ext cx="2757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Аренда недвижимого имущества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12011025" y="228600"/>
            <a:ext cx="0" cy="144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1790642" y="6368534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105</a:t>
            </a:r>
            <a:endParaRPr lang="ru-RU" sz="160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2014047" y="5291091"/>
            <a:ext cx="11237" cy="9382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C:\Users\malygina_uk\Desktop\qr-code (14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6325" y="1419225"/>
            <a:ext cx="2365375" cy="2365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0300" y="0"/>
            <a:ext cx="8089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419022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10607943" y="3345448"/>
            <a:ext cx="2829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Социальное предпринимательство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11025" y="228600"/>
            <a:ext cx="0" cy="144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90642" y="6368534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106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14047" y="5291091"/>
            <a:ext cx="11237" cy="9382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88179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925950" y="124371"/>
            <a:ext cx="3324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Поддержка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964050" y="752777"/>
            <a:ext cx="52320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социально ориентированных некоммерческих организаций </a:t>
            </a:r>
          </a:p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и социального предпринимательства</a:t>
            </a:r>
          </a:p>
        </p:txBody>
      </p:sp>
      <p:pic>
        <p:nvPicPr>
          <p:cNvPr id="5123" name="Picture 3" descr="C:\Users\malygina_uk\Desktop\Каталог\Иконки\network-secure-purchase-online-on-lapto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5839" y="2441575"/>
            <a:ext cx="4673600" cy="467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17501"/>
            <a:ext cx="5273335" cy="62786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607913" y="3345448"/>
            <a:ext cx="282962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Социальное предпринимательство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85241" y="6359193"/>
            <a:ext cx="40588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107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317500"/>
            <a:ext cx="5273335" cy="623098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227954"/>
            <a:ext cx="21643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гранта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1551157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Социальный предприниматель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95140" y="492843"/>
            <a:ext cx="494571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267574" y="5643610"/>
            <a:ext cx="43719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01.10.2021 № 527-П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40485" y="4801136"/>
            <a:ext cx="46799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меры поддержки </a:t>
            </a:r>
          </a:p>
        </p:txBody>
      </p:sp>
      <p:pic>
        <p:nvPicPr>
          <p:cNvPr id="49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167" y="5600700"/>
            <a:ext cx="670984" cy="51721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93710" y="2030667"/>
            <a:ext cx="43846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Цели предоставления гранта: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27554" y="2359970"/>
            <a:ext cx="4600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аренда, ремонт нежилого помещения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27554" y="2639172"/>
            <a:ext cx="4791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аренда и (или) приобретение оргтехники, оборудования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27554" y="2886822"/>
            <a:ext cx="4791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паушальный платеж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27554" y="3172572"/>
            <a:ext cx="4791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тех. присоединение к объектам инженерной инфраструктуры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27554" y="3439272"/>
            <a:ext cx="4791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оплата коммунальных услуг и услуг электроснабжения, связи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27554" y="3734547"/>
            <a:ext cx="47910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приобретение основных средств (кроме зданий, сооружений, земельных участков, автомобилей), транспортных средств для перевозки маломобильных групп населения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27554" y="4267947"/>
            <a:ext cx="4877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оплата услуг по созданию, технической поддержке,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наполнению, развитию и продвижению</a:t>
            </a:r>
          </a:p>
        </p:txBody>
      </p:sp>
      <p:pic>
        <p:nvPicPr>
          <p:cNvPr id="4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54" y="2423698"/>
            <a:ext cx="144244" cy="148799"/>
          </a:xfrm>
          <a:prstGeom prst="rect">
            <a:avLst/>
          </a:prstGeom>
          <a:noFill/>
        </p:spPr>
      </p:pic>
      <p:pic>
        <p:nvPicPr>
          <p:cNvPr id="4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54" y="2703959"/>
            <a:ext cx="144244" cy="148799"/>
          </a:xfrm>
          <a:prstGeom prst="rect">
            <a:avLst/>
          </a:prstGeom>
          <a:noFill/>
        </p:spPr>
      </p:pic>
      <p:pic>
        <p:nvPicPr>
          <p:cNvPr id="4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54" y="2966511"/>
            <a:ext cx="144244" cy="148799"/>
          </a:xfrm>
          <a:prstGeom prst="rect">
            <a:avLst/>
          </a:prstGeom>
          <a:noFill/>
        </p:spPr>
      </p:pic>
      <p:pic>
        <p:nvPicPr>
          <p:cNvPr id="4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54" y="3274329"/>
            <a:ext cx="144244" cy="148799"/>
          </a:xfrm>
          <a:prstGeom prst="rect">
            <a:avLst/>
          </a:prstGeom>
          <a:noFill/>
        </p:spPr>
      </p:pic>
      <p:pic>
        <p:nvPicPr>
          <p:cNvPr id="4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54" y="3509719"/>
            <a:ext cx="144244" cy="148799"/>
          </a:xfrm>
          <a:prstGeom prst="rect">
            <a:avLst/>
          </a:prstGeom>
          <a:noFill/>
        </p:spPr>
      </p:pic>
      <p:pic>
        <p:nvPicPr>
          <p:cNvPr id="5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54" y="3794808"/>
            <a:ext cx="144244" cy="148799"/>
          </a:xfrm>
          <a:prstGeom prst="rect">
            <a:avLst/>
          </a:prstGeom>
          <a:noFill/>
        </p:spPr>
      </p:pic>
      <p:pic>
        <p:nvPicPr>
          <p:cNvPr id="5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54" y="4320286"/>
            <a:ext cx="144244" cy="148799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858558" y="4662032"/>
            <a:ext cx="39565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приобретение ПО и неисключительных прав на ПО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58558" y="4976357"/>
            <a:ext cx="3449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приобретение сырья, расходных материалов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39508" y="5300207"/>
            <a:ext cx="43765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уплата первого взноса (аванса) при заключении договора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лизинга и (или) лизинговых платежей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(кроме транспортных средств)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29982" y="5804813"/>
            <a:ext cx="4745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реализация мероприятий по профилактике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коронавирусной инфекции</a:t>
            </a:r>
          </a:p>
        </p:txBody>
      </p:sp>
      <p:pic>
        <p:nvPicPr>
          <p:cNvPr id="6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205" y="4771726"/>
            <a:ext cx="144244" cy="148799"/>
          </a:xfrm>
          <a:prstGeom prst="rect">
            <a:avLst/>
          </a:prstGeom>
          <a:noFill/>
        </p:spPr>
      </p:pic>
      <p:pic>
        <p:nvPicPr>
          <p:cNvPr id="6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205" y="5053798"/>
            <a:ext cx="144244" cy="148799"/>
          </a:xfrm>
          <a:prstGeom prst="rect">
            <a:avLst/>
          </a:prstGeom>
          <a:noFill/>
        </p:spPr>
      </p:pic>
      <p:pic>
        <p:nvPicPr>
          <p:cNvPr id="6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55" y="5371612"/>
            <a:ext cx="144244" cy="148799"/>
          </a:xfrm>
          <a:prstGeom prst="rect">
            <a:avLst/>
          </a:prstGeom>
          <a:noFill/>
        </p:spPr>
      </p:pic>
      <p:pic>
        <p:nvPicPr>
          <p:cNvPr id="6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29" y="5894358"/>
            <a:ext cx="204581" cy="148799"/>
          </a:xfrm>
          <a:prstGeom prst="rect">
            <a:avLst/>
          </a:prstGeom>
          <a:noFill/>
        </p:spPr>
      </p:pic>
      <p:sp>
        <p:nvSpPr>
          <p:cNvPr id="72" name="Прямоугольник 71"/>
          <p:cNvSpPr/>
          <p:nvPr/>
        </p:nvSpPr>
        <p:spPr>
          <a:xfrm>
            <a:off x="7159798" y="1162019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гранта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181850" y="1460896"/>
            <a:ext cx="460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500 тысяч рублей</a:t>
            </a:r>
          </a:p>
        </p:txBody>
      </p:sp>
      <p:pic>
        <p:nvPicPr>
          <p:cNvPr id="74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7286" y="1240235"/>
            <a:ext cx="455667" cy="455667"/>
          </a:xfrm>
          <a:prstGeom prst="rect">
            <a:avLst/>
          </a:prstGeom>
          <a:noFill/>
        </p:spPr>
      </p:pic>
      <p:sp>
        <p:nvSpPr>
          <p:cNvPr id="77" name="Прямоугольник 76"/>
          <p:cNvSpPr/>
          <p:nvPr/>
        </p:nvSpPr>
        <p:spPr>
          <a:xfrm>
            <a:off x="7159798" y="1878600"/>
            <a:ext cx="2064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219699" y="2167060"/>
            <a:ext cx="4600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25% от затрат на реализацию проекта</a:t>
            </a:r>
          </a:p>
        </p:txBody>
      </p:sp>
      <p:pic>
        <p:nvPicPr>
          <p:cNvPr id="79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0651" y="1900142"/>
            <a:ext cx="510200" cy="510200"/>
          </a:xfrm>
          <a:prstGeom prst="rect">
            <a:avLst/>
          </a:prstGeom>
          <a:noFill/>
        </p:spPr>
      </p:pic>
      <p:sp>
        <p:nvSpPr>
          <p:cNvPr id="85" name="Прямоугольник 84"/>
          <p:cNvSpPr/>
          <p:nvPr/>
        </p:nvSpPr>
        <p:spPr>
          <a:xfrm>
            <a:off x="7159798" y="2595181"/>
            <a:ext cx="3767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отчетности о реализации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проекта в течение 3-х лет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159798" y="3465651"/>
            <a:ext cx="37882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Отсутствие просроченной задолженности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налогам, сборам и иным обязательным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платежам более 1 тыс. рублей</a:t>
            </a:r>
          </a:p>
        </p:txBody>
      </p:sp>
      <p:pic>
        <p:nvPicPr>
          <p:cNvPr id="89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4550" y="3565817"/>
            <a:ext cx="481522" cy="406283"/>
          </a:xfrm>
          <a:prstGeom prst="rect">
            <a:avLst/>
          </a:prstGeom>
          <a:noFill/>
        </p:spPr>
      </p:pic>
      <p:pic>
        <p:nvPicPr>
          <p:cNvPr id="9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3" t="23519" r="56771" b="67777"/>
          <a:stretch>
            <a:fillRect/>
          </a:stretch>
        </p:blipFill>
        <p:spPr bwMode="auto">
          <a:xfrm>
            <a:off x="6604262" y="2629071"/>
            <a:ext cx="568113" cy="53640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6" name="Прямоугольник 105"/>
          <p:cNvSpPr/>
          <p:nvPr/>
        </p:nvSpPr>
        <p:spPr>
          <a:xfrm>
            <a:off x="466388" y="407939"/>
            <a:ext cx="4975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Грантовая поддержка </a:t>
            </a:r>
            <a:b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социальных предпринимателей </a:t>
            </a:r>
          </a:p>
        </p:txBody>
      </p:sp>
    </p:spTree>
  </p:cSld>
  <p:clrMapOvr>
    <a:masterClrMapping/>
  </p:clrMapOvr>
  <p:transition/>
  <p:timing/>
</p:sld>
</file>

<file path=ppt/slides/slide10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42900"/>
            <a:ext cx="5273335" cy="62532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607913" y="3345448"/>
            <a:ext cx="282962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Социальное предпринимательство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67311" y="6359193"/>
            <a:ext cx="42351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108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342900"/>
            <a:ext cx="5273335" cy="620558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227954"/>
            <a:ext cx="21643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гранта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1551157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Социальный предприниматель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95140" y="694604"/>
            <a:ext cx="494571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3710" y="2030667"/>
            <a:ext cx="43846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Цели предоставления займа: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07704" y="2870886"/>
            <a:ext cx="460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приобретение основных средств</a:t>
            </a:r>
          </a:p>
        </p:txBody>
      </p:sp>
      <p:grpSp>
        <p:nvGrpSpPr>
          <p:cNvPr id="64" name="Группа 95"/>
          <p:cNvGrpSpPr/>
          <p:nvPr/>
        </p:nvGrpSpPr>
        <p:grpSpPr>
          <a:xfrm>
            <a:off x="2056832" y="3342812"/>
            <a:ext cx="4701113" cy="575876"/>
            <a:chOff x="718612" y="2034659"/>
            <a:chExt cx="4701113" cy="575876"/>
          </a:xfrm>
        </p:grpSpPr>
        <p:sp>
          <p:nvSpPr>
            <p:cNvPr id="65" name="CustomShape 6"/>
            <p:cNvSpPr/>
            <p:nvPr/>
          </p:nvSpPr>
          <p:spPr>
            <a:xfrm rot="5400000">
              <a:off x="489462" y="2334981"/>
              <a:ext cx="504020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  <p:sp>
          <p:nvSpPr>
            <p:cNvPr id="69" name="Прямоугольник 68"/>
            <p:cNvSpPr/>
            <p:nvPr/>
          </p:nvSpPr>
          <p:spPr>
            <a:xfrm>
              <a:off x="797098" y="2034659"/>
              <a:ext cx="7072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Срок 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19150" y="2333536"/>
              <a:ext cx="46005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до 36 месяцев</a:t>
              </a:r>
            </a:p>
          </p:txBody>
        </p:sp>
      </p:grpSp>
      <p:grpSp>
        <p:nvGrpSpPr>
          <p:cNvPr id="71" name="Группа 109"/>
          <p:cNvGrpSpPr/>
          <p:nvPr/>
        </p:nvGrpSpPr>
        <p:grpSpPr>
          <a:xfrm>
            <a:off x="591113" y="3335141"/>
            <a:ext cx="4701113" cy="575876"/>
            <a:chOff x="718612" y="2034659"/>
            <a:chExt cx="4701113" cy="575876"/>
          </a:xfrm>
        </p:grpSpPr>
        <p:sp>
          <p:nvSpPr>
            <p:cNvPr id="75" name="CustomShape 6"/>
            <p:cNvSpPr/>
            <p:nvPr/>
          </p:nvSpPr>
          <p:spPr>
            <a:xfrm rot="5400000">
              <a:off x="489462" y="2334981"/>
              <a:ext cx="504020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  <p:sp>
          <p:nvSpPr>
            <p:cNvPr id="76" name="Прямоугольник 75"/>
            <p:cNvSpPr/>
            <p:nvPr/>
          </p:nvSpPr>
          <p:spPr>
            <a:xfrm>
              <a:off x="797098" y="2034659"/>
              <a:ext cx="8162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Сумма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819150" y="2333536"/>
              <a:ext cx="46005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до 5 млн. рублей</a:t>
              </a:r>
            </a:p>
          </p:txBody>
        </p:sp>
      </p:grpSp>
      <p:grpSp>
        <p:nvGrpSpPr>
          <p:cNvPr id="81" name="Группа 113"/>
          <p:cNvGrpSpPr/>
          <p:nvPr/>
        </p:nvGrpSpPr>
        <p:grpSpPr>
          <a:xfrm>
            <a:off x="3343259" y="3304696"/>
            <a:ext cx="4701113" cy="575192"/>
            <a:chOff x="718612" y="2034659"/>
            <a:chExt cx="4701113" cy="575192"/>
          </a:xfrm>
        </p:grpSpPr>
        <p:sp>
          <p:nvSpPr>
            <p:cNvPr id="82" name="CustomShape 6"/>
            <p:cNvSpPr/>
            <p:nvPr/>
          </p:nvSpPr>
          <p:spPr>
            <a:xfrm rot="5400000">
              <a:off x="489462" y="2334981"/>
              <a:ext cx="504020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  <p:sp>
          <p:nvSpPr>
            <p:cNvPr id="83" name="Прямоугольник 82"/>
            <p:cNvSpPr/>
            <p:nvPr/>
          </p:nvSpPr>
          <p:spPr>
            <a:xfrm>
              <a:off x="797098" y="2034659"/>
              <a:ext cx="11400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Требуется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819150" y="2324483"/>
              <a:ext cx="46005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поручительство третьих лиц</a:t>
              </a: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672971" y="2762250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  <a:endParaRPr lang="ru-RU" sz="2800">
              <a:solidFill>
                <a:srgbClr val="006DB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79054" y="4587921"/>
            <a:ext cx="4791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пополнение оборотных средств</a:t>
            </a:r>
          </a:p>
        </p:txBody>
      </p:sp>
      <p:grpSp>
        <p:nvGrpSpPr>
          <p:cNvPr id="91" name="Группа 117"/>
          <p:cNvGrpSpPr/>
          <p:nvPr/>
        </p:nvGrpSpPr>
        <p:grpSpPr>
          <a:xfrm>
            <a:off x="2141021" y="5049889"/>
            <a:ext cx="4701113" cy="575876"/>
            <a:chOff x="718612" y="2034659"/>
            <a:chExt cx="4701113" cy="575876"/>
          </a:xfrm>
        </p:grpSpPr>
        <p:sp>
          <p:nvSpPr>
            <p:cNvPr id="92" name="CustomShape 6"/>
            <p:cNvSpPr/>
            <p:nvPr/>
          </p:nvSpPr>
          <p:spPr>
            <a:xfrm rot="5400000">
              <a:off x="489462" y="2334981"/>
              <a:ext cx="504020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  <p:sp>
          <p:nvSpPr>
            <p:cNvPr id="93" name="Прямоугольник 92"/>
            <p:cNvSpPr/>
            <p:nvPr/>
          </p:nvSpPr>
          <p:spPr>
            <a:xfrm>
              <a:off x="797098" y="2034659"/>
              <a:ext cx="7072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Срок 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819150" y="2333536"/>
              <a:ext cx="46005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до 18 месяцев</a:t>
              </a:r>
            </a:p>
          </p:txBody>
        </p:sp>
      </p:grpSp>
      <p:grpSp>
        <p:nvGrpSpPr>
          <p:cNvPr id="95" name="Группа 121"/>
          <p:cNvGrpSpPr/>
          <p:nvPr/>
        </p:nvGrpSpPr>
        <p:grpSpPr>
          <a:xfrm>
            <a:off x="581162" y="5043303"/>
            <a:ext cx="4701113" cy="575876"/>
            <a:chOff x="718612" y="2034659"/>
            <a:chExt cx="4701113" cy="575876"/>
          </a:xfrm>
        </p:grpSpPr>
        <p:sp>
          <p:nvSpPr>
            <p:cNvPr id="96" name="CustomShape 6"/>
            <p:cNvSpPr/>
            <p:nvPr/>
          </p:nvSpPr>
          <p:spPr>
            <a:xfrm rot="5400000">
              <a:off x="489462" y="2334981"/>
              <a:ext cx="504020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  <p:sp>
          <p:nvSpPr>
            <p:cNvPr id="97" name="Прямоугольник 96"/>
            <p:cNvSpPr/>
            <p:nvPr/>
          </p:nvSpPr>
          <p:spPr>
            <a:xfrm>
              <a:off x="797098" y="2034659"/>
              <a:ext cx="8162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Сумма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819150" y="2333536"/>
              <a:ext cx="46005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До 3 млн. рублей</a:t>
              </a:r>
            </a:p>
          </p:txBody>
        </p:sp>
      </p:grpSp>
      <p:grpSp>
        <p:nvGrpSpPr>
          <p:cNvPr id="99" name="Группа 125"/>
          <p:cNvGrpSpPr/>
          <p:nvPr/>
        </p:nvGrpSpPr>
        <p:grpSpPr>
          <a:xfrm>
            <a:off x="3370680" y="5029200"/>
            <a:ext cx="4701113" cy="575192"/>
            <a:chOff x="718612" y="2034659"/>
            <a:chExt cx="4701113" cy="575192"/>
          </a:xfrm>
        </p:grpSpPr>
        <p:sp>
          <p:nvSpPr>
            <p:cNvPr id="100" name="CustomShape 6"/>
            <p:cNvSpPr/>
            <p:nvPr/>
          </p:nvSpPr>
          <p:spPr>
            <a:xfrm rot="5400000">
              <a:off x="489462" y="2334981"/>
              <a:ext cx="504020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  <p:sp>
          <p:nvSpPr>
            <p:cNvPr id="101" name="Прямоугольник 100"/>
            <p:cNvSpPr/>
            <p:nvPr/>
          </p:nvSpPr>
          <p:spPr>
            <a:xfrm>
              <a:off x="797098" y="2034659"/>
              <a:ext cx="11400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Требуется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19150" y="2324483"/>
              <a:ext cx="46005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поручительство третьих лиц</a:t>
              </a: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697546" y="444191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</a:rPr>
              <a:t>2</a:t>
            </a:r>
            <a:endParaRPr lang="ru-RU" sz="2800">
              <a:solidFill>
                <a:srgbClr val="006DB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245523" y="1396539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7267575" y="1695416"/>
            <a:ext cx="460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9%* годовых при наличии залога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7267575" y="1939858"/>
            <a:ext cx="460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9,5%* годовых при отсутствии залога</a:t>
            </a:r>
          </a:p>
        </p:txBody>
      </p:sp>
      <p:pic>
        <p:nvPicPr>
          <p:cNvPr id="111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897" y="1425996"/>
            <a:ext cx="498396" cy="498396"/>
          </a:xfrm>
          <a:prstGeom prst="rect">
            <a:avLst/>
          </a:prstGeom>
          <a:noFill/>
        </p:spPr>
      </p:pic>
      <p:sp>
        <p:nvSpPr>
          <p:cNvPr id="112" name="Прямоугольник 111"/>
          <p:cNvSpPr/>
          <p:nvPr/>
        </p:nvSpPr>
        <p:spPr>
          <a:xfrm>
            <a:off x="7292849" y="2226935"/>
            <a:ext cx="48134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* -0,5% при подаче через Цифровую Платформу МСП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6525548" y="3652106"/>
            <a:ext cx="29418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заемщикам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759260" y="4051323"/>
            <a:ext cx="460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регистрация и осуществление деятельности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территории Кировской области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6759260" y="4554028"/>
            <a:ext cx="460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осуществление предпринимательской деятельности не менее 3-х месяцев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6759260" y="5064138"/>
            <a:ext cx="460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нахождение в реестре социальных предприятий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6795546" y="5451188"/>
            <a:ext cx="460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отсутствие просроченной задолженности по налогам более 50 тыс. рублей</a:t>
            </a:r>
          </a:p>
        </p:txBody>
      </p:sp>
      <p:pic>
        <p:nvPicPr>
          <p:cNvPr id="12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013" y="4166205"/>
            <a:ext cx="144244" cy="148799"/>
          </a:xfrm>
          <a:prstGeom prst="rect">
            <a:avLst/>
          </a:prstGeom>
          <a:noFill/>
        </p:spPr>
      </p:pic>
      <p:pic>
        <p:nvPicPr>
          <p:cNvPr id="12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013" y="4622399"/>
            <a:ext cx="144244" cy="148799"/>
          </a:xfrm>
          <a:prstGeom prst="rect">
            <a:avLst/>
          </a:prstGeom>
          <a:noFill/>
        </p:spPr>
      </p:pic>
      <p:pic>
        <p:nvPicPr>
          <p:cNvPr id="12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013" y="5157182"/>
            <a:ext cx="144244" cy="148799"/>
          </a:xfrm>
          <a:prstGeom prst="rect">
            <a:avLst/>
          </a:prstGeom>
          <a:noFill/>
        </p:spPr>
      </p:pic>
      <p:pic>
        <p:nvPicPr>
          <p:cNvPr id="12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013" y="5555661"/>
            <a:ext cx="144244" cy="148799"/>
          </a:xfrm>
          <a:prstGeom prst="rect">
            <a:avLst/>
          </a:prstGeom>
          <a:noFill/>
        </p:spPr>
      </p:pic>
      <p:sp>
        <p:nvSpPr>
          <p:cNvPr id="106" name="Прямоугольник 105"/>
          <p:cNvSpPr/>
          <p:nvPr/>
        </p:nvSpPr>
        <p:spPr>
          <a:xfrm>
            <a:off x="555288" y="496839"/>
            <a:ext cx="4975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Льготный заемный продукт </a:t>
            </a:r>
            <a:b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социальных предпринимателей</a:t>
            </a:r>
          </a:p>
        </p:txBody>
      </p:sp>
    </p:spTree>
  </p:cSld>
  <p:clrMapOvr>
    <a:masterClrMapping/>
  </p:clrMapOvr>
  <p:transition/>
  <p:timing/>
</p:sld>
</file>

<file path=ppt/slides/slide10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5433" r="20079" b="150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10607955" y="3345448"/>
            <a:ext cx="2829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Социальное предпринимательство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endCxn id="41" idx="1"/>
          </p:cNvCxnSpPr>
          <p:nvPr/>
        </p:nvCxnSpPr>
        <p:spPr>
          <a:xfrm flipH="1">
            <a:off x="12022766" y="238125"/>
            <a:ext cx="7321" cy="18617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1781677" y="6368534"/>
            <a:ext cx="423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109</a:t>
            </a:r>
            <a:endParaRPr lang="ru-RU" sz="160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12021204" y="4981575"/>
            <a:ext cx="0" cy="13126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08820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47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9207" y="6026395"/>
            <a:ext cx="338400" cy="285984"/>
          </a:xfrm>
          <a:prstGeom prst="rect">
            <a:avLst/>
          </a:prstGeom>
          <a:noFill/>
        </p:spPr>
      </p:pic>
      <p:pic>
        <p:nvPicPr>
          <p:cNvPr id="48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50905" y="6366155"/>
            <a:ext cx="337716" cy="313315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6307741" y="6301859"/>
            <a:ext cx="1287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mail@kfpp.ru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27864" y="5968484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410-410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39803" y="5100815"/>
            <a:ext cx="2692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Кировский областной фонд поддержки малого и среднего предпринимательства (микрокредитная компания)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102956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6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648635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6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7907" y="6026395"/>
            <a:ext cx="338400" cy="285984"/>
          </a:xfrm>
          <a:prstGeom prst="rect">
            <a:avLst/>
          </a:prstGeom>
          <a:noFill/>
        </p:spPr>
      </p:pic>
      <p:pic>
        <p:nvPicPr>
          <p:cNvPr id="67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169605" y="6366155"/>
            <a:ext cx="337716" cy="313315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3526441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446564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104589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pic>
        <p:nvPicPr>
          <p:cNvPr id="21" name="Picture 2" descr="C:\Users\malygina_uk\Desktop\qr-code (15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24" y="1368424"/>
            <a:ext cx="2466975" cy="2466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malygina_uk\Desktop\Каталог\Иконки\2028500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88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553946" y="1620031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Приоритетный инвестиционный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11853596" y="6359193"/>
            <a:ext cx="296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11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12011025" y="5038725"/>
            <a:ext cx="14259" cy="1190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5797489" y="5455921"/>
            <a:ext cx="269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pic>
        <p:nvPicPr>
          <p:cNvPr id="3075" name="Picture 3" descr="C:\Users\malygina_uk\Desktop\qr-co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418" y="1736543"/>
            <a:ext cx="2334438" cy="2334438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3008914" y="228075"/>
            <a:ext cx="6106511" cy="6479970"/>
            <a:chOff x="6342664" y="199500"/>
            <a:chExt cx="6106511" cy="6479970"/>
          </a:xfrm>
        </p:grpSpPr>
        <p:pic>
          <p:nvPicPr>
            <p:cNvPr id="2052" name="Picture 4" descr="C:\Users\malygina_uk\Desktop\smart-green-bubble-with-phone-handset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6493" y="6026395"/>
              <a:ext cx="338400" cy="285984"/>
            </a:xfrm>
            <a:prstGeom prst="rect">
              <a:avLst/>
            </a:prstGeom>
            <a:noFill/>
          </p:spPr>
        </p:pic>
        <p:pic>
          <p:nvPicPr>
            <p:cNvPr id="2053" name="Picture 5" descr="C:\Users\malygina_uk\Desktop\smart-bubble-with-a-blue-postal-lett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418191" y="6366155"/>
              <a:ext cx="337716" cy="313315"/>
            </a:xfrm>
            <a:prstGeom prst="rect">
              <a:avLst/>
            </a:prstGeom>
            <a:noFill/>
          </p:spPr>
        </p:pic>
        <p:pic>
          <p:nvPicPr>
            <p:cNvPr id="115" name="Picture 4" descr="C:\Users\malygina_uk\Desktop\smart-green-bubble-with-phone-handset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07793" y="6026395"/>
              <a:ext cx="338400" cy="285984"/>
            </a:xfrm>
            <a:prstGeom prst="rect">
              <a:avLst/>
            </a:prstGeom>
            <a:noFill/>
          </p:spPr>
        </p:pic>
        <p:pic>
          <p:nvPicPr>
            <p:cNvPr id="116" name="Picture 5" descr="C:\Users\malygina_uk\Desktop\smart-bubble-with-a-blue-postal-lett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9199491" y="6366155"/>
              <a:ext cx="337716" cy="313315"/>
            </a:xfrm>
            <a:prstGeom prst="rect">
              <a:avLst/>
            </a:prstGeom>
            <a:noFill/>
          </p:spPr>
        </p:pic>
        <p:sp>
          <p:nvSpPr>
            <p:cNvPr id="104" name="Прямоугольник 103">
              <a:extLst>
                <a:ext uri="{FF2B5EF4-FFF2-40B4-BE49-F238E27FC236}">
                  <a16:creationId xmlns="" xmlns:a16="http://schemas.microsoft.com/office/drawing/2014/main" id="{25CB5AF2-F67F-421B-9E67-06A42C0EACEA}"/>
                </a:ext>
              </a:extLst>
            </p:cNvPr>
            <p:cNvSpPr/>
            <p:nvPr/>
          </p:nvSpPr>
          <p:spPr>
            <a:xfrm>
              <a:off x="7055001" y="199500"/>
              <a:ext cx="431881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Ознакомиться с НПА, </a:t>
              </a:r>
              <a:b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</a:br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регламентирующими </a:t>
              </a:r>
              <a:b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</a:br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меры государственной поддержки</a:t>
              </a:r>
            </a:p>
            <a:p>
              <a:pPr algn="ctr"/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для ПИП 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353175" y="5238661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endParaRPr>
            </a:p>
            <a:p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Министерство экономического </a:t>
              </a:r>
              <a:b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</a:br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развития  Кировской области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6775027" y="6301859"/>
              <a:ext cx="19992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econsyn@ako.kirov.ru </a:t>
              </a:r>
              <a:endPara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6695150" y="5968484"/>
              <a:ext cx="15872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 </a:t>
              </a:r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(8332) 27-27-29 </a:t>
              </a: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56327" y="6301859"/>
              <a:ext cx="15808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airko43@mail.ru </a:t>
              </a:r>
              <a:endPara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476450" y="5968484"/>
              <a:ext cx="1572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 </a:t>
              </a:r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(8332) 22-10-77 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342664" y="4966602"/>
              <a:ext cx="29867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Контактная информация:</a:t>
              </a:r>
            </a:p>
          </p:txBody>
        </p:sp>
      </p:grpSp>
    </p:spTree>
  </p:cSld>
  <p:clrMapOvr>
    <a:masterClrMapping/>
  </p:clrMapOvr>
  <p:transition/>
  <p:timing/>
</p:sld>
</file>

<file path=ppt/slides/slide1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70300" y="0"/>
            <a:ext cx="8089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415473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10443654" y="3345448"/>
            <a:ext cx="3158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Народные художественные промыслы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30093" y="238125"/>
            <a:ext cx="0" cy="1485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08572" y="6368534"/>
            <a:ext cx="388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110</a:t>
            </a:r>
            <a:endParaRPr lang="ru-RU" sz="160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79687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769068" y="124371"/>
            <a:ext cx="3324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Поддержка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07168" y="752777"/>
            <a:ext cx="20938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народных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2021204" y="5114925"/>
            <a:ext cx="0" cy="1179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9144000" y="2921000"/>
            <a:ext cx="711200" cy="666751"/>
          </a:xfrm>
          <a:prstGeom prst="roundRect">
            <a:avLst>
              <a:gd name="adj" fmla="val 7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07168" y="1133777"/>
            <a:ext cx="33762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художественных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07168" y="1505252"/>
            <a:ext cx="23503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промыслов</a:t>
            </a:r>
          </a:p>
        </p:txBody>
      </p:sp>
      <p:pic>
        <p:nvPicPr>
          <p:cNvPr id="3074" name="Picture 2" descr="C:\Users\malygina_uk\Desktop\8b7c7824-ff59-5bda-b74e-1c51c58ecccd.jf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BEF"/>
              </a:clrFrom>
              <a:clrTo>
                <a:srgbClr val="FFFBE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9371" y="2318651"/>
            <a:ext cx="5676900" cy="400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0" name="Picture 2" descr="C:\Users\malygina_uk\Desktop\1684678708_polinka-top-p-russkie-narodnie-promisli-kartinki-dlya-de-38.jpg"/>
          <p:cNvPicPr>
            <a:picLocks noChangeAspect="1" noChangeArrowheads="1"/>
          </p:cNvPicPr>
          <p:nvPr/>
        </p:nvPicPr>
        <p:blipFill>
          <a:blip r:embed="rId2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8" t="27099" r="2691" b="13983"/>
          <a:stretch>
            <a:fillRect/>
          </a:stretch>
        </p:blipFill>
        <p:spPr bwMode="auto">
          <a:xfrm>
            <a:off x="0" y="1"/>
            <a:ext cx="3860587" cy="2047874"/>
          </a:xfrm>
          <a:prstGeom prst="rect">
            <a:avLst/>
          </a:prstGeom>
          <a:noFill/>
        </p:spPr>
      </p:pic>
      <p:sp>
        <p:nvSpPr>
          <p:cNvPr id="5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443605" y="3345448"/>
            <a:ext cx="315823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Народные художественные промыслы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1761" y="6359193"/>
            <a:ext cx="35298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111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0" y="2038350"/>
            <a:ext cx="2962276" cy="4819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228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Поддержка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663251"/>
            <a:ext cx="920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НХП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114300" y="2436243"/>
            <a:ext cx="21002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 получателю</a:t>
            </a:r>
          </a:p>
          <a:p>
            <a:pPr algn="ctr"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поддержки</a:t>
            </a:r>
          </a:p>
        </p:txBody>
      </p:sp>
      <p:pic>
        <p:nvPicPr>
          <p:cNvPr id="271" name="Рисунок 270">
            <a:extLst>
              <a:ext uri="{FF2B5EF4-FFF2-40B4-BE49-F238E27FC236}">
                <a16:creationId xmlns="" xmlns:a16="http://schemas.microsoft.com/office/drawing/2014/main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3" y="3395858"/>
            <a:ext cx="369872" cy="446639"/>
          </a:xfrm>
          <a:prstGeom prst="rect">
            <a:avLst/>
          </a:prstGeom>
        </p:spPr>
      </p:pic>
      <p:pic>
        <p:nvPicPr>
          <p:cNvPr id="273" name="Picture 5" descr="C:\Users\kilmakov_ii\Downloads\bank_icon-icons.com_66865.png">
            <a:extLst>
              <a:ext uri="{FF2B5EF4-FFF2-40B4-BE49-F238E27FC236}">
                <a16:creationId xmlns="" xmlns:a16="http://schemas.microsoft.com/office/drawing/2014/main" id="{9D62FA64-928D-4B75-965C-1E2FBFDD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91" y="4253325"/>
            <a:ext cx="446510" cy="419475"/>
          </a:xfrm>
          <a:prstGeom prst="rect">
            <a:avLst/>
          </a:prstGeom>
          <a:noFill/>
        </p:spPr>
      </p:pic>
      <p:sp>
        <p:nvSpPr>
          <p:cNvPr id="276" name="TextBox 275">
            <a:extLst>
              <a:ext uri="{FF2B5EF4-FFF2-40B4-BE49-F238E27FC236}">
                <a16:creationId xmlns="" xmlns:a16="http://schemas.microsoft.com/office/drawing/2014/main" id="{E51B2E03-C18D-4912-BC78-B6E3135B70B3}"/>
              </a:ext>
            </a:extLst>
          </p:cNvPr>
          <p:cNvSpPr txBox="1"/>
          <p:nvPr/>
        </p:nvSpPr>
        <p:spPr>
          <a:xfrm>
            <a:off x="804296" y="3412962"/>
            <a:ext cx="178034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регистрация</a:t>
            </a:r>
            <a:r>
              <a:rPr lang="en-US" sz="1100" smtClean="0">
                <a:latin typeface="Georgia" pitchFamily="18" charset="0"/>
                <a:sym typeface="Fira Sans"/>
              </a:rPr>
              <a:t>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на территории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Кировской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области </a:t>
            </a:r>
            <a:endParaRPr lang="ru-RU" sz="1100">
              <a:latin typeface="Georgia" pitchFamily="18" charset="0"/>
              <a:sym typeface="Fira Sans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14676" y="4213003"/>
            <a:ext cx="16055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Осуществляет деятельность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сфере НХП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326622" y="5171571"/>
            <a:ext cx="183237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мер поддержки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338418" y="6078222"/>
            <a:ext cx="17316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Обратиться в Центр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«Мой бизнес»</a:t>
            </a:r>
            <a:endParaRPr lang="ru-RU" sz="1300" u="sng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567158" y="4278639"/>
            <a:ext cx="102394" cy="100011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2565401" y="266699"/>
            <a:ext cx="9017000" cy="6286501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5405692" y="349474"/>
            <a:ext cx="296267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Перечень мер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3104842" y="790575"/>
            <a:ext cx="5048816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Займы на развитие бизнеса</a:t>
            </a: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3213478" y="1950638"/>
            <a:ext cx="5048816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Гарантийное кредитование</a:t>
            </a: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3025877" y="3628550"/>
            <a:ext cx="5048816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Консультации, обучение и иные услуги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692400" y="700045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  <a:endParaRPr lang="ru-RU" sz="2800">
              <a:solidFill>
                <a:srgbClr val="006DB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692" y="1213618"/>
            <a:ext cx="4009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микрозаймов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предпринимателям и самозанятым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(до 5 млн. рублей сроком до 36 месяцев)</a:t>
            </a:r>
          </a:p>
        </p:txBody>
      </p:sp>
      <p:pic>
        <p:nvPicPr>
          <p:cNvPr id="5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8345" y="1249833"/>
            <a:ext cx="224376" cy="231461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7046711" y="1162118"/>
            <a:ext cx="355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займов начинающим предпринимателям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(до 0,5 млн. рублей сроком до 36 месяцев)</a:t>
            </a:r>
          </a:p>
        </p:txBody>
      </p:sp>
      <p:pic>
        <p:nvPicPr>
          <p:cNvPr id="5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4364" y="1274484"/>
            <a:ext cx="172144" cy="231461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2692400" y="185055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</a:rPr>
              <a:t>2</a:t>
            </a:r>
            <a:endParaRPr lang="ru-RU" sz="2800">
              <a:solidFill>
                <a:srgbClr val="006DB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038792" y="2315374"/>
            <a:ext cx="6511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поручительства по банковским кредитам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банковской гарантии в случае нехватки собственного имущественного обеспечения</a:t>
            </a:r>
          </a:p>
        </p:txBody>
      </p:sp>
      <p:pic>
        <p:nvPicPr>
          <p:cNvPr id="6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6445" y="2351589"/>
            <a:ext cx="224376" cy="231461"/>
          </a:xfrm>
          <a:prstGeom prst="rect">
            <a:avLst/>
          </a:prstGeom>
          <a:noFill/>
        </p:spPr>
      </p:pic>
      <p:sp>
        <p:nvSpPr>
          <p:cNvPr id="62" name="Прямоугольник 61"/>
          <p:cNvSpPr/>
          <p:nvPr/>
        </p:nvSpPr>
        <p:spPr>
          <a:xfrm>
            <a:off x="3038792" y="2985332"/>
            <a:ext cx="639730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поручительство обеспечивает до 70% от суммы кредита, оставшаяся часть должна быть обеспечена залогом в размере не менее 30% от суммы кредита и уплаты процентов на нее</a:t>
            </a:r>
          </a:p>
        </p:txBody>
      </p:sp>
      <p:pic>
        <p:nvPicPr>
          <p:cNvPr id="6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6445" y="3021547"/>
            <a:ext cx="224376" cy="231461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2692400" y="3528840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</a:rPr>
              <a:t>3</a:t>
            </a:r>
            <a:endParaRPr lang="ru-RU" sz="2800">
              <a:solidFill>
                <a:srgbClr val="006DB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968754" y="4068697"/>
            <a:ext cx="3463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организация обучающих мероприятий (вебинары, семинары, мастер-классы, тренинги, обучающие проекты)</a:t>
            </a:r>
          </a:p>
        </p:txBody>
      </p:sp>
      <p:pic>
        <p:nvPicPr>
          <p:cNvPr id="6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4513" y="4155712"/>
            <a:ext cx="224376" cy="231461"/>
          </a:xfrm>
          <a:prstGeom prst="rect">
            <a:avLst/>
          </a:prstGeom>
          <a:noFill/>
        </p:spPr>
      </p:pic>
      <p:sp>
        <p:nvSpPr>
          <p:cNvPr id="67" name="Прямоугольник 66"/>
          <p:cNvSpPr/>
          <p:nvPr/>
        </p:nvSpPr>
        <p:spPr>
          <a:xfrm>
            <a:off x="7058155" y="3989388"/>
            <a:ext cx="4295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бесплатные консультации профильных специалистов </a:t>
            </a:r>
            <a:br>
              <a:rPr lang="en-US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вопросам финансового планирования, разработки маркетинговой стратегии, бизнес-планирования, правового обеспечения, услуги по подбору персонала </a:t>
            </a:r>
            <a:br>
              <a:rPr lang="en-US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применению трудового законодательства</a:t>
            </a:r>
          </a:p>
        </p:txBody>
      </p:sp>
      <p:pic>
        <p:nvPicPr>
          <p:cNvPr id="6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713" y="4114503"/>
            <a:ext cx="207846" cy="231461"/>
          </a:xfrm>
          <a:prstGeom prst="rect">
            <a:avLst/>
          </a:prstGeom>
          <a:noFill/>
        </p:spPr>
      </p:pic>
      <p:sp>
        <p:nvSpPr>
          <p:cNvPr id="69" name="Прямоугольник 68"/>
          <p:cNvSpPr/>
          <p:nvPr/>
        </p:nvSpPr>
        <p:spPr>
          <a:xfrm>
            <a:off x="2968754" y="4840032"/>
            <a:ext cx="3647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обеспечение участия в выставочно-ярмарочных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конгрессных мероприятиях, межрегиональных бизнес-миссиях на территории Российской Федерации в целях продвижения товаров (работ, услуг)</a:t>
            </a:r>
          </a:p>
        </p:txBody>
      </p:sp>
      <p:pic>
        <p:nvPicPr>
          <p:cNvPr id="7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4513" y="4903454"/>
            <a:ext cx="224376" cy="231461"/>
          </a:xfrm>
          <a:prstGeom prst="rect">
            <a:avLst/>
          </a:prstGeom>
          <a:noFill/>
        </p:spPr>
      </p:pic>
      <p:sp>
        <p:nvSpPr>
          <p:cNvPr id="71" name="Прямоугольник 70"/>
          <p:cNvSpPr/>
          <p:nvPr/>
        </p:nvSpPr>
        <p:spPr>
          <a:xfrm>
            <a:off x="2968754" y="5980698"/>
            <a:ext cx="46372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организация проведения рекламной кампании</a:t>
            </a:r>
          </a:p>
        </p:txBody>
      </p:sp>
      <p:pic>
        <p:nvPicPr>
          <p:cNvPr id="7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4513" y="6016913"/>
            <a:ext cx="224376" cy="231461"/>
          </a:xfrm>
          <a:prstGeom prst="rect">
            <a:avLst/>
          </a:prstGeom>
          <a:noFill/>
        </p:spPr>
      </p:pic>
      <p:sp>
        <p:nvSpPr>
          <p:cNvPr id="73" name="Прямоугольник 72"/>
          <p:cNvSpPr/>
          <p:nvPr/>
        </p:nvSpPr>
        <p:spPr>
          <a:xfrm>
            <a:off x="7058155" y="5042498"/>
            <a:ext cx="46372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помощь по упаковке бизнеса во франшизу</a:t>
            </a:r>
          </a:p>
        </p:txBody>
      </p:sp>
      <p:pic>
        <p:nvPicPr>
          <p:cNvPr id="7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713" y="5104113"/>
            <a:ext cx="224376" cy="231461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7058155" y="5416377"/>
            <a:ext cx="4637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организация проведения сертификации товаров,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работ, услуг</a:t>
            </a:r>
          </a:p>
        </p:txBody>
      </p:sp>
      <p:pic>
        <p:nvPicPr>
          <p:cNvPr id="7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713" y="5503392"/>
            <a:ext cx="224376" cy="231461"/>
          </a:xfrm>
          <a:prstGeom prst="rect">
            <a:avLst/>
          </a:prstGeom>
          <a:noFill/>
        </p:spPr>
      </p:pic>
      <p:sp>
        <p:nvSpPr>
          <p:cNvPr id="77" name="Прямоугольник 76"/>
          <p:cNvSpPr/>
          <p:nvPr/>
        </p:nvSpPr>
        <p:spPr>
          <a:xfrm>
            <a:off x="7058155" y="5892800"/>
            <a:ext cx="4637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вывод продукции предпринимателей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Кировской области на электронные торговые площадки</a:t>
            </a:r>
          </a:p>
        </p:txBody>
      </p:sp>
      <p:pic>
        <p:nvPicPr>
          <p:cNvPr id="7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713" y="6043315"/>
            <a:ext cx="224376" cy="23146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Picture 2" descr="C:\Users\malygina_uk\Desktop\1684678708_polinka-top-p-russkie-narodnie-promisli-kartinki-dlya-de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r="26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40602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18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593" y="6026395"/>
            <a:ext cx="338400" cy="285984"/>
          </a:xfrm>
          <a:prstGeom prst="rect">
            <a:avLst/>
          </a:prstGeom>
          <a:noFill/>
        </p:spPr>
      </p:pic>
      <p:pic>
        <p:nvPicPr>
          <p:cNvPr id="19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02291" y="6366155"/>
            <a:ext cx="337716" cy="31331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559127" y="6301859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vcpe@mail.ru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79250" y="596848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21-24-30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91189" y="5100815"/>
            <a:ext cx="2692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Кировский областной фонд поддержки малого и среднего предпринимательства (микрокредитная компания)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543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25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9000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6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293" y="6026395"/>
            <a:ext cx="338400" cy="285984"/>
          </a:xfrm>
          <a:prstGeom prst="rect">
            <a:avLst/>
          </a:prstGeom>
          <a:noFill/>
        </p:spPr>
      </p:pic>
      <p:pic>
        <p:nvPicPr>
          <p:cNvPr id="27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20991" y="6366155"/>
            <a:ext cx="337716" cy="31331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3777827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97950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355975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sp>
        <p:nvSpPr>
          <p:cNvPr id="35" name="Прямоугольник 34"/>
          <p:cNvSpPr/>
          <p:nvPr/>
        </p:nvSpPr>
        <p:spPr>
          <a:xfrm rot="5400000">
            <a:off x="10443636" y="3345448"/>
            <a:ext cx="3158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Народные художественные промыслы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2011025" y="228600"/>
            <a:ext cx="0" cy="144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1776942" y="6368534"/>
            <a:ext cx="377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112</a:t>
            </a:r>
            <a:endParaRPr lang="ru-RU" sz="160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2014047" y="5291091"/>
            <a:ext cx="11237" cy="9382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:\Users\malygina_uk\Desktop\qr-code (19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700" y="1447800"/>
            <a:ext cx="2387600" cy="238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17628" r="18968" b="201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EADCF4">
                  <a:alpha val="93000"/>
                </a:srgbClr>
              </a:gs>
              <a:gs pos="0">
                <a:srgbClr val="AC75D5">
                  <a:alpha val="57647"/>
                </a:srgbClr>
              </a:gs>
              <a:gs pos="100000">
                <a:srgbClr val="8F8989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027590" y="4637336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Услуги регионального Центра поддержки экспорта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027590" y="5026554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Услуги Российского экспортного центра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>
            <a:off x="8422829" y="3088829"/>
            <a:ext cx="5423645" cy="21146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H="1" flipV="1">
            <a:off x="-1654474" y="1654474"/>
            <a:ext cx="5423645" cy="2114697"/>
          </a:xfrm>
          <a:prstGeom prst="rect">
            <a:avLst/>
          </a:prstGeom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878697" y="786941"/>
            <a:ext cx="2791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Экспортная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878697" y="1337920"/>
            <a:ext cx="3348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деятельность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441576" y="4864815"/>
            <a:ext cx="173018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64424" y="5259264"/>
            <a:ext cx="269837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863613" y="4601477"/>
            <a:ext cx="109704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114 –115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854648" y="4986960"/>
            <a:ext cx="109704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116 –117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962594" y="4025153"/>
            <a:ext cx="3676082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800" smtClean="0">
                <a:latin typeface="Georgia" pitchFamily="18" charset="0"/>
                <a:sym typeface="Fira Sans"/>
              </a:rPr>
              <a:t>Содержание</a:t>
            </a:r>
          </a:p>
        </p:txBody>
      </p:sp>
    </p:spTree>
  </p:cSld>
  <p:clrMapOvr>
    <a:masterClrMapping/>
  </p:clrMapOvr>
  <p:transition/>
  <p:timing/>
</p:sld>
</file>

<file path=ppt/slides/slide1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-1" y="0"/>
            <a:ext cx="5057775" cy="2276475"/>
          </a:xfrm>
          <a:prstGeom prst="rect">
            <a:avLst/>
          </a:prstGeom>
          <a:noFill/>
        </p:spPr>
      </p:pic>
      <p:sp>
        <p:nvSpPr>
          <p:cNvPr id="3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D1B2E8">
                  <a:alpha val="88000"/>
                </a:srgbClr>
              </a:gs>
              <a:gs pos="0">
                <a:srgbClr val="7030A0">
                  <a:alpha val="58000"/>
                </a:srgbClr>
              </a:gs>
              <a:gs pos="100000">
                <a:srgbClr val="D1B2E8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941337" y="3345448"/>
            <a:ext cx="216277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Экспортная деятельность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7736" y="6359193"/>
            <a:ext cx="37702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114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-1" y="2057400"/>
            <a:ext cx="5057775" cy="4800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1502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Услуги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494481" y="148901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регионального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706454" y="2436243"/>
            <a:ext cx="32921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получателю</a:t>
            </a:r>
          </a:p>
          <a:p>
            <a:pPr algn="ctr"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поддержки</a:t>
            </a:r>
          </a:p>
        </p:txBody>
      </p:sp>
      <p:pic>
        <p:nvPicPr>
          <p:cNvPr id="271" name="Рисунок 270">
            <a:extLst>
              <a:ext uri="{FF2B5EF4-FFF2-40B4-BE49-F238E27FC236}">
                <a16:creationId xmlns="" xmlns:a16="http://schemas.microsoft.com/office/drawing/2014/main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8" y="3395858"/>
            <a:ext cx="369872" cy="446639"/>
          </a:xfrm>
          <a:prstGeom prst="rect">
            <a:avLst/>
          </a:prstGeom>
        </p:spPr>
      </p:pic>
      <p:pic>
        <p:nvPicPr>
          <p:cNvPr id="273" name="Picture 5" descr="C:\Users\kilmakov_ii\Downloads\bank_icon-icons.com_66865.png">
            <a:extLst>
              <a:ext uri="{FF2B5EF4-FFF2-40B4-BE49-F238E27FC236}">
                <a16:creationId xmlns="" xmlns:a16="http://schemas.microsoft.com/office/drawing/2014/main" id="{9D62FA64-928D-4B75-965C-1E2FBFDD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666" y="3402425"/>
            <a:ext cx="446510" cy="419475"/>
          </a:xfrm>
          <a:prstGeom prst="rect">
            <a:avLst/>
          </a:prstGeom>
          <a:noFill/>
        </p:spPr>
      </p:pic>
      <p:sp>
        <p:nvSpPr>
          <p:cNvPr id="276" name="TextBox 275">
            <a:extLst>
              <a:ext uri="{FF2B5EF4-FFF2-40B4-BE49-F238E27FC236}">
                <a16:creationId xmlns="" xmlns:a16="http://schemas.microsoft.com/office/drawing/2014/main" id="{E51B2E03-C18D-4912-BC78-B6E3135B70B3}"/>
              </a:ext>
            </a:extLst>
          </p:cNvPr>
          <p:cNvSpPr txBox="1"/>
          <p:nvPr/>
        </p:nvSpPr>
        <p:spPr>
          <a:xfrm>
            <a:off x="947171" y="3412962"/>
            <a:ext cx="178034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регистрация</a:t>
            </a:r>
            <a:r>
              <a:rPr lang="en-US" sz="1100" smtClean="0">
                <a:latin typeface="Georgia" pitchFamily="18" charset="0"/>
                <a:sym typeface="Fira Sans"/>
              </a:rPr>
              <a:t>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на территории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Кировской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области </a:t>
            </a:r>
            <a:endParaRPr lang="ru-RU" sz="1100">
              <a:latin typeface="Georgia" pitchFamily="18" charset="0"/>
              <a:sym typeface="Fira Sans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2595851" y="3362103"/>
            <a:ext cx="16055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Заявитель находится в Едином реестре субъектов МСП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431397" y="4561971"/>
            <a:ext cx="4043094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мер поддержки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519393" y="4998722"/>
            <a:ext cx="38637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Обратиться в АНО «Центр координации поддержки экспортно-ориентированных субъектов малого и среднего предпринимательства Кировской области» (ЦПЭ) и заполнить Соглашение о предоставлении комплексных услуг и Анкету-заявление.</a:t>
            </a:r>
            <a:endParaRPr lang="ru-RU" sz="1300" u="sng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2348333" y="3427739"/>
            <a:ext cx="102394" cy="100011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743450" y="266699"/>
            <a:ext cx="6810376" cy="6286501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660752" y="349474"/>
            <a:ext cx="296267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Перечень мер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186211" y="782962"/>
            <a:ext cx="617207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комплексная услуга по сопровождению экспортного контракта </a:t>
            </a:r>
          </a:p>
        </p:txBody>
      </p:sp>
      <p:pic>
        <p:nvPicPr>
          <p:cNvPr id="17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0588" y="796061"/>
            <a:ext cx="212972" cy="219697"/>
          </a:xfrm>
          <a:prstGeom prst="rect">
            <a:avLst/>
          </a:prstGeom>
          <a:noFill/>
        </p:spPr>
      </p:pic>
      <p:sp>
        <p:nvSpPr>
          <p:cNvPr id="173" name="Прямоугольник 172"/>
          <p:cNvSpPr/>
          <p:nvPr/>
        </p:nvSpPr>
        <p:spPr>
          <a:xfrm>
            <a:off x="5186211" y="1340046"/>
            <a:ext cx="61720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комплексная услуга по содействию в поиске и подборе иностранного покупателя </a:t>
            </a:r>
          </a:p>
        </p:txBody>
      </p:sp>
      <p:pic>
        <p:nvPicPr>
          <p:cNvPr id="17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0588" y="1436477"/>
            <a:ext cx="212972" cy="219697"/>
          </a:xfrm>
          <a:prstGeom prst="rect">
            <a:avLst/>
          </a:prstGeom>
          <a:noFill/>
        </p:spPr>
      </p:pic>
      <p:sp>
        <p:nvSpPr>
          <p:cNvPr id="175" name="Прямоугольник 174"/>
          <p:cNvSpPr/>
          <p:nvPr/>
        </p:nvSpPr>
        <p:spPr>
          <a:xfrm>
            <a:off x="5186211" y="2097185"/>
            <a:ext cx="61720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комплексная услуга по обеспечению доступа Субъекта МСП к запросам иностранных покупателей на товары (работы, услуги)</a:t>
            </a:r>
          </a:p>
        </p:txBody>
      </p:sp>
      <p:pic>
        <p:nvPicPr>
          <p:cNvPr id="17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0588" y="2166541"/>
            <a:ext cx="212972" cy="219697"/>
          </a:xfrm>
          <a:prstGeom prst="rect">
            <a:avLst/>
          </a:prstGeom>
          <a:noFill/>
        </p:spPr>
      </p:pic>
      <p:sp>
        <p:nvSpPr>
          <p:cNvPr id="184" name="Прямоугольник 183"/>
          <p:cNvSpPr/>
          <p:nvPr/>
        </p:nvSpPr>
        <p:spPr>
          <a:xfrm>
            <a:off x="5133975" y="3811517"/>
            <a:ext cx="62231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комплексная услуга по содействию в размещении Субъекта МСП и (или) товара (работы, услуги) Субъекта МСП на международных электронных торговых площадках предоставляется Субъектам МСП по запросу</a:t>
            </a:r>
          </a:p>
        </p:txBody>
      </p:sp>
      <p:pic>
        <p:nvPicPr>
          <p:cNvPr id="18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240" y="3914098"/>
            <a:ext cx="212972" cy="219697"/>
          </a:xfrm>
          <a:prstGeom prst="rect">
            <a:avLst/>
          </a:prstGeom>
          <a:noFill/>
        </p:spPr>
      </p:pic>
      <p:sp>
        <p:nvSpPr>
          <p:cNvPr id="186" name="Прямоугольник 185"/>
          <p:cNvSpPr/>
          <p:nvPr/>
        </p:nvSpPr>
        <p:spPr>
          <a:xfrm>
            <a:off x="5133975" y="5525851"/>
            <a:ext cx="62231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участие Субъекта МСП в семинарах, вебинарах, мастер-классах и других информационно-консультационных мероприятиях по вопросам экспортной деятельности</a:t>
            </a:r>
          </a:p>
        </p:txBody>
      </p:sp>
      <p:pic>
        <p:nvPicPr>
          <p:cNvPr id="18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240" y="5601703"/>
            <a:ext cx="212972" cy="219697"/>
          </a:xfrm>
          <a:prstGeom prst="rect">
            <a:avLst/>
          </a:prstGeom>
          <a:noFill/>
        </p:spPr>
      </p:pic>
      <p:sp>
        <p:nvSpPr>
          <p:cNvPr id="190" name="Прямоугольник 189"/>
          <p:cNvSpPr/>
          <p:nvPr/>
        </p:nvSpPr>
        <p:spPr>
          <a:xfrm>
            <a:off x="5153025" y="2854324"/>
            <a:ext cx="62231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комплексная услуга по организации участия Субъекта МСП в выставочно-ярмарочных мероприятиях на территории Российской Федерации и за пределами территории Российской Федерации</a:t>
            </a:r>
          </a:p>
        </p:txBody>
      </p:sp>
      <p:pic>
        <p:nvPicPr>
          <p:cNvPr id="19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290" y="2924058"/>
            <a:ext cx="212972" cy="219697"/>
          </a:xfrm>
          <a:prstGeom prst="rect">
            <a:avLst/>
          </a:prstGeom>
          <a:noFill/>
        </p:spPr>
      </p:pic>
      <p:sp>
        <p:nvSpPr>
          <p:cNvPr id="192" name="Прямоугольник 191"/>
          <p:cNvSpPr/>
          <p:nvPr/>
        </p:nvSpPr>
        <p:spPr>
          <a:xfrm>
            <a:off x="5133975" y="4768710"/>
            <a:ext cx="62231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комплексная услуга по обеспечению участия Субъекта МСП в акселерационных программах по развитию экспортной деятельности</a:t>
            </a:r>
          </a:p>
        </p:txBody>
      </p:sp>
      <p:pic>
        <p:nvPicPr>
          <p:cNvPr id="19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240" y="4825697"/>
            <a:ext cx="212972" cy="219697"/>
          </a:xfrm>
          <a:prstGeom prst="rect">
            <a:avLst/>
          </a:prstGeom>
          <a:noFill/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748976"/>
            <a:ext cx="4049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Центра поддержки</a:t>
            </a:r>
          </a:p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экспорта</a:t>
            </a:r>
          </a:p>
        </p:txBody>
      </p:sp>
    </p:spTree>
  </p:cSld>
  <p:clrMapOvr>
    <a:masterClrMapping/>
  </p:clrMapOvr>
  <p:transition/>
  <p:timing/>
</p:sld>
</file>

<file path=ppt/slides/slide1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17628" r="18968" b="201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EADCF4"/>
              </a:gs>
              <a:gs pos="0">
                <a:srgbClr val="AC75D5">
                  <a:alpha val="57647"/>
                </a:srgbClr>
              </a:gs>
              <a:gs pos="100000">
                <a:srgbClr val="8F8989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785289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22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5676" y="6026395"/>
            <a:ext cx="338400" cy="285984"/>
          </a:xfrm>
          <a:prstGeom prst="rect">
            <a:avLst/>
          </a:prstGeom>
          <a:noFill/>
        </p:spPr>
      </p:pic>
      <p:pic>
        <p:nvPicPr>
          <p:cNvPr id="23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27374" y="6366155"/>
            <a:ext cx="337716" cy="31331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284210" y="6301859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vcpe@mail.ru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04333" y="596848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21-24-30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16272" y="4853165"/>
            <a:ext cx="2692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Центр координации поддержки экспортно-ориентированных субъектов малого и среднего предпринимательства Кировской области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79425" y="4509402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2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625104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4376" y="6026395"/>
            <a:ext cx="338400" cy="285984"/>
          </a:xfrm>
          <a:prstGeom prst="rect">
            <a:avLst/>
          </a:prstGeom>
          <a:noFill/>
        </p:spPr>
      </p:pic>
      <p:pic>
        <p:nvPicPr>
          <p:cNvPr id="30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146074" y="6366155"/>
            <a:ext cx="337716" cy="313315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3502910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23033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81058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sp>
        <p:nvSpPr>
          <p:cNvPr id="35" name="Прямоугольник 34"/>
          <p:cNvSpPr/>
          <p:nvPr/>
        </p:nvSpPr>
        <p:spPr>
          <a:xfrm rot="5400000">
            <a:off x="10941385" y="3345448"/>
            <a:ext cx="2162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Экспортная деятельность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2030093" y="238125"/>
            <a:ext cx="0" cy="20568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1798487" y="6368534"/>
            <a:ext cx="380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115</a:t>
            </a:r>
            <a:endParaRPr lang="ru-RU" sz="160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12021204" y="4634753"/>
            <a:ext cx="0" cy="1659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C:\Users\malygina_uk\Desktop\qr-code (16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700" y="1435100"/>
            <a:ext cx="2374900" cy="2374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-1" y="0"/>
            <a:ext cx="5057775" cy="2276475"/>
          </a:xfrm>
          <a:prstGeom prst="rect">
            <a:avLst/>
          </a:prstGeom>
          <a:noFill/>
        </p:spPr>
      </p:pic>
      <p:sp>
        <p:nvSpPr>
          <p:cNvPr id="3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D1B2E8">
                  <a:alpha val="88000"/>
                </a:srgbClr>
              </a:gs>
              <a:gs pos="0">
                <a:srgbClr val="7030A0">
                  <a:alpha val="58000"/>
                </a:srgbClr>
              </a:gs>
              <a:gs pos="100000">
                <a:srgbClr val="D1B2E8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941337" y="3345448"/>
            <a:ext cx="216277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Экспортная деятельность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35666" y="6359193"/>
            <a:ext cx="38504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116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-1" y="2057400"/>
            <a:ext cx="5057775" cy="4800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1502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Услуги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0" y="625151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 Российского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706454" y="2198118"/>
            <a:ext cx="32921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поддержки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402822" y="5628771"/>
            <a:ext cx="4043094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мер поддержки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390525" y="5998847"/>
            <a:ext cx="4183156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Обратиться в АО «Российский экспортный центр»</a:t>
            </a:r>
            <a:endParaRPr lang="ru-RU" sz="1300" u="sng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2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743450" y="266699"/>
            <a:ext cx="6810376" cy="6286501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089252" y="358999"/>
            <a:ext cx="437651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Критерии к инвестиционным проектам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149026"/>
            <a:ext cx="4163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экспортного центра</a:t>
            </a:r>
          </a:p>
        </p:txBody>
      </p:sp>
      <p:pic>
        <p:nvPicPr>
          <p:cNvPr id="3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288" y="2948711"/>
            <a:ext cx="212972" cy="219697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159227" y="2615684"/>
            <a:ext cx="2722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Инвестиционное финансирование: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47675" y="2905810"/>
            <a:ext cx="392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отношении проектов по организации экспортно-ориентированных производств в РФ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47675" y="3372535"/>
            <a:ext cx="3971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проектов по организации российских производств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иностранных государствах</a:t>
            </a:r>
          </a:p>
        </p:txBody>
      </p:sp>
      <p:pic>
        <p:nvPicPr>
          <p:cNvPr id="4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288" y="3405911"/>
            <a:ext cx="212972" cy="219697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447675" y="3858310"/>
            <a:ext cx="3971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err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инвестиционно-строительных проектов в иностранных государствах</a:t>
            </a:r>
          </a:p>
        </p:txBody>
      </p:sp>
      <p:pic>
        <p:nvPicPr>
          <p:cNvPr id="4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288" y="3910736"/>
            <a:ext cx="212972" cy="219697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159227" y="4377809"/>
            <a:ext cx="18742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Иное финансирование: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7675" y="4739759"/>
            <a:ext cx="2361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поддержка текущего экспорта</a:t>
            </a:r>
          </a:p>
        </p:txBody>
      </p:sp>
      <p:pic>
        <p:nvPicPr>
          <p:cNvPr id="4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288" y="4758461"/>
            <a:ext cx="212972" cy="219697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5200651" y="876985"/>
            <a:ext cx="54482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Создание или модернизация производства продукции,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включенной в Корпоративные программы повышения конкурентоспособности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200651" y="1638985"/>
            <a:ext cx="54482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Экспорт в объеме &gt; 30% от планируемого объема выручки за весь срок реализации Корпоративной программы повышения конкурентоспособности</a:t>
            </a:r>
          </a:p>
        </p:txBody>
      </p:sp>
      <p:pic>
        <p:nvPicPr>
          <p:cNvPr id="2050" name="Picture 2" descr="C:\Users\malygina_uk\Desktop\Загрузки\2024-11-05_13-43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32361" r="40781" b="24167"/>
          <a:stretch>
            <a:fillRect/>
          </a:stretch>
        </p:blipFill>
        <p:spPr bwMode="auto">
          <a:xfrm>
            <a:off x="4895851" y="2524125"/>
            <a:ext cx="6558008" cy="2800350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4876799" y="5345490"/>
            <a:ext cx="6591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* до 4,5% годовых от коммерческой ставки банка - для кредитных соглашений с КППК, заключенных в иностранной валюте, до 3% годовых - для кредитных соглашений в рамках иного финансирования без КППК, заключенных в иностранной валюте, до 50 процентов ключевой ставки Центрального банка Российской Федерации - для кредитных соглашений, заключенных в российских рублях в рамках инвестиционного финансирования, до 90 процентов ключевой ставки Центрального банка Российской Федерации - для кредитных соглашений, заключенных в российских рублях в рамках иного финансирования</a:t>
            </a:r>
          </a:p>
        </p:txBody>
      </p:sp>
    </p:spTree>
  </p:cSld>
  <p:clrMapOvr>
    <a:masterClrMapping/>
  </p:clrMapOvr>
  <p:transition/>
  <p:timing/>
</p:sld>
</file>

<file path=ppt/slides/slide1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17628" r="18968" b="201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EADCF4"/>
              </a:gs>
              <a:gs pos="0">
                <a:srgbClr val="AC75D5">
                  <a:alpha val="57647"/>
                </a:srgbClr>
              </a:gs>
              <a:gs pos="100000">
                <a:srgbClr val="8F8989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785289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22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5551" y="6026395"/>
            <a:ext cx="338400" cy="285984"/>
          </a:xfrm>
          <a:prstGeom prst="rect">
            <a:avLst/>
          </a:prstGeom>
          <a:noFill/>
        </p:spPr>
      </p:pic>
      <p:pic>
        <p:nvPicPr>
          <p:cNvPr id="23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927249" y="6366155"/>
            <a:ext cx="337716" cy="31331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284085" y="6301859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vcpe@mail.ru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04208" y="596848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21-24-30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16147" y="4853165"/>
            <a:ext cx="2692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Центр координации поддержки экспортно-ориентированных субъектов малого и среднего предпринимательства Кировской области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07875" y="430937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2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625104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4251" y="6026395"/>
            <a:ext cx="338400" cy="285984"/>
          </a:xfrm>
          <a:prstGeom prst="rect">
            <a:avLst/>
          </a:prstGeom>
          <a:noFill/>
        </p:spPr>
      </p:pic>
      <p:pic>
        <p:nvPicPr>
          <p:cNvPr id="30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145949" y="6366155"/>
            <a:ext cx="337716" cy="313315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2502785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22908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80933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sp>
        <p:nvSpPr>
          <p:cNvPr id="35" name="Прямоугольник 34"/>
          <p:cNvSpPr/>
          <p:nvPr/>
        </p:nvSpPr>
        <p:spPr>
          <a:xfrm rot="5400000">
            <a:off x="10941385" y="3345448"/>
            <a:ext cx="2162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Экспортная деятельность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2030093" y="238125"/>
            <a:ext cx="0" cy="20568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1798487" y="6368534"/>
            <a:ext cx="370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117</a:t>
            </a:r>
            <a:endParaRPr lang="ru-RU" sz="160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12021204" y="4634753"/>
            <a:ext cx="0" cy="1659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C:\Users\malygina_uk\Desktop\qr-code (16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700" y="1435100"/>
            <a:ext cx="2374900" cy="23749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7944854" y="5092184"/>
            <a:ext cx="183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АО «Российский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экспортный центр»</a:t>
            </a:r>
          </a:p>
        </p:txBody>
      </p:sp>
      <p:pic>
        <p:nvPicPr>
          <p:cNvPr id="41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876" y="6026395"/>
            <a:ext cx="338400" cy="285984"/>
          </a:xfrm>
          <a:prstGeom prst="rect">
            <a:avLst/>
          </a:prstGeom>
          <a:noFill/>
        </p:spPr>
      </p:pic>
      <p:pic>
        <p:nvPicPr>
          <p:cNvPr id="42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08574" y="6366155"/>
            <a:ext cx="337716" cy="313315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8265410" y="6301859"/>
            <a:ext cx="1898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info@exportcenter.ru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185533" y="5968484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8-800-550-0188 </a:t>
            </a:r>
          </a:p>
        </p:txBody>
      </p:sp>
    </p:spTree>
  </p:cSld>
  <p:clrMapOvr>
    <a:masterClrMapping/>
  </p:clrMapOvr>
  <p:transition/>
  <p:timing/>
</p:sld>
</file>

<file path=ppt/slides/slide1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1" name="Picture 3" descr="C:\Users\malygina_uk\Desktop\dXNDAQfQB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534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>
            <a:off x="8422829" y="3088829"/>
            <a:ext cx="5423645" cy="21146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H="1" flipV="1">
            <a:off x="-1654474" y="1654474"/>
            <a:ext cx="5423645" cy="2114697"/>
          </a:xfrm>
          <a:prstGeom prst="rect">
            <a:avLst/>
          </a:prstGeom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1066957" y="786941"/>
            <a:ext cx="2329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Сельское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1066957" y="1337920"/>
            <a:ext cx="2481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хозяйство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099307" y="4295176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Льготное кредитование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099307" y="4628940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Субсидии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099307" y="4917473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Гранты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099307" y="5221806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Преференции по налогообложению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160992" y="4533122"/>
            <a:ext cx="168891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43953" y="4864815"/>
            <a:ext cx="2805953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837765" y="5151686"/>
            <a:ext cx="3012141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49271" y="5456486"/>
            <a:ext cx="600635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4640367" y="4196564"/>
            <a:ext cx="66674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119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4550719" y="4564117"/>
            <a:ext cx="116876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120 – 139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4577612" y="4877883"/>
            <a:ext cx="116876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140 – 142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4577612" y="5173718"/>
            <a:ext cx="116876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143 – 144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097065" y="3738281"/>
            <a:ext cx="3676082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8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Содержание</a:t>
            </a:r>
          </a:p>
        </p:txBody>
      </p:sp>
    </p:spTree>
  </p:cSld>
  <p:clrMapOvr>
    <a:masterClrMapping/>
  </p:clrMapOvr>
  <p:transition/>
  <p:timing/>
</p:sld>
</file>

<file path=ppt/slides/slide1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561381"/>
            <a:ext cx="5273335" cy="5034727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1213046" y="3345448"/>
            <a:ext cx="161935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Льготные кредиты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2221" y="6359193"/>
            <a:ext cx="38824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119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603375"/>
            <a:ext cx="5273335" cy="50213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04488" y="463408"/>
            <a:ext cx="5240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Льготные краткосрочные кредиты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льготные инвестиционные кредиты на развитие агропромышленного комплекса в рамках механизма льготного кредитования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619110" y="1756311"/>
            <a:ext cx="33810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9110" y="2151219"/>
            <a:ext cx="4746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Сельскохозяйственные товаропроизводители, организации и индивидуальные предприниматели, осуществляющие производство, первичную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(или) последующую (промышленную) переработку сельскохозяйственной продукции и ее реализацию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777681"/>
            <a:ext cx="372299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Решение о порядке предоставления субсидии № 22-68850-00258-Р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97576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6410" y="4239126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775325"/>
            <a:ext cx="670984" cy="51721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905566" y="4971634"/>
            <a:ext cx="531743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находится в процессе ликвидации, реорганизации </a:t>
            </a:r>
          </a:p>
        </p:txBody>
      </p:sp>
      <p:pic>
        <p:nvPicPr>
          <p:cNvPr id="4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90" y="5043438"/>
            <a:ext cx="212972" cy="219697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606410" y="4636088"/>
            <a:ext cx="465794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заемщику: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05567" y="5503426"/>
            <a:ext cx="465794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Налоговый резидент Российской Федерации</a:t>
            </a:r>
          </a:p>
        </p:txBody>
      </p:sp>
      <p:pic>
        <p:nvPicPr>
          <p:cNvPr id="4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90" y="5511730"/>
            <a:ext cx="212972" cy="219697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905086" y="6021537"/>
            <a:ext cx="465794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Регистрация на территории Российской Федерации</a:t>
            </a:r>
          </a:p>
        </p:txBody>
      </p:sp>
      <p:pic>
        <p:nvPicPr>
          <p:cNvPr id="4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09" y="6047222"/>
            <a:ext cx="212972" cy="219697"/>
          </a:xfrm>
          <a:prstGeom prst="rect">
            <a:avLst/>
          </a:prstGeom>
          <a:noFill/>
        </p:spPr>
      </p:pic>
      <p:pic>
        <p:nvPicPr>
          <p:cNvPr id="5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090" y="1950501"/>
            <a:ext cx="212972" cy="219697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6919017" y="3382684"/>
            <a:ext cx="4467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возбуждено производство по делу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 несостоятельности (банкротстве)</a:t>
            </a:r>
          </a:p>
        </p:txBody>
      </p:sp>
      <p:pic>
        <p:nvPicPr>
          <p:cNvPr id="5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7540" y="3484569"/>
            <a:ext cx="212972" cy="219697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619110" y="3432676"/>
            <a:ext cx="4956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19110" y="3863829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развитие агропромышленного комплекса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883400" y="1900347"/>
            <a:ext cx="45085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Гражданин, ведущий личное подсобное хозяйство и применяющим специальный налоговый режим «Налог на профессиональный доход», должен представить выписку из похозяйственной книги, подтверждающую ведение производственной деятельности не менее чем в течение 12 месяцев, предшествующих году предоставления кредита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616460" y="4002977"/>
            <a:ext cx="48394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Заемщик самостоятельно выбирает уполномоченный банк для получения льготного краткосрочного кредита и (или) льготного инвестиционного кредита 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60200" y="-1"/>
            <a:ext cx="4318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356234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712909" y="3345448"/>
            <a:ext cx="2619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Новый инвестиционный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68337" y="6368534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12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11025" y="5038725"/>
            <a:ext cx="14259" cy="1190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09664" y="4020991"/>
            <a:ext cx="4082315" cy="15917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98349" y="1612941"/>
            <a:ext cx="5287491" cy="2061610"/>
          </a:xfrm>
          <a:prstGeom prst="rect">
            <a:avLst/>
          </a:prstGeom>
        </p:spPr>
      </p:pic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745808" y="761475"/>
            <a:ext cx="493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инвестиционный проект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745808" y="124371"/>
            <a:ext cx="2523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Новый</a:t>
            </a:r>
          </a:p>
        </p:txBody>
      </p:sp>
      <p:pic>
        <p:nvPicPr>
          <p:cNvPr id="1026" name="Picture 2" descr="C:\Users\malygina_uk\Desktop\Каталог\Иконки\network-expenses-and-income-monitoring-on-diagram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650" y="1762125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655609"/>
            <a:ext cx="5273335" cy="594050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611118" y="3345448"/>
            <a:ext cx="2823209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Развитие элитного семеноводства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5956" y="6359193"/>
            <a:ext cx="41229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120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130300"/>
            <a:ext cx="5273335" cy="300175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04488" y="463408"/>
            <a:ext cx="4975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на развитие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элитного семеноводства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609600" y="1362611"/>
            <a:ext cx="33810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9600" y="1714389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341079"/>
            <a:ext cx="38639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25.03.2008 № 126/93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предоставлении субсидий из областного бюджета на развитие растениеводства»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539159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338723"/>
            <a:ext cx="670984" cy="51721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606410" y="2210336"/>
            <a:ext cx="4956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9600" y="2565738"/>
            <a:ext cx="4592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развитие элитного семеноводства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(за исключением элитного семеноводства картофеля и овощей) при высеве семян сельскохозяйственных растений в году, предшествующем году обращения за субсидией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(в случае высева семян озимых культур)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75889" y="851318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88977" y="1377490"/>
            <a:ext cx="456690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Соответствие высеянных семян требованиям, установленным нормативными документами в области семеноводства, утвержденными в порядке, установленном Правительством Российской Федерации</a:t>
            </a:r>
          </a:p>
        </p:txBody>
      </p:sp>
      <p:pic>
        <p:nvPicPr>
          <p:cNvPr id="3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1466546"/>
            <a:ext cx="212972" cy="219697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6863097" y="2432998"/>
            <a:ext cx="46186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Осуществление страхования рисков утраты (гибели) урожая сельскохозяйственной культуры в отношении посевных площадей сельскохозяйственной культуры</a:t>
            </a:r>
          </a:p>
        </p:txBody>
      </p:sp>
      <p:pic>
        <p:nvPicPr>
          <p:cNvPr id="5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0248" y="2504771"/>
            <a:ext cx="212972" cy="219697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6571413" y="3461730"/>
            <a:ext cx="4905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участия в отборе заполняются  заявки  в системе «Электронный бюджет» и прикрепляются электронные копии документов, указанных в объявлении о проведении отбора</a:t>
            </a:r>
          </a:p>
        </p:txBody>
      </p:sp>
      <p:sp>
        <p:nvSpPr>
          <p:cNvPr id="40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81571" y="4416725"/>
            <a:ext cx="5273335" cy="2015302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85669" y="4611690"/>
            <a:ext cx="33815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Элитными семенами (семенами элиты) сельскохозяйственных растений признаются семена, полученные от сельскохозяйственных растений, выращенных из оригинальных семян сельскохозяйственных растений</a:t>
            </a:r>
          </a:p>
        </p:txBody>
      </p:sp>
      <p:pic>
        <p:nvPicPr>
          <p:cNvPr id="1026" name="Picture 2" descr="C:\Users\admin\Desktop\0ud3i4mbu6umrots7maw27nzoyx68d9e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07" y="4891177"/>
            <a:ext cx="998598" cy="99859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741872"/>
            <a:ext cx="5273335" cy="5854237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775954" y="3345448"/>
            <a:ext cx="449353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Поддержка производства плодово-ягодных насаждений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1863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5956" y="6359193"/>
            <a:ext cx="37702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121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14998" y="5638800"/>
            <a:ext cx="6084" cy="50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587500"/>
            <a:ext cx="5273335" cy="503718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42587" y="254000"/>
            <a:ext cx="55131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на поддержку производства продукции плодово-ягодных насаждений, включая посадочный материал, закладку и уход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 многолетними насаждениями (кроме виноградников), включая питомники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609600" y="1654711"/>
            <a:ext cx="33810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9600" y="2006489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142681"/>
            <a:ext cx="38897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25.03.2008 № 126/93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предоставлении субсидий из областного бюджета на развитие растениеводства»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34076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140325"/>
            <a:ext cx="670984" cy="51721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606410" y="2388136"/>
            <a:ext cx="4956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9600" y="2743538"/>
            <a:ext cx="4747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поддержку производства продукции плодово-ягодных насаждений, включая посадочный материал, закладку и уход за многолетними насаждениями (кроме виноградников), включая питомники, предоставляется сельскохозяйственным товаропроизводителям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6410" y="4232868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1077" y="4716463"/>
            <a:ext cx="455180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Отсутствие в году, предшествующем году получения субсидии, случаев привлечения сельскохозяйственного товаропроизводителя к ответственности за несоблюдение запрета на выжигание сухой травянистой растительности, стерни, пожнивных остатков на землях сельскохозяйственного назначения</a:t>
            </a:r>
          </a:p>
        </p:txBody>
      </p:sp>
      <p:pic>
        <p:nvPicPr>
          <p:cNvPr id="4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776944"/>
            <a:ext cx="212972" cy="219697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6800077" y="984439"/>
            <a:ext cx="45695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Использование при закладке многолетних насаждений посадочного материала, показатели сортовых и посевных (посадочных) качеств которого соответствуют:</a:t>
            </a:r>
          </a:p>
        </p:txBody>
      </p:sp>
      <p:pic>
        <p:nvPicPr>
          <p:cNvPr id="4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600" y="1044920"/>
            <a:ext cx="212972" cy="219697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6952891" y="1983487"/>
            <a:ext cx="441678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   требованиям к показателям сортовых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посевных (посадочных) качеств семян сельскохозяйственных растений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009387" y="2795776"/>
            <a:ext cx="42825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   ГОСТ Р 55758-2013, ГОСТ Р 70191-2022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ГОСТ Р 59653-2021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604000" y="3446562"/>
            <a:ext cx="505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Отбор проводится в государственной интегрированной информационной системе управления общественными финансами «Электронный бюджет»</a:t>
            </a:r>
          </a:p>
        </p:txBody>
      </p:sp>
    </p:spTree>
  </p:cSld>
  <p:clrMapOvr>
    <a:masterClrMapping/>
  </p:clrMapOvr>
  <p:transition/>
  <p:timing/>
</p:sld>
</file>

<file path=ppt/slides/slide1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81000"/>
            <a:ext cx="5273335" cy="6215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266199" y="3360836"/>
            <a:ext cx="5513048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Субсидия товаропроизводителям в области картофелеводства и овощеводства</a:t>
            </a:r>
            <a:endParaRPr lang="ru-RU" sz="14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5932" cy="495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08026" y="6386088"/>
            <a:ext cx="40107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122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6143625"/>
            <a:ext cx="0" cy="200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574800"/>
            <a:ext cx="5273335" cy="1030377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42588" y="381000"/>
            <a:ext cx="49755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сельскохозяйственным товаропроизводителям в области картофелеводства и овощеводства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96900" y="1667411"/>
            <a:ext cx="33810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6901" y="2006489"/>
            <a:ext cx="4768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области картофелеводства и овощеводства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431185"/>
            <a:ext cx="372299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25.03.2008 № 126/93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предоставлении субсидий из областного бюджета на развитие растениеводства»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69636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394325"/>
            <a:ext cx="670984" cy="51721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6448410" y="451386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03252" y="858820"/>
            <a:ext cx="442672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Наличие у сельскохозяйственного товаропроизводителя в году, предшествующем году обращения за субсидией, посевных площадей картофеля и (или) овощных культур открытого грунта</a:t>
            </a:r>
          </a:p>
        </p:txBody>
      </p:sp>
      <p:pic>
        <p:nvPicPr>
          <p:cNvPr id="3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1775" y="919301"/>
            <a:ext cx="212972" cy="219697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6803252" y="1950705"/>
            <a:ext cx="442672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Использование при посеве (посадке) сельскохозяйственных культур  семян растений, сорта и гибриды которых включены в Государственный реестр селекционных достижений, допущенных к использованию</a:t>
            </a:r>
          </a:p>
        </p:txBody>
      </p:sp>
      <p:pic>
        <p:nvPicPr>
          <p:cNvPr id="3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1775" y="2011186"/>
            <a:ext cx="212972" cy="219697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803252" y="3002051"/>
            <a:ext cx="44267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Соответствие сортовых и посевных качеств высеянных семян: для овощных культур - ГОСТ 32592-2013, ГОСТ 30106-94 либо ГОСТ 32917-2014, для картофеля - ГОСТ 33996-2016.</a:t>
            </a:r>
          </a:p>
        </p:txBody>
      </p:sp>
      <p:pic>
        <p:nvPicPr>
          <p:cNvPr id="3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1775" y="3062532"/>
            <a:ext cx="212972" cy="219697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6527801" y="3908336"/>
            <a:ext cx="48245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Отбор проводится в государственной интегрированной информационной системе управления общественными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финансами «Электронный бюджет»</a:t>
            </a:r>
          </a:p>
        </p:txBody>
      </p:sp>
      <p:sp>
        <p:nvSpPr>
          <p:cNvPr id="2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16077" y="2943517"/>
            <a:ext cx="5273335" cy="272403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96900" y="3105300"/>
            <a:ext cx="4956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6900" y="3447307"/>
            <a:ext cx="4880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возмещение части затрат на проведение агротехнологических работ (комплекса мероприятий по обработке почв, внесению удобрений, подготовке семян и посадочного материала, посеву и посадке, уходу за посевами, а также по уборке урожая), повышение уровня экологической безопасности сельскохозяйственного производства, а также на повышение плодородия и качества почв</a:t>
            </a:r>
          </a:p>
        </p:txBody>
      </p:sp>
    </p:spTree>
  </p:cSld>
  <p:clrMapOvr>
    <a:masterClrMapping/>
  </p:clrMapOvr>
  <p:transition/>
  <p:timing/>
</p:sld>
</file>

<file path=ppt/slides/slide1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484512"/>
            <a:ext cx="5273335" cy="6215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707298" y="3360836"/>
            <a:ext cx="2630848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</a:rPr>
              <a:t>Поддержка элитного семеноводства</a:t>
            </a:r>
            <a:endParaRPr lang="ru-RU" sz="14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11025" y="228600"/>
            <a:ext cx="0" cy="19621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08026" y="6359193"/>
            <a:ext cx="40267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123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22" y="4830149"/>
            <a:ext cx="11060" cy="1513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235190"/>
            <a:ext cx="5273335" cy="107668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90832" y="368243"/>
            <a:ext cx="49755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на поддержку элитного семеноводства картофеля и (или) овощных культур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96900" y="1445275"/>
            <a:ext cx="33810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6900" y="1784353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404579"/>
            <a:ext cx="372299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25.03.2008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126/93 «О предоставлении субсидий из областного бюджета на развитие растениеводства»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704259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402223"/>
            <a:ext cx="670984" cy="51721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567263" y="599884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84006" y="1103296"/>
            <a:ext cx="440797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Соответствие высеянных семян требованиям, установленным нормативными документами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области семеноводства, утвержденными в порядке, установленном Правительством Российской Федерации</a:t>
            </a:r>
          </a:p>
        </p:txBody>
      </p:sp>
      <p:pic>
        <p:nvPicPr>
          <p:cNvPr id="3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2528" y="1163777"/>
            <a:ext cx="212972" cy="219697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904852" y="2245347"/>
            <a:ext cx="442672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Включение сортов и гибридов сельскохозяйственных растений, семена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которых высеяны, в Государственный реестр селекционных достижений, допущенных к использованию</a:t>
            </a:r>
          </a:p>
        </p:txBody>
      </p:sp>
      <p:pic>
        <p:nvPicPr>
          <p:cNvPr id="4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375" y="2305828"/>
            <a:ext cx="212972" cy="219697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6895327" y="3379682"/>
            <a:ext cx="442672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Приобретение высеянных семян сельскохозяйственных растений в году обращения за субсидией либо в году, предшествующем году обращения за субсидией, или собственном производстве высеянных семян сельскохозяйственных растений</a:t>
            </a:r>
          </a:p>
        </p:txBody>
      </p:sp>
      <p:pic>
        <p:nvPicPr>
          <p:cNvPr id="4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3850" y="3422911"/>
            <a:ext cx="212972" cy="219697"/>
          </a:xfrm>
          <a:prstGeom prst="rect">
            <a:avLst/>
          </a:prstGeom>
          <a:noFill/>
        </p:spPr>
      </p:pic>
      <p:sp>
        <p:nvSpPr>
          <p:cNvPr id="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81570" y="2491772"/>
            <a:ext cx="5273335" cy="2347641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96900" y="2595274"/>
            <a:ext cx="4956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6900" y="2908706"/>
            <a:ext cx="4927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возмещение части затрат на поддержку элитного семеноводства картофеля и (или) овощных культур предоставляется сельскохозяйственному товаропроизводителю при высеве элитных и (или) оригинальных семян картофеля и (или) овощных культур, включая гибриды овощных культур, в году обращения за субсидией</a:t>
            </a:r>
          </a:p>
        </p:txBody>
      </p:sp>
    </p:spTree>
  </p:cSld>
  <p:clrMapOvr>
    <a:masterClrMapping/>
  </p:clrMapOvr>
  <p:transition/>
  <p:timing/>
</p:sld>
</file>

<file path=ppt/slides/slide1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81000"/>
            <a:ext cx="5273335" cy="6215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569166" y="3360836"/>
            <a:ext cx="4907113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</a:rPr>
              <a:t>Поддержка производства картофеля и (или) овощей открытого грунта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5932" cy="495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5956" y="6359193"/>
            <a:ext cx="40107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124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6143625"/>
            <a:ext cx="0" cy="200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114426"/>
            <a:ext cx="5273335" cy="104217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42588" y="428625"/>
            <a:ext cx="55907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на поддержку производства картофеля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(или) овощей открытого грунта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96900" y="1324511"/>
            <a:ext cx="33810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6900" y="1663589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206181"/>
            <a:ext cx="372299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25.03.2008 № 126/93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предоставлении субсидий из областного бюджета на развитие растениеводства»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50586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203825"/>
            <a:ext cx="670984" cy="51721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567263" y="465643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84005" y="995297"/>
            <a:ext cx="44267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Внесение при производстве картофеля и (или) овощей открытого грунта удобрений в объеме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50 килограммов действующего вещества на 1 гектар посевной площади</a:t>
            </a:r>
          </a:p>
        </p:txBody>
      </p:sp>
      <p:pic>
        <p:nvPicPr>
          <p:cNvPr id="3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2528" y="1055778"/>
            <a:ext cx="212972" cy="219697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893530" y="1881139"/>
            <a:ext cx="442672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картофеля и (или) овощей открытого грунта в году, предшествующем году обращения за субсидией</a:t>
            </a:r>
          </a:p>
        </p:txBody>
      </p:sp>
      <p:pic>
        <p:nvPicPr>
          <p:cNvPr id="4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2053" y="1941620"/>
            <a:ext cx="212972" cy="219697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6914377" y="2613016"/>
            <a:ext cx="4426723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Использование семян и посадочного материала картофеля и (или) овощных культур открытого грунта, сорта или гибриды которых внесены в Государственный реестр селекционных достижений, допущенных к использованию, при условии, что сортовые и посевные качества таких семян и посадочного материала соответствуют для овощных культур ГОСТ 32592-2013, ГОСТ 30106-94, для картофеля - ГОСТ 33996-2016</a:t>
            </a:r>
          </a:p>
        </p:txBody>
      </p:sp>
      <p:pic>
        <p:nvPicPr>
          <p:cNvPr id="3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900" y="2673497"/>
            <a:ext cx="212972" cy="219697"/>
          </a:xfrm>
          <a:prstGeom prst="rect">
            <a:avLst/>
          </a:prstGeom>
          <a:noFill/>
        </p:spPr>
      </p:pic>
      <p:sp>
        <p:nvSpPr>
          <p:cNvPr id="3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81570" y="2319248"/>
            <a:ext cx="5273335" cy="120895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6900" y="2675804"/>
            <a:ext cx="48204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возмещение части затрат на поддержку производства картофеля и (или) овощных культур открытого грунта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6900" y="2362372"/>
            <a:ext cx="4956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</p:spTree>
  </p:cSld>
  <p:clrMapOvr>
    <a:masterClrMapping/>
  </p:clrMapOvr>
  <p:transition/>
  <p:timing/>
</p:sld>
</file>

<file path=ppt/slides/slide1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81000"/>
            <a:ext cx="5273335" cy="6215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799197" y="3360836"/>
            <a:ext cx="4447051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400" err="1" smtClean="0">
                <a:solidFill>
                  <a:schemeClr val="bg1"/>
                </a:solidFill>
                <a:latin typeface="Akrobat Light" panose="00000500000000000000" pitchFamily="2" charset="-52"/>
                <a:sym typeface="Fira Sans"/>
              </a:rPr>
              <a:t>Культуртехнические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  <a:sym typeface="Fira Sans"/>
              </a:rPr>
              <a:t>мероприятия на выбывших сельхозугодиях</a:t>
            </a:r>
            <a:endParaRPr lang="ru-RU" sz="1400">
              <a:solidFill>
                <a:schemeClr val="bg1"/>
              </a:solidFill>
              <a:latin typeface="Akrobat Light" panose="00000500000000000000" pitchFamily="2" charset="-52"/>
              <a:sym typeface="Fira San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11025" y="228600"/>
            <a:ext cx="0" cy="1095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06346" y="6359193"/>
            <a:ext cx="40427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125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5762625"/>
            <a:ext cx="0" cy="581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2777706"/>
            <a:ext cx="5273335" cy="383427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11316" y="379930"/>
            <a:ext cx="521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на проведение культуртехнических мероприятий на выбывших сельскохозяйственных угодьях, вовлекаемых в сельскохозяйственный оборот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425015" y="5176172"/>
            <a:ext cx="410359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06.05.2022 № 212-П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предоставлении субсидий из областного бюджета на возмещение части затрат сельскохозяйственных товаропроизводителей на проведение мелиоративных мероприятий»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553486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251450"/>
            <a:ext cx="670984" cy="51721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96900" y="2921650"/>
            <a:ext cx="4956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6900" y="3260960"/>
            <a:ext cx="46824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части затрат (без учета налога на добавленную стоимость) на проведение культуртехнических мероприятий на выбывших сельскохозяйственных угодьях, вовлекаемых в сельскохозяйственный оборот в том числе: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45235" y="400586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71502" y="912892"/>
            <a:ext cx="4639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Завершение срока реализации в году обращения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 субсидией или в году, предшествующем году обращения за субсидией, либо в предшествующем ему году проектов мелиорации:</a:t>
            </a:r>
          </a:p>
          <a:p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отобранных в соответствии с Порядком отбора проектов мелиорации с целью предоставления субсидии;</a:t>
            </a:r>
          </a:p>
          <a:p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соответствующих Порядку отбора проектов мелиорации, утверждаемому правовым актом Министерства сельского хозяйства Российской Федерации, но не отобранных Министерством сельского хозяйства Российской Федерации</a:t>
            </a:r>
          </a:p>
        </p:txBody>
      </p:sp>
      <p:pic>
        <p:nvPicPr>
          <p:cNvPr id="4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025" y="1020998"/>
            <a:ext cx="223206" cy="219697"/>
          </a:xfrm>
          <a:prstGeom prst="rect">
            <a:avLst/>
          </a:prstGeom>
          <a:noFill/>
        </p:spPr>
      </p:pic>
      <p:pic>
        <p:nvPicPr>
          <p:cNvPr id="2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067" y="4608905"/>
            <a:ext cx="223206" cy="219697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917265" y="4451550"/>
            <a:ext cx="4379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разработка проектно-сметной документации на проведение культуртехнических мероприятий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25885" y="5053962"/>
            <a:ext cx="43966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расчистка земель от древесной и травянистой растительности, кочек, пней, мха, камней и иных предметов, а также рыхление, пескование, глинование, землевание, плантаж, первичная обработка почвы</a:t>
            </a:r>
          </a:p>
        </p:txBody>
      </p:sp>
      <p:pic>
        <p:nvPicPr>
          <p:cNvPr id="2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14" y="5135116"/>
            <a:ext cx="223206" cy="219697"/>
          </a:xfrm>
          <a:prstGeom prst="rect">
            <a:avLst/>
          </a:prstGeom>
          <a:noFill/>
        </p:spPr>
      </p:pic>
      <p:sp>
        <p:nvSpPr>
          <p:cNvPr id="3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90197" y="1488781"/>
            <a:ext cx="5273335" cy="1056017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96900" y="2003840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 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96900" y="1672094"/>
            <a:ext cx="338105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</p:spTree>
  </p:cSld>
  <p:clrMapOvr>
    <a:masterClrMapping/>
  </p:clrMapOvr>
  <p:transition/>
  <p:timing/>
</p:sld>
</file>

<file path=ppt/slides/slide1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81000"/>
            <a:ext cx="5273335" cy="6215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868126" y="3360836"/>
            <a:ext cx="4309193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  <a:sym typeface="Fira Sans"/>
              </a:rPr>
              <a:t>Проведение мероприятий по химической мелиорации земель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11025" y="228600"/>
            <a:ext cx="0" cy="1095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95701" y="6359193"/>
            <a:ext cx="40908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126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5762625"/>
            <a:ext cx="0" cy="581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2294612"/>
            <a:ext cx="5273335" cy="262243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409575"/>
            <a:ext cx="5210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Проведение мероприятий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химической мелиорации земель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4942412"/>
            <a:ext cx="3950179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06.05.2022 № 212-П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предоставлении субсидий из областного бюджета на возмещение части затрат сельскохозяйственных товаропроизводителей на проведение мелиоративных мероприятий»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302474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000438"/>
            <a:ext cx="670984" cy="51721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30224" y="2375642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0224" y="2717649"/>
            <a:ext cx="4680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Стимулирование введения в сельскохозяйственный оборот неиспользуемых пахотных земель и (или) сохранения пахотных земель в сельскохозяйственном обороте путем возмещения части затрат (без учета налога на добавленную стоимость) на проведение мероприятий по химической мелиорации земель, включая мероприятия в области известкования кислых почв на пашне или мероприятия в области фосфоритования почв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45235" y="400586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81570" y="1256567"/>
            <a:ext cx="5273335" cy="900021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30224" y="1725431"/>
            <a:ext cx="5111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 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1393685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71502" y="912892"/>
            <a:ext cx="4639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Завершение срока реализации в году обращения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 субсидией или в году, предшествующем году обращения за субсидией, либо в предшествующем ему году проектов мелиорации:</a:t>
            </a:r>
          </a:p>
          <a:p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отобранных в соответствии с Порядком отбора проектов мелиорации с целью предоставления субсидии;</a:t>
            </a:r>
          </a:p>
          <a:p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соответствующих Порядку отбора проектов мелиорации, утверждаемому правовым актом Министерства сельского хозяйства Российской Федерации, но не отобранных Министерством сельского хозяйства Российской Федерации</a:t>
            </a:r>
          </a:p>
        </p:txBody>
      </p:sp>
      <p:pic>
        <p:nvPicPr>
          <p:cNvPr id="2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025" y="1020998"/>
            <a:ext cx="223206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81000"/>
            <a:ext cx="5273335" cy="6215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911407" y="3360836"/>
            <a:ext cx="4222631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  <a:sym typeface="Fira Sans"/>
              </a:rPr>
              <a:t>Субсидия на поддержку собственного производства молока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11025" y="228600"/>
            <a:ext cx="0" cy="1095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77771" y="6359193"/>
            <a:ext cx="39466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127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5762625"/>
            <a:ext cx="0" cy="581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10324" y="3441939"/>
            <a:ext cx="5273335" cy="317004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409575"/>
            <a:ext cx="5210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на поддержку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собственного производства молока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025206"/>
            <a:ext cx="375285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Кировской области от 15.02.2018 № 78-П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предоставлении субсидий из областного бюджета на развитие животноводства»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324886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022850"/>
            <a:ext cx="670984" cy="51721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549260" y="3501947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1077" y="3920124"/>
            <a:ext cx="4426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Осуществление производства, реализации и (или) отгрузки на собственную переработку коровьего и (или) козьего молока в течение периода, за который предоставляется субсидия</a:t>
            </a:r>
          </a:p>
        </p:txBody>
      </p:sp>
      <p:pic>
        <p:nvPicPr>
          <p:cNvPr id="2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028230"/>
            <a:ext cx="212972" cy="219697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6946127" y="2218938"/>
            <a:ext cx="4426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Наличие у сельскохозяйственных товаропроизводителей поголовья коров и (или) коз на первое число месяца обращения за субсидией</a:t>
            </a:r>
          </a:p>
        </p:txBody>
      </p:sp>
      <p:pic>
        <p:nvPicPr>
          <p:cNvPr id="3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4650" y="2327044"/>
            <a:ext cx="212972" cy="21969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31077" y="5072649"/>
            <a:ext cx="44267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Сохранение или увеличение поголовья коров и (или) коз молочного направления продуктивности по состоянию на начало месяца обращения за субсидией по сравнению с состоянием этого поголовья на 1 января года обращения за субсидией</a:t>
            </a:r>
          </a:p>
        </p:txBody>
      </p:sp>
      <p:pic>
        <p:nvPicPr>
          <p:cNvPr id="3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180755"/>
            <a:ext cx="212972" cy="219697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6942952" y="573088"/>
            <a:ext cx="44267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Соответствие сведений об объеме произведенного и реализованного молока сведениям, содержащимся в ветеринарных сопроводительных документах, оформленных в электронной форме с использованием Федеральной государственной информационной системы в области ветеринарии</a:t>
            </a:r>
          </a:p>
        </p:txBody>
      </p:sp>
      <p:pic>
        <p:nvPicPr>
          <p:cNvPr id="3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475" y="681194"/>
            <a:ext cx="212972" cy="219697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6524625" y="3359539"/>
            <a:ext cx="5076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Отбор проводится в государственной интегрированной информационной системе управления общественными финансами «Электронный бюджет»</a:t>
            </a:r>
          </a:p>
        </p:txBody>
      </p:sp>
      <p:sp>
        <p:nvSpPr>
          <p:cNvPr id="37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24702" y="2225598"/>
            <a:ext cx="5273335" cy="106104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0224" y="2313655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0224" y="2664288"/>
            <a:ext cx="503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производство реализованного коровьего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(или) козьего молока</a:t>
            </a: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30454" y="1023662"/>
            <a:ext cx="5273335" cy="106104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504346" y="1169409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4346" y="1501155"/>
            <a:ext cx="5111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 </a:t>
            </a:r>
          </a:p>
        </p:txBody>
      </p:sp>
    </p:spTree>
  </p:cSld>
  <p:clrMapOvr>
    <a:masterClrMapping/>
  </p:clrMapOvr>
  <p:transition/>
  <p:timing/>
</p:sld>
</file>

<file path=ppt/slides/slide1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888521"/>
            <a:ext cx="5273335" cy="570758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911407" y="3360836"/>
            <a:ext cx="4222631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Субсидия на содержание племенных быков-производителей</a:t>
            </a:r>
            <a:endParaRPr lang="ru-RU" sz="1400" smtClean="0">
              <a:solidFill>
                <a:schemeClr val="bg1"/>
              </a:solidFill>
              <a:latin typeface="Akrobat Light" panose="00000500000000000000" pitchFamily="2" charset="-52"/>
              <a:sym typeface="Fira San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11025" y="228600"/>
            <a:ext cx="0" cy="1095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77771" y="6359193"/>
            <a:ext cx="41229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128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5762625"/>
            <a:ext cx="0" cy="581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70706" y="4632385"/>
            <a:ext cx="5273335" cy="197959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409575"/>
            <a:ext cx="521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на содержание племенных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быков-производителей, оцененных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качеству потомства или находящихся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процессе оценки этого качества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282381"/>
            <a:ext cx="368617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15.02.2018 № 78-П «О предоставлении субсидий из областного бюджета на развитие животноводства»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439186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280025"/>
            <a:ext cx="670984" cy="51721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6524625" y="3568557"/>
            <a:ext cx="5076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Отбор проводится в государственной интегрированной информационной системе управления общественными финансами «Электронный бюджет»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9269" y="4750985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76961" y="5239220"/>
            <a:ext cx="442672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Сохранение или увеличение поголовья племенных быков-производителей молочного и (или) мясного направления по состоянию на начало месяца обращения за субсидией по сравнению с состоянием этого поголовья на 1 января года обращения за субсидией</a:t>
            </a:r>
          </a:p>
        </p:txBody>
      </p:sp>
      <p:pic>
        <p:nvPicPr>
          <p:cNvPr id="3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84" y="5299701"/>
            <a:ext cx="212972" cy="219697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890832" y="1232602"/>
            <a:ext cx="4426723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Включение сельскохозяйственного товаропроизводителя в году обращения за субсидией в перечень сельскохозяйственных товаропроизводителей для предоставления субсидии на содержание племенных быков-производителей, оцененных по качеству потомства или находящихся в процессе оценки этого качества, утверждаемый министерством сельского хозяйства Кировской области по согласованию с Министерством сельского хозяйства Российской Федерации</a:t>
            </a:r>
          </a:p>
        </p:txBody>
      </p:sp>
      <p:pic>
        <p:nvPicPr>
          <p:cNvPr id="4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355" y="1293083"/>
            <a:ext cx="212972" cy="219697"/>
          </a:xfrm>
          <a:prstGeom prst="rect">
            <a:avLst/>
          </a:prstGeom>
          <a:noFill/>
        </p:spPr>
      </p:pic>
      <p:sp>
        <p:nvSpPr>
          <p:cNvPr id="24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50582" y="1483008"/>
            <a:ext cx="5273335" cy="146722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1524724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4" y="1856470"/>
            <a:ext cx="4697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(за исключением граждан, ведущих личное подсобное хозяйство, и сельскохозяйственных кредитных потребительских кооперативов)</a:t>
            </a:r>
          </a:p>
        </p:txBody>
      </p:sp>
      <p:sp>
        <p:nvSpPr>
          <p:cNvPr id="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56334" y="3058765"/>
            <a:ext cx="5273335" cy="144422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0224" y="3124736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0225" y="3466743"/>
            <a:ext cx="4680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содержание племенных быков-производителей старше 16 месяцев, оцененных по качеству потомства или находящихся в процессе оценки этого качества, в году, предшествующем году обращения за субсидией</a:t>
            </a:r>
          </a:p>
        </p:txBody>
      </p:sp>
    </p:spTree>
  </p:cSld>
  <p:clrMapOvr>
    <a:masterClrMapping/>
  </p:clrMapOvr>
  <p:transition/>
  <p:timing/>
</p:sld>
</file>

<file path=ppt/slides/slide1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086928"/>
            <a:ext cx="5273335" cy="5509181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258183" y="3376225"/>
            <a:ext cx="5529078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2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Субсидия на содержание племенного маточного поголовья сельскохозяйственных животных</a:t>
            </a: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7" cy="5215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77771" y="6359193"/>
            <a:ext cx="41229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129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6143625"/>
            <a:ext cx="0" cy="200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590675"/>
            <a:ext cx="5273335" cy="50213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409575"/>
            <a:ext cx="52105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на содержание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племенного маточного поголовья сельскохозяйственных животных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1723122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4" y="2054868"/>
            <a:ext cx="46628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(за исключением граждан, ведущих личное подсобное хозяйство, и сельскохозяйственных кредитных потребительских кооперативов)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117281"/>
            <a:ext cx="368617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15.02.2018 № 78-П «О предоставлении субсидий из областного бюджета на развитие животноводства»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274086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114925"/>
            <a:ext cx="670984" cy="51721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30224" y="3124736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0225" y="3466743"/>
            <a:ext cx="4727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содержание в году, предшествующем году обращения за субсидией, племенного маточного поголовья сельскохозяйственных животных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81775" y="3384325"/>
            <a:ext cx="5076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Отбор проводится в государственной интегрированной информационной системе управления общественными финансами «Электронный бюджет»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01635" y="4353461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85381" y="1458594"/>
            <a:ext cx="4426723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Включение сельскохозяйственного товаропроизводителя в году обращения за субсидией в перечень сельскохозяйственных товаропроизводителей для предоставления субсидии на содержание племенного маточного поголовья сельскохозяйственных животных, утверждаемый министерством по согласованию с Министерством сельского хозяйства Российской Федерации</a:t>
            </a:r>
          </a:p>
        </p:txBody>
      </p:sp>
      <p:pic>
        <p:nvPicPr>
          <p:cNvPr id="2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904" y="1519075"/>
            <a:ext cx="212972" cy="219697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846952" y="4898393"/>
            <a:ext cx="442672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Сохранение или увеличение племенного маточного поголовья сельскохозяйственных животных по состоянию на начало месяца обращения за субсидией по сравнению с состоянием этого поголовья на 1 января года обращения за субсидией</a:t>
            </a:r>
          </a:p>
        </p:txBody>
      </p:sp>
      <p:pic>
        <p:nvPicPr>
          <p:cNvPr id="2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75" y="4958874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391021" y="3990975"/>
            <a:ext cx="7194338" cy="286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712909" y="3345448"/>
            <a:ext cx="261962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Новый инвестиционный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31746" y="6359193"/>
            <a:ext cx="32252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13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9522" y="0"/>
            <a:ext cx="44672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0" y="0"/>
            <a:ext cx="4707648" cy="2276475"/>
          </a:xfrm>
          <a:prstGeom prst="rect">
            <a:avLst/>
          </a:prstGeom>
          <a:noFill/>
        </p:spPr>
      </p:pic>
      <p:sp>
        <p:nvSpPr>
          <p:cNvPr id="10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-1" y="1"/>
            <a:ext cx="4709247" cy="2278379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76699" y="266700"/>
            <a:ext cx="7505701" cy="4819650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4346918" y="395065"/>
            <a:ext cx="18181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Критерии к НИП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30490" y="896462"/>
            <a:ext cx="186558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4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</a:t>
            </a: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50 </a:t>
            </a:r>
            <a:r>
              <a:rPr lang="ru-RU" sz="14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млн. руб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. </a:t>
            </a: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стоимость </a:t>
            </a:r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инвестиционного </a:t>
            </a:r>
            <a:b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проекта 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4830489" y="1696399"/>
            <a:ext cx="1856061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4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после</a:t>
            </a: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01.01.2021</a:t>
            </a:r>
          </a:p>
          <a:p>
            <a:pPr>
              <a:lnSpc>
                <a:spcPts val="11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вводятся в эксплуатацию объекты </a:t>
            </a:r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основных средств </a:t>
            </a: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НИП </a:t>
            </a:r>
            <a:endParaRPr lang="ru-RU" sz="13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121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152" y="891682"/>
            <a:ext cx="337076" cy="337076"/>
          </a:xfrm>
          <a:prstGeom prst="rect">
            <a:avLst/>
          </a:prstGeom>
          <a:noFill/>
        </p:spPr>
      </p:pic>
      <p:pic>
        <p:nvPicPr>
          <p:cNvPr id="123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274" y="1747771"/>
            <a:ext cx="377216" cy="318276"/>
          </a:xfrm>
          <a:prstGeom prst="rect">
            <a:avLst/>
          </a:prstGeom>
          <a:noFill/>
        </p:spPr>
      </p:pic>
      <p:grpSp>
        <p:nvGrpSpPr>
          <p:cNvPr id="3" name="Группа 126"/>
          <p:cNvGrpSpPr/>
          <p:nvPr/>
        </p:nvGrpSpPr>
        <p:grpSpPr>
          <a:xfrm>
            <a:off x="6920961" y="674792"/>
            <a:ext cx="4478899" cy="2001733"/>
            <a:chOff x="3686264" y="3133356"/>
            <a:chExt cx="6764443" cy="232727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8" name="TextBox 127"/>
            <p:cNvSpPr txBox="1"/>
            <p:nvPr/>
          </p:nvSpPr>
          <p:spPr>
            <a:xfrm>
              <a:off x="3686264" y="4724796"/>
              <a:ext cx="1569231" cy="73582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050">
                  <a:latin typeface="Georgia" pitchFamily="18" charset="0"/>
                  <a:sym typeface="Fira Sans Extra Condensed"/>
                </a:rPr>
                <a:t>Добыча полезных ископаемых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870179" y="3926473"/>
              <a:ext cx="1580528" cy="73583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050">
                  <a:latin typeface="Georgia" pitchFamily="18" charset="0"/>
                  <a:sym typeface="Fira Sans Extra Condensed"/>
                </a:rPr>
                <a:t>Туристская деятельность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870179" y="3133356"/>
              <a:ext cx="1580528" cy="73583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950">
                  <a:latin typeface="Georgia" pitchFamily="18" charset="0"/>
                  <a:sym typeface="Fira Sans"/>
                </a:rPr>
                <a:t>Логистическая</a:t>
              </a:r>
            </a:p>
            <a:p>
              <a:pPr algn="ctr">
                <a:defRPr/>
              </a:pPr>
              <a:r>
                <a:rPr lang="ru-RU" sz="950">
                  <a:latin typeface="Georgia" pitchFamily="18" charset="0"/>
                  <a:sym typeface="Fira Sans"/>
                </a:rPr>
                <a:t>деятельность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686264" y="3926473"/>
              <a:ext cx="1580528" cy="73583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050" smtClean="0">
                  <a:latin typeface="Georgia" pitchFamily="18" charset="0"/>
                  <a:sym typeface="Fira Sans"/>
                </a:rPr>
                <a:t>Обрабатыва-ющие </a:t>
              </a:r>
              <a:r>
                <a:rPr lang="ru-RU" sz="1050">
                  <a:latin typeface="Georgia" pitchFamily="18" charset="0"/>
                  <a:sym typeface="Fira Sans"/>
                </a:rPr>
                <a:t>производства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131455" y="3133356"/>
              <a:ext cx="1580528" cy="73583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000">
                  <a:latin typeface="Georgia" pitchFamily="18" charset="0"/>
                  <a:sym typeface="Fira Sans Extra Condensed"/>
                </a:rPr>
                <a:t>Жилищное строительство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131455" y="4724789"/>
              <a:ext cx="1580528" cy="73583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050">
                  <a:latin typeface="Georgia" pitchFamily="18" charset="0"/>
                  <a:sym typeface="Fira Sans Extra Condensed"/>
                </a:rPr>
                <a:t>ЖКХ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391693" y="4724789"/>
              <a:ext cx="1578058" cy="73583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900">
                  <a:latin typeface="Georgia" pitchFamily="18" charset="0"/>
                  <a:sym typeface="Fira Sans"/>
                </a:rPr>
                <a:t>Строительство автомобильных дорог (концессия)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391693" y="3133356"/>
              <a:ext cx="1580528" cy="73583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050">
                  <a:latin typeface="Georgia" pitchFamily="18" charset="0"/>
                  <a:sym typeface="Fira Sans Extra Condensed"/>
                </a:rPr>
                <a:t>Дорожное хозяйство (ГЧП)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91693" y="3926473"/>
              <a:ext cx="1580528" cy="73583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050">
                  <a:latin typeface="Georgia" pitchFamily="18" charset="0"/>
                  <a:sym typeface="Fira Sans"/>
                </a:rPr>
                <a:t>Транспорт общего пользования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870179" y="4724789"/>
              <a:ext cx="1580528" cy="73583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900">
                  <a:latin typeface="Georgia" pitchFamily="18" charset="0"/>
                  <a:sym typeface="Fira Sans"/>
                </a:rPr>
                <a:t>Строительство аэропортовой </a:t>
              </a:r>
              <a:r>
                <a:rPr lang="ru-RU" sz="900" smtClean="0">
                  <a:latin typeface="Georgia" pitchFamily="18" charset="0"/>
                  <a:sym typeface="Fira Sans"/>
                </a:rPr>
                <a:t>инфрастру-ктуры</a:t>
              </a:r>
              <a:endParaRPr lang="ru-RU" sz="900">
                <a:latin typeface="Georgia" pitchFamily="18" charset="0"/>
                <a:sym typeface="Fira Sans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131455" y="3925929"/>
              <a:ext cx="1580528" cy="73692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050">
                  <a:latin typeface="Georgia" pitchFamily="18" charset="0"/>
                  <a:sym typeface="Fira Sans"/>
                </a:rPr>
                <a:t>Обеспечение эл. энергией, </a:t>
              </a:r>
            </a:p>
            <a:p>
              <a:pPr algn="ctr">
                <a:defRPr/>
              </a:pPr>
              <a:r>
                <a:rPr lang="ru-RU" sz="1050">
                  <a:latin typeface="Georgia" pitchFamily="18" charset="0"/>
                  <a:sym typeface="Fira Sans"/>
                </a:rPr>
                <a:t>газом и паром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686264" y="3133356"/>
              <a:ext cx="1580528" cy="73583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050">
                  <a:latin typeface="Georgia" pitchFamily="18" charset="0"/>
                  <a:sym typeface="Fira Sans Extra Condensed"/>
                </a:rPr>
                <a:t>Сельское хозяйство</a:t>
              </a:r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7699718" y="356965"/>
            <a:ext cx="27382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Сферы реализации НИП</a:t>
            </a:r>
          </a:p>
        </p:txBody>
      </p:sp>
      <p:sp>
        <p:nvSpPr>
          <p:cNvPr id="164" name="Rectangle: Rounded Corners 4">
            <a:extLst>
              <a:ext uri="{FF2B5EF4-FFF2-40B4-BE49-F238E27FC236}">
                <a16:creationId xmlns="" xmlns:a16="http://schemas.microsoft.com/office/drawing/2014/main" id="{C395A697-B38A-4A66-A6C8-440D16D74C8F}"/>
              </a:ext>
            </a:extLst>
          </p:cNvPr>
          <p:cNvSpPr/>
          <p:nvPr/>
        </p:nvSpPr>
        <p:spPr>
          <a:xfrm>
            <a:off x="4341303" y="3052799"/>
            <a:ext cx="2106780" cy="868391"/>
          </a:xfrm>
          <a:prstGeom prst="roundRect">
            <a:avLst>
              <a:gd name="adj" fmla="val 193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5400000" algn="t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3E58D981-1230-4AF0-A324-47BBFCDD8CD6}"/>
              </a:ext>
            </a:extLst>
          </p:cNvPr>
          <p:cNvSpPr txBox="1"/>
          <p:nvPr/>
        </p:nvSpPr>
        <p:spPr>
          <a:xfrm>
            <a:off x="4417165" y="3642784"/>
            <a:ext cx="216019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950" smtClean="0">
                <a:latin typeface="Georgia" pitchFamily="18" charset="0"/>
                <a:sym typeface="Fira Sans"/>
              </a:rPr>
              <a:t>Транспортная инфраструктура</a:t>
            </a:r>
            <a:endParaRPr lang="en-US" sz="950" smtClean="0">
              <a:latin typeface="Georgia" pitchFamily="18" charset="0"/>
              <a:sym typeface="Fira Sans"/>
            </a:endParaRPr>
          </a:p>
        </p:txBody>
      </p:sp>
      <p:sp>
        <p:nvSpPr>
          <p:cNvPr id="166" name="Rectangle: Rounded Corners 156">
            <a:extLst>
              <a:ext uri="{FF2B5EF4-FFF2-40B4-BE49-F238E27FC236}">
                <a16:creationId xmlns="" xmlns:a16="http://schemas.microsoft.com/office/drawing/2014/main" id="{8260696E-E59F-406F-BAFB-06712F1BD1E8}"/>
              </a:ext>
            </a:extLst>
          </p:cNvPr>
          <p:cNvSpPr/>
          <p:nvPr/>
        </p:nvSpPr>
        <p:spPr>
          <a:xfrm>
            <a:off x="6796303" y="3058107"/>
            <a:ext cx="2106781" cy="857775"/>
          </a:xfrm>
          <a:prstGeom prst="roundRect">
            <a:avLst>
              <a:gd name="adj" fmla="val 193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5400000" algn="t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58E4A58E-C59C-40A3-B92A-65AF55ED65CC}"/>
              </a:ext>
            </a:extLst>
          </p:cNvPr>
          <p:cNvSpPr txBox="1"/>
          <p:nvPr/>
        </p:nvSpPr>
        <p:spPr>
          <a:xfrm>
            <a:off x="6936060" y="3626402"/>
            <a:ext cx="221721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50" smtClean="0">
                <a:latin typeface="Georgia" pitchFamily="18" charset="0"/>
                <a:sym typeface="Fira Sans"/>
              </a:rPr>
              <a:t>Инженерная инфраструктура</a:t>
            </a:r>
            <a:endParaRPr lang="en-US" sz="950" smtClean="0">
              <a:latin typeface="Georgia" pitchFamily="18" charset="0"/>
              <a:sym typeface="Fira Sans"/>
            </a:endParaRPr>
          </a:p>
        </p:txBody>
      </p:sp>
      <p:sp>
        <p:nvSpPr>
          <p:cNvPr id="168" name="Rectangle: Rounded Corners 164">
            <a:extLst>
              <a:ext uri="{FF2B5EF4-FFF2-40B4-BE49-F238E27FC236}">
                <a16:creationId xmlns="" xmlns:a16="http://schemas.microsoft.com/office/drawing/2014/main" id="{2C9669A0-A407-433F-8786-D3D1C75B495D}"/>
              </a:ext>
            </a:extLst>
          </p:cNvPr>
          <p:cNvSpPr/>
          <p:nvPr/>
        </p:nvSpPr>
        <p:spPr>
          <a:xfrm>
            <a:off x="4352733" y="4015234"/>
            <a:ext cx="2107075" cy="892038"/>
          </a:xfrm>
          <a:prstGeom prst="roundRect">
            <a:avLst>
              <a:gd name="adj" fmla="val 193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5400000" algn="t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A58DD9CB-C967-4D03-990A-972FE6A7F488}"/>
              </a:ext>
            </a:extLst>
          </p:cNvPr>
          <p:cNvSpPr txBox="1"/>
          <p:nvPr/>
        </p:nvSpPr>
        <p:spPr>
          <a:xfrm>
            <a:off x="4399610" y="4627452"/>
            <a:ext cx="27975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50" smtClean="0">
                <a:latin typeface="Georgia" pitchFamily="18" charset="0"/>
                <a:sym typeface="Fira Sans"/>
              </a:rPr>
              <a:t>Энергетическая инфраструктура</a:t>
            </a:r>
            <a:endParaRPr lang="en-US" sz="950" smtClean="0">
              <a:latin typeface="Georgia" pitchFamily="18" charset="0"/>
              <a:sym typeface="Fira Sans"/>
            </a:endParaRPr>
          </a:p>
        </p:txBody>
      </p:sp>
      <p:pic>
        <p:nvPicPr>
          <p:cNvPr id="170" name="Рисунок 169" descr="img_aa0e6b01ea3ca40ecc5e607f5a14113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18972"/>
          <a:stretch>
            <a:fillRect/>
          </a:stretch>
        </p:blipFill>
        <p:spPr>
          <a:xfrm>
            <a:off x="4353820" y="4019041"/>
            <a:ext cx="2110675" cy="577235"/>
          </a:xfrm>
          <a:custGeom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8" h="951929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</p:pic>
      <p:sp>
        <p:nvSpPr>
          <p:cNvPr id="171" name="Rectangle: Rounded Corners 4">
            <a:extLst>
              <a:ext uri="{FF2B5EF4-FFF2-40B4-BE49-F238E27FC236}">
                <a16:creationId xmlns="" xmlns:a16="http://schemas.microsoft.com/office/drawing/2014/main" id="{C395A697-B38A-4A66-A6C8-440D16D74C8F}"/>
              </a:ext>
            </a:extLst>
          </p:cNvPr>
          <p:cNvSpPr/>
          <p:nvPr/>
        </p:nvSpPr>
        <p:spPr>
          <a:xfrm>
            <a:off x="9232254" y="3077932"/>
            <a:ext cx="2128976" cy="818125"/>
          </a:xfrm>
          <a:prstGeom prst="roundRect">
            <a:avLst>
              <a:gd name="adj" fmla="val 193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5400000" algn="t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3E58D981-1230-4AF0-A324-47BBFCDD8CD6}"/>
              </a:ext>
            </a:extLst>
          </p:cNvPr>
          <p:cNvSpPr txBox="1"/>
          <p:nvPr/>
        </p:nvSpPr>
        <p:spPr>
          <a:xfrm>
            <a:off x="9330889" y="3628393"/>
            <a:ext cx="262073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50" smtClean="0">
                <a:latin typeface="Georgia" pitchFamily="18" charset="0"/>
                <a:sym typeface="Fira Sans"/>
              </a:rPr>
              <a:t>Коммунальная инфраструктура</a:t>
            </a:r>
            <a:endParaRPr lang="en-US" sz="950" smtClean="0">
              <a:latin typeface="Georgia" pitchFamily="18" charset="0"/>
              <a:sym typeface="Fira Sans"/>
            </a:endParaRPr>
          </a:p>
        </p:txBody>
      </p:sp>
      <p:sp>
        <p:nvSpPr>
          <p:cNvPr id="173" name="Rectangle: Rounded Corners 156">
            <a:extLst>
              <a:ext uri="{FF2B5EF4-FFF2-40B4-BE49-F238E27FC236}">
                <a16:creationId xmlns="" xmlns:a16="http://schemas.microsoft.com/office/drawing/2014/main" id="{8260696E-E59F-406F-BAFB-06712F1BD1E8}"/>
              </a:ext>
            </a:extLst>
          </p:cNvPr>
          <p:cNvSpPr/>
          <p:nvPr/>
        </p:nvSpPr>
        <p:spPr>
          <a:xfrm>
            <a:off x="6788150" y="4029506"/>
            <a:ext cx="4565650" cy="872693"/>
          </a:xfrm>
          <a:prstGeom prst="roundRect">
            <a:avLst>
              <a:gd name="adj" fmla="val 193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5400000" algn="t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58E4A58E-C59C-40A3-B92A-65AF55ED65CC}"/>
              </a:ext>
            </a:extLst>
          </p:cNvPr>
          <p:cNvSpPr txBox="1"/>
          <p:nvPr/>
        </p:nvSpPr>
        <p:spPr>
          <a:xfrm>
            <a:off x="6689275" y="4542647"/>
            <a:ext cx="47978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50" smtClean="0">
                <a:latin typeface="Georgia" pitchFamily="18" charset="0"/>
                <a:sym typeface="Fira Sans"/>
              </a:rPr>
              <a:t>Объекты инфраструктуры индустриальных (промышленных) парков, промышленных технопарков, ОЭЗ, ТОСЭР, инновационных  НТЦ</a:t>
            </a:r>
            <a:endParaRPr lang="en-US" sz="950" smtClean="0">
              <a:latin typeface="Georgia" pitchFamily="18" charset="0"/>
              <a:sym typeface="Fira Sans"/>
            </a:endParaRPr>
          </a:p>
        </p:txBody>
      </p:sp>
      <p:sp>
        <p:nvSpPr>
          <p:cNvPr id="175" name="Рисунок 62"/>
          <p:cNvSpPr txBox="1"/>
          <p:nvPr/>
        </p:nvSpPr>
        <p:spPr>
          <a:xfrm>
            <a:off x="9349727" y="2973557"/>
            <a:ext cx="2274843" cy="951930"/>
          </a:xfrm>
          <a:custGeom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8" h="951929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/>
          <a:lstStyle/>
          <a:p/>
        </p:txBody>
      </p:sp>
      <p:pic>
        <p:nvPicPr>
          <p:cNvPr id="176" name="Рисунок 175" descr="stroitelstvo-magistralnyh-d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1" b="31281"/>
          <a:stretch>
            <a:fillRect/>
          </a:stretch>
        </p:blipFill>
        <p:spPr>
          <a:xfrm>
            <a:off x="4341302" y="3044042"/>
            <a:ext cx="2106781" cy="584983"/>
          </a:xfrm>
          <a:custGeom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8" h="951929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</p:pic>
      <p:pic>
        <p:nvPicPr>
          <p:cNvPr id="177" name="Рисунок 176" descr="podval3.3.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2" b="22832"/>
          <a:stretch>
            <a:fillRect/>
          </a:stretch>
        </p:blipFill>
        <p:spPr>
          <a:xfrm>
            <a:off x="6795123" y="3035731"/>
            <a:ext cx="2106781" cy="580384"/>
          </a:xfrm>
          <a:custGeom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8" h="951929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</p:pic>
      <p:pic>
        <p:nvPicPr>
          <p:cNvPr id="179" name="Рисунок 178" descr="scale_12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6" b="51630"/>
          <a:stretch>
            <a:fillRect/>
          </a:stretch>
        </p:blipFill>
        <p:spPr>
          <a:xfrm>
            <a:off x="6781800" y="4019550"/>
            <a:ext cx="4564428" cy="552450"/>
          </a:xfrm>
          <a:custGeom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8" h="951929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</p:pic>
      <p:pic>
        <p:nvPicPr>
          <p:cNvPr id="180" name="Рисунок 179" descr="0602306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1" b="37794"/>
          <a:stretch>
            <a:fillRect/>
          </a:stretch>
        </p:blipFill>
        <p:spPr>
          <a:xfrm>
            <a:off x="9231802" y="3044042"/>
            <a:ext cx="2128348" cy="577344"/>
          </a:xfrm>
          <a:custGeom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8" h="951929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</p:pic>
      <p:sp>
        <p:nvSpPr>
          <p:cNvPr id="181" name="Прямоугольник 180"/>
          <p:cNvSpPr/>
          <p:nvPr/>
        </p:nvSpPr>
        <p:spPr>
          <a:xfrm>
            <a:off x="5388933" y="2729806"/>
            <a:ext cx="5083297" cy="324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Типы объектов инфраструктуры</a:t>
            </a:r>
          </a:p>
        </p:txBody>
      </p:sp>
      <p:sp>
        <p:nvSpPr>
          <p:cNvPr id="18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4337946" y="3041651"/>
            <a:ext cx="2109788" cy="590550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45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9232392" y="3040433"/>
            <a:ext cx="2128838" cy="580953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45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4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6793808" y="3032495"/>
            <a:ext cx="2115241" cy="582614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45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4353820" y="4016872"/>
            <a:ext cx="2114550" cy="581023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45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6781800" y="4021508"/>
            <a:ext cx="4581524" cy="559370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45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5410" y="455232"/>
            <a:ext cx="4010685" cy="428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Новый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15410" y="943532"/>
            <a:ext cx="6096000" cy="4285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инвестиционный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15410" y="1450883"/>
            <a:ext cx="1574470" cy="428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проект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43698" y="2327386"/>
            <a:ext cx="32921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претенденту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включение 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перечень НИП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9D053F3-EB8D-4792-B970-A2C966B217C1}"/>
              </a:ext>
            </a:extLst>
          </p:cNvPr>
          <p:cNvSpPr txBox="1"/>
          <p:nvPr/>
        </p:nvSpPr>
        <p:spPr>
          <a:xfrm>
            <a:off x="692746" y="3897206"/>
            <a:ext cx="166156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отсутствие задолженности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по платежам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в бюджет</a:t>
            </a:r>
          </a:p>
        </p:txBody>
      </p:sp>
      <p:grpSp>
        <p:nvGrpSpPr>
          <p:cNvPr id="104" name="Группа 103"/>
          <p:cNvGrpSpPr/>
          <p:nvPr/>
        </p:nvGrpSpPr>
        <p:grpSpPr>
          <a:xfrm>
            <a:off x="229922" y="3149511"/>
            <a:ext cx="4068631" cy="2165832"/>
            <a:chOff x="135579" y="3274697"/>
            <a:chExt cx="4068631" cy="2165832"/>
          </a:xfrm>
        </p:grpSpPr>
        <p:pic>
          <p:nvPicPr>
            <p:cNvPr id="105" name="Picture 2" descr="C:\Users\kilmakov_ii\Downloads\bid_icon-icons.com_66860.png">
              <a:extLst>
                <a:ext uri="{FF2B5EF4-FFF2-40B4-BE49-F238E27FC236}">
                  <a16:creationId xmlns="" xmlns:a16="http://schemas.microsoft.com/office/drawing/2014/main" id="{4107173E-1631-4890-B264-280A5A685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4221" y="4857751"/>
              <a:ext cx="485629" cy="374334"/>
            </a:xfrm>
            <a:prstGeom prst="rect">
              <a:avLst/>
            </a:prstGeom>
            <a:noFill/>
          </p:spPr>
        </p:pic>
        <p:pic>
          <p:nvPicPr>
            <p:cNvPr id="106" name="Picture 6" descr="C:\Users\kilmakov_ii\Downloads\growth_icon-icons.com_66874.png">
              <a:extLst>
                <a:ext uri="{FF2B5EF4-FFF2-40B4-BE49-F238E27FC236}">
                  <a16:creationId xmlns="" xmlns:a16="http://schemas.microsoft.com/office/drawing/2014/main" id="{078821EC-DF7F-4160-9D33-F6374A182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579" y="4040281"/>
              <a:ext cx="383615" cy="383615"/>
            </a:xfrm>
            <a:prstGeom prst="rect">
              <a:avLst/>
            </a:prstGeom>
            <a:noFill/>
          </p:spPr>
        </p:pic>
        <p:pic>
          <p:nvPicPr>
            <p:cNvPr id="107" name="Picture 7" descr="C:\Users\kilmakov_ii\Downloads\business_man_icon-icons.com_66886.png">
              <a:extLst>
                <a:ext uri="{FF2B5EF4-FFF2-40B4-BE49-F238E27FC236}">
                  <a16:creationId xmlns="" xmlns:a16="http://schemas.microsoft.com/office/drawing/2014/main" id="{3152A66F-42B7-45B3-8647-91504A063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150" y="4826068"/>
              <a:ext cx="355151" cy="437108"/>
            </a:xfrm>
            <a:prstGeom prst="rect">
              <a:avLst/>
            </a:prstGeom>
            <a:noFill/>
          </p:spPr>
        </p:pic>
        <p:pic>
          <p:nvPicPr>
            <p:cNvPr id="108" name="Picture 8" descr="C:\Users\kilmakov_ii\Downloads\date_icon-icons.com_66856.png">
              <a:extLst>
                <a:ext uri="{FF2B5EF4-FFF2-40B4-BE49-F238E27FC236}">
                  <a16:creationId xmlns="" xmlns:a16="http://schemas.microsoft.com/office/drawing/2014/main" id="{F4A34938-D189-4423-9477-AA1A3E800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3613" y="3413142"/>
              <a:ext cx="415994" cy="350994"/>
            </a:xfrm>
            <a:prstGeom prst="rect">
              <a:avLst/>
            </a:prstGeom>
            <a:noFill/>
          </p:spPr>
        </p:pic>
        <p:pic>
          <p:nvPicPr>
            <p:cNvPr id="109" name="Рисунок 108">
              <a:extLst>
                <a:ext uri="{FF2B5EF4-FFF2-40B4-BE49-F238E27FC236}">
                  <a16:creationId xmlns="" xmlns:a16="http://schemas.microsoft.com/office/drawing/2014/main" id="{7ED83A69-982E-47C8-9C8C-FFE9AC37F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1" y="3308452"/>
              <a:ext cx="369872" cy="446639"/>
            </a:xfrm>
            <a:prstGeom prst="rect">
              <a:avLst/>
            </a:prstGeom>
          </p:spPr>
        </p:pic>
        <p:pic>
          <p:nvPicPr>
            <p:cNvPr id="122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15715" y="4059090"/>
              <a:ext cx="446510" cy="419475"/>
            </a:xfrm>
            <a:prstGeom prst="rect">
              <a:avLst/>
            </a:prstGeom>
            <a:noFill/>
          </p:spPr>
        </p:pic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E51B2E03-C18D-4912-BC78-B6E3135B70B3}"/>
                </a:ext>
              </a:extLst>
            </p:cNvPr>
            <p:cNvSpPr txBox="1"/>
            <p:nvPr/>
          </p:nvSpPr>
          <p:spPr>
            <a:xfrm>
              <a:off x="591384" y="3325556"/>
              <a:ext cx="1780341" cy="477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 smtClean="0">
                  <a:latin typeface="Georgia" pitchFamily="18" charset="0"/>
                  <a:sym typeface="Fira Sans"/>
                </a:rPr>
                <a:t>регистрация</a:t>
              </a:r>
              <a:r>
                <a:rPr lang="en-US" sz="1100" smtClean="0">
                  <a:latin typeface="Georgia" pitchFamily="18" charset="0"/>
                  <a:sym typeface="Fira Sans"/>
                </a:rPr>
                <a:t> </a:t>
              </a:r>
              <a:br>
                <a:rPr lang="ru-RU" sz="1100" smtClean="0">
                  <a:latin typeface="Georgia" pitchFamily="18" charset="0"/>
                  <a:sym typeface="Fira Sans"/>
                </a:rPr>
              </a:br>
              <a:r>
                <a:rPr lang="ru-RU" sz="1100" smtClean="0">
                  <a:latin typeface="Georgia" pitchFamily="18" charset="0"/>
                  <a:sym typeface="Fira Sans"/>
                </a:rPr>
                <a:t>на территории </a:t>
              </a:r>
              <a:br>
                <a:rPr lang="en-US" sz="1100" smtClean="0">
                  <a:latin typeface="Georgia" pitchFamily="18" charset="0"/>
                  <a:sym typeface="Fira Sans"/>
                </a:rPr>
              </a:br>
              <a:r>
                <a:rPr lang="ru-RU" sz="1100" smtClean="0">
                  <a:latin typeface="Georgia" pitchFamily="18" charset="0"/>
                  <a:sym typeface="Fira Sans"/>
                </a:rPr>
                <a:t>Кировской </a:t>
              </a:r>
              <a:r>
                <a:rPr lang="ru-RU" sz="1100">
                  <a:latin typeface="Georgia" pitchFamily="18" charset="0"/>
                  <a:sym typeface="Fira Sans"/>
                </a:rPr>
                <a:t>области 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35A946F3-DC22-4973-AC9A-9B8C215BC0EB}"/>
                </a:ext>
              </a:extLst>
            </p:cNvPr>
            <p:cNvSpPr txBox="1"/>
            <p:nvPr/>
          </p:nvSpPr>
          <p:spPr>
            <a:xfrm>
              <a:off x="2610684" y="4078724"/>
              <a:ext cx="130409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 smtClean="0">
                  <a:latin typeface="Georgia" pitchFamily="18" charset="0"/>
                  <a:sym typeface="Fira Sans"/>
                </a:rPr>
                <a:t>на имущество </a:t>
              </a:r>
              <a:br>
                <a:rPr lang="en-US" sz="1100" smtClean="0">
                  <a:latin typeface="Georgia" pitchFamily="18" charset="0"/>
                  <a:sym typeface="Fira Sans"/>
                </a:rPr>
              </a:br>
              <a:r>
                <a:rPr lang="ru-RU" sz="1100" smtClean="0">
                  <a:latin typeface="Georgia" pitchFamily="18" charset="0"/>
                  <a:sym typeface="Fira Sans"/>
                </a:rPr>
                <a:t>не </a:t>
              </a:r>
              <a:r>
                <a:rPr lang="ru-RU" sz="1100">
                  <a:latin typeface="Georgia" pitchFamily="18" charset="0"/>
                  <a:sym typeface="Fira Sans"/>
                </a:rPr>
                <a:t>обращено взыскание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E19BD9B2-BE6A-4D5D-9B50-6F2027AA9612}"/>
                </a:ext>
              </a:extLst>
            </p:cNvPr>
            <p:cNvSpPr txBox="1"/>
            <p:nvPr/>
          </p:nvSpPr>
          <p:spPr>
            <a:xfrm>
              <a:off x="2686884" y="4715080"/>
              <a:ext cx="108539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 smtClean="0">
                  <a:latin typeface="Georgia" pitchFamily="18" charset="0"/>
                  <a:sym typeface="Fira Sans"/>
                </a:rPr>
                <a:t>не </a:t>
              </a:r>
              <a:r>
                <a:rPr lang="ru-RU" sz="1100">
                  <a:latin typeface="Georgia" pitchFamily="18" charset="0"/>
                  <a:sym typeface="Fira Sans"/>
                </a:rPr>
                <a:t>находится </a:t>
              </a:r>
            </a:p>
            <a:p>
              <a:pPr>
                <a:lnSpc>
                  <a:spcPts val="1000"/>
                </a:lnSpc>
              </a:pPr>
              <a:r>
                <a:rPr lang="ru-RU" sz="1100">
                  <a:latin typeface="Georgia" pitchFamily="18" charset="0"/>
                  <a:sym typeface="Fira Sans"/>
                </a:rPr>
                <a:t>в процессе ликвидации, банкротства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AFAACA7F-BBFB-4FA8-93C9-BAFFE9872001}"/>
                </a:ext>
              </a:extLst>
            </p:cNvPr>
            <p:cNvSpPr txBox="1"/>
            <p:nvPr/>
          </p:nvSpPr>
          <p:spPr>
            <a:xfrm>
              <a:off x="598403" y="4706995"/>
              <a:ext cx="1348663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>
                  <a:latin typeface="Georgia" pitchFamily="18" charset="0"/>
                  <a:sym typeface="Fira Sans"/>
                </a:rPr>
                <a:t>размер среднемесячной заработной платы </a:t>
              </a:r>
              <a:r>
                <a:rPr lang="ru-RU" sz="1100" smtClean="0">
                  <a:latin typeface="Georgia" pitchFamily="18" charset="0"/>
                  <a:sym typeface="Fira Sans"/>
                </a:rPr>
                <a:t>не </a:t>
              </a:r>
              <a:r>
                <a:rPr lang="ru-RU" sz="1100">
                  <a:latin typeface="Georgia" pitchFamily="18" charset="0"/>
                  <a:sym typeface="Fira Sans"/>
                </a:rPr>
                <a:t>ниже </a:t>
              </a:r>
              <a:br>
                <a:rPr lang="ru-RU" sz="1100" smtClean="0">
                  <a:latin typeface="Georgia" pitchFamily="18" charset="0"/>
                  <a:sym typeface="Fira Sans"/>
                </a:rPr>
              </a:br>
              <a:r>
                <a:rPr lang="ru-RU" sz="1100" smtClean="0">
                  <a:latin typeface="Georgia" pitchFamily="18" charset="0"/>
                  <a:sym typeface="Fira Sans"/>
                </a:rPr>
                <a:t>2 </a:t>
              </a:r>
              <a:r>
                <a:rPr lang="ru-RU" sz="1100">
                  <a:latin typeface="Georgia" pitchFamily="18" charset="0"/>
                  <a:sym typeface="Fira Sans"/>
                </a:rPr>
                <a:t>МРОТ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D6BB2B5E-2A80-408D-954D-99B05B95751A}"/>
                </a:ext>
              </a:extLst>
            </p:cNvPr>
            <p:cNvSpPr txBox="1"/>
            <p:nvPr/>
          </p:nvSpPr>
          <p:spPr>
            <a:xfrm>
              <a:off x="2598653" y="3274697"/>
              <a:ext cx="1605557" cy="737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>
                  <a:latin typeface="Georgia" pitchFamily="18" charset="0"/>
                  <a:sym typeface="Fira Sans"/>
                </a:rPr>
                <a:t>отсутствие просроченной задолженности </a:t>
              </a:r>
              <a:br>
                <a:rPr lang="ru-RU" sz="1100">
                  <a:latin typeface="Georgia" pitchFamily="18" charset="0"/>
                  <a:sym typeface="Fira Sans"/>
                </a:rPr>
              </a:br>
              <a:r>
                <a:rPr lang="ru-RU" sz="1100">
                  <a:latin typeface="Georgia" pitchFamily="18" charset="0"/>
                  <a:sym typeface="Fira Sans"/>
                </a:rPr>
                <a:t>по выплате заработной платы</a:t>
              </a:r>
            </a:p>
          </p:txBody>
        </p:sp>
      </p:grpSp>
      <p:sp>
        <p:nvSpPr>
          <p:cNvPr id="126" name="Прямоугольник 125"/>
          <p:cNvSpPr/>
          <p:nvPr/>
        </p:nvSpPr>
        <p:spPr>
          <a:xfrm>
            <a:off x="2939032" y="5309965"/>
            <a:ext cx="30796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Включение в перечень НИП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609600" y="5578626"/>
            <a:ext cx="305379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Заявление и документы на участие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 отборе НИП или на включение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 перечень НИП направляются 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u="sng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 Агентство инвестиционного развития Кировской области</a:t>
            </a:r>
            <a:endParaRPr lang="ru-RU" sz="1300" u="sng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41" name="Овал 140"/>
          <p:cNvSpPr/>
          <p:nvPr/>
        </p:nvSpPr>
        <p:spPr>
          <a:xfrm>
            <a:off x="120650" y="5804085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203309" y="5838495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012635" y="5607387"/>
            <a:ext cx="266830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Заключение соглашения о намерениях по реализации НИП между Правительством Кировской области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и инвестором</a:t>
            </a:r>
            <a:endParaRPr lang="ru-RU" sz="130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6530975" y="5818841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604109" y="58437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9466728" y="5248275"/>
            <a:ext cx="1944221" cy="1524000"/>
          </a:xfrm>
          <a:prstGeom prst="roundRect">
            <a:avLst>
              <a:gd name="adj" fmla="val 11301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9672918" y="5539621"/>
            <a:ext cx="1855133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5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Постановление Правительства РФ </a:t>
            </a:r>
          </a:p>
          <a:p>
            <a:pPr>
              <a:lnSpc>
                <a:spcPts val="1100"/>
              </a:lnSpc>
            </a:pPr>
            <a:r>
              <a:rPr lang="ru-RU" sz="105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19.10.2020 № 1704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9672918" y="6078070"/>
            <a:ext cx="1761003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5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Постановление Правительства Кировской области </a:t>
            </a:r>
            <a:br>
              <a:rPr lang="ru-RU" sz="105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05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20.05.2022 № 249-П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10162609" y="5264995"/>
            <a:ext cx="516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</a:t>
            </a:r>
            <a:endParaRPr lang="ru-RU" sz="16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152" name="Picture 2" descr="E:\Для сообщества\3. ФОТО ДЛЯ ОФОРМЛЕНИЯ\casual-life-3d-stack-of-books-mocku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1789" y="6230471"/>
            <a:ext cx="1030941" cy="627529"/>
          </a:xfrm>
          <a:prstGeom prst="rect">
            <a:avLst/>
          </a:prstGeom>
          <a:noFill/>
        </p:spPr>
      </p:pic>
      <p:sp>
        <p:nvSpPr>
          <p:cNvPr id="153" name="Овал 152"/>
          <p:cNvSpPr/>
          <p:nvPr/>
        </p:nvSpPr>
        <p:spPr>
          <a:xfrm>
            <a:off x="2383632" y="3967163"/>
            <a:ext cx="102394" cy="100011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4121431" y="5607387"/>
            <a:ext cx="26683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Рассмотрение заявления </a:t>
            </a:r>
          </a:p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и документов органами исполнительной власти Кировской области</a:t>
            </a:r>
            <a:endParaRPr lang="ru-RU" sz="130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3639771" y="5818841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712905" y="584372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/>
</p:sld>
</file>

<file path=ppt/slides/slide1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302590"/>
            <a:ext cx="5273335" cy="529352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646911" y="3376225"/>
            <a:ext cx="4751622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2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Субсидия на содержание племенного племенного молодняка сельхозживотных</a:t>
            </a:r>
            <a:endParaRPr lang="ru-RU" sz="12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7" cy="910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77771" y="6359193"/>
            <a:ext cx="41389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130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5819775"/>
            <a:ext cx="0" cy="523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384301"/>
            <a:ext cx="5273335" cy="522768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447675"/>
            <a:ext cx="52105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на приобретение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племенного молодняка сельскохозяйственных животных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1494522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5" y="1826268"/>
            <a:ext cx="4757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(за исключением граждан, ведущих личное подсобное хозяйство, и сельскохозяйственных кредитных потребительских кооперативов)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345881"/>
            <a:ext cx="368617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15.02.2018 № 78-П «О предоставлении субсидий из областного бюджета на развитие животноводства»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502686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343525"/>
            <a:ext cx="670984" cy="51721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30224" y="2832636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0225" y="3174643"/>
            <a:ext cx="4727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приобретение племенного молодняка сельскохозяйственных животных и (или) уплату лизинговых платежей по договорам финансовой аренды (лизинга) в году, предшествующем году обращения за субсидией, а также в первом полугодии года обращения за субсидией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81775" y="3549447"/>
            <a:ext cx="5076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Отбор проводится в государственной интегрированной информационной системе управления общественными финансами «Электронный бюджет»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01635" y="4626785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5896" y="5114345"/>
            <a:ext cx="438072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Приобретение организациями по искусственному осеменению сельскохозяйственных животных племенных бычков младше 16 месяцев молочного и (или) мясного направления продуктивности в племенных стадах, зарегистрированных в государственном племенном регистре Российской Федерации</a:t>
            </a:r>
          </a:p>
        </p:txBody>
      </p:sp>
      <p:pic>
        <p:nvPicPr>
          <p:cNvPr id="3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18" y="5225626"/>
            <a:ext cx="212972" cy="219697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6942952" y="1680733"/>
            <a:ext cx="44267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Приобретение племенного молодняка сельскохозяйственных животных в племенных стадах, зарегистрированных в государственном племенном регистре Российской Федерации (за исключением приобретения племенного молодняка сельскохозяйственных животных организациями по искусственному осеменению сельскохозяйственных животных)</a:t>
            </a:r>
          </a:p>
        </p:txBody>
      </p:sp>
      <p:pic>
        <p:nvPicPr>
          <p:cNvPr id="3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475" y="1741214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81000"/>
            <a:ext cx="5273335" cy="6215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156665" y="3376225"/>
            <a:ext cx="3732112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2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Субсидия на возмещение затрат на объекты инфраструктуры</a:t>
            </a:r>
            <a:endParaRPr lang="ru-RU" sz="12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6" cy="14200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77771" y="6359193"/>
            <a:ext cx="37863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131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5353050"/>
            <a:ext cx="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384301"/>
            <a:ext cx="5273335" cy="522768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331134"/>
            <a:ext cx="521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на возмещение части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прямых понесенных затрат на создание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(или) модернизацию объектов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агропромышленного комплекса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1431769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5" y="1871091"/>
            <a:ext cx="47663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 и российская организация, реализующие на территории Кировской области инвестиционные проекты по направлениям, указанным в государственной программе «Развития сельского хозяйства и регулирования рынков сельскохозяйственной продукции, сырья и продовольствия», утвержденной постановлением Правительства Российской Федерации от 14.07.2012 № 717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578612"/>
            <a:ext cx="380353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05.12.2018  № 572-П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752669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576256"/>
            <a:ext cx="670984" cy="51721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30224" y="3944259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0225" y="4286266"/>
            <a:ext cx="4727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части прямых понесенных затрат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создание и (или) модернизацию объектов агропромышленного комплекса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624905" y="3321604"/>
            <a:ext cx="4805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целях получения субсидии документы предоставляются в орган местного самоуправления муниципального образования Кировской области, на территории которого зарегистрирован сельскохозяйственный товаропроизводитель, или в министерство сельского хозяйства Кировской области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1635" y="5049639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6952" y="5475892"/>
            <a:ext cx="442672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Строительство и (или) модернизация объекта начаты не более чем за 3 года, предшествующие году предоставления субсидии</a:t>
            </a:r>
          </a:p>
        </p:txBody>
      </p:sp>
      <p:pic>
        <p:nvPicPr>
          <p:cNvPr id="2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75" y="5536373"/>
            <a:ext cx="212972" cy="219697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942952" y="595730"/>
            <a:ext cx="442672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Осуществлен ввод объекта в эксплуатацию не позднее дня предоставления заявки на участие в отборе</a:t>
            </a:r>
          </a:p>
        </p:txBody>
      </p:sp>
      <p:pic>
        <p:nvPicPr>
          <p:cNvPr id="3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475" y="656211"/>
            <a:ext cx="212972" cy="219697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6942952" y="1357730"/>
            <a:ext cx="442672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Объем субсидии на возмещение части прямых понесенных затрат на создание и (или) модернизацию объектов агропромышленного комплекса не может превышать предельной стоимости объекта, а также фактических затрат (без НДС) на указанные цели</a:t>
            </a:r>
          </a:p>
        </p:txBody>
      </p:sp>
      <p:pic>
        <p:nvPicPr>
          <p:cNvPr id="4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475" y="1418211"/>
            <a:ext cx="212972" cy="219697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6898127" y="2639683"/>
            <a:ext cx="442672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Предельная стоимость объекта определяется исходя из предельного значения стоимости единицы мощности объекта</a:t>
            </a:r>
          </a:p>
        </p:txBody>
      </p:sp>
      <p:pic>
        <p:nvPicPr>
          <p:cNvPr id="4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650" y="2700164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121434"/>
            <a:ext cx="5273335" cy="54746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643978" y="3360836"/>
            <a:ext cx="2757486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Субсидия на уплату страховых премий</a:t>
            </a:r>
            <a:endParaRPr lang="ru-RU" sz="14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6" cy="1907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77771" y="6359193"/>
            <a:ext cx="40267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132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21" y="4893468"/>
            <a:ext cx="11061" cy="14501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847850"/>
            <a:ext cx="5273335" cy="476413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35839" y="417591"/>
            <a:ext cx="540935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из областного бюджета на возмещение части затрат сельскохозяйственных товаропроизводителей  на уплату страховых премий по договорам сельскохозяйственного страхования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1998787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5" y="2348462"/>
            <a:ext cx="5099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0224" y="2763160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75410" y="1295311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1670" y="3153406"/>
            <a:ext cx="46770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части затрат сельскохозяйственных товаропроизводителей на уплату страховых премий по договорам сельскохозяйственного страхования:</a:t>
            </a:r>
          </a:p>
          <a:p>
            <a:pPr algn="just"/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начисленных по действующим в текущем финансовом году договорам на дату принятия решения о предоставлении государственной поддержки;</a:t>
            </a:r>
          </a:p>
          <a:p>
            <a:pPr algn="just"/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начисленных и уплаченных сельскохозяйственными товаропроизводителями в предшествующем финансовом году в полном объеме </a:t>
            </a:r>
            <a:r>
              <a:rPr lang="ru-RU" sz="1200" i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(в случае непредставления субсидии в предшествующем финансовом году на возмещение указанных затрат, понесенных в предшествующем финансовом году)</a:t>
            </a:r>
            <a:endParaRPr lang="ru-RU" sz="1400" i="1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01734" y="2884267"/>
            <a:ext cx="44267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   страховая организация является членом объединения страховщиков</a:t>
            </a:r>
          </a:p>
        </p:txBody>
      </p:sp>
      <p:pic>
        <p:nvPicPr>
          <p:cNvPr id="3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467" y="1978640"/>
            <a:ext cx="212972" cy="219697"/>
          </a:xfrm>
          <a:prstGeom prst="rect">
            <a:avLst/>
          </a:prstGeom>
          <a:noFill/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6866635" y="1710225"/>
            <a:ext cx="4649630" cy="11695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Заключение сельскохозяйственным товаропроизводителем договора сельскохозяйственного страхования со страховой организацией, отвечающей следующим требованиям: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218984" y="3379992"/>
            <a:ext cx="44267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  страховая организация имеет лицензию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осуществление страховой деятельности</a:t>
            </a:r>
          </a:p>
        </p:txBody>
      </p:sp>
      <p:pic>
        <p:nvPicPr>
          <p:cNvPr id="4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815" y="4052983"/>
            <a:ext cx="212972" cy="219697"/>
          </a:xfrm>
          <a:prstGeom prst="rect">
            <a:avLst/>
          </a:prstGeom>
          <a:noFill/>
        </p:spPr>
      </p:pic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6686549" y="3967098"/>
            <a:ext cx="4657187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Заключение договора сельскохозяйственного страхования в отношении урожая одного или нескольких видов сельскохозяйственных культур,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том числе урожая многолетних насаждений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соответствующий год на всей площади земельных участков, расположенных на территории Кировской области, на которых сельскохозяйственным товаропроизводителем выращиваются эти сельскохозяйственные культуры и многолетние насаждения.</a:t>
            </a:r>
          </a:p>
        </p:txBody>
      </p:sp>
    </p:spTree>
  </p:cSld>
  <p:clrMapOvr>
    <a:masterClrMapping/>
  </p:clrMapOvr>
  <p:transition/>
  <p:timing/>
</p:sld>
</file>

<file path=ppt/slides/slide1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00971" y="3238501"/>
            <a:ext cx="5273335" cy="320040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90788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15043" y="420688"/>
            <a:ext cx="4711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Заключение договора сельскохозяйственного страхования в отношении:</a:t>
            </a: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10625582" y="3360836"/>
            <a:ext cx="2794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solidFill>
                  <a:schemeClr val="bg1"/>
                </a:solidFill>
                <a:latin typeface="Akrobat Light" panose="00000500000000000000" pitchFamily="2" charset="-52"/>
              </a:rPr>
              <a:t> </a:t>
            </a:r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Субсидия на уплату страховых премий</a:t>
            </a:r>
            <a:endParaRPr lang="ru-RU" sz="1400">
              <a:solidFill>
                <a:schemeClr val="bg1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endCxn id="23" idx="1"/>
          </p:cNvCxnSpPr>
          <p:nvPr/>
        </p:nvCxnSpPr>
        <p:spPr>
          <a:xfrm>
            <a:off x="12011025" y="228602"/>
            <a:ext cx="11734" cy="18889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1753537" y="636853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</a:t>
            </a:r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33</a:t>
            </a:r>
            <a:endParaRPr lang="ru-RU" sz="1600"/>
          </a:p>
        </p:txBody>
      </p:sp>
      <p:cxnSp>
        <p:nvCxnSpPr>
          <p:cNvPr id="26" name="Прямая соединительная линия 25"/>
          <p:cNvCxnSpPr>
            <a:stCxn id="23" idx="3"/>
          </p:cNvCxnSpPr>
          <p:nvPr/>
        </p:nvCxnSpPr>
        <p:spPr>
          <a:xfrm>
            <a:off x="12022759" y="4911902"/>
            <a:ext cx="2525" cy="13174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950" y="977252"/>
            <a:ext cx="212972" cy="219697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207363" y="926046"/>
            <a:ext cx="4234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сельскохозяйственных животных</a:t>
            </a:r>
          </a:p>
        </p:txBody>
      </p:sp>
      <p:pic>
        <p:nvPicPr>
          <p:cNvPr id="3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950" y="1332974"/>
            <a:ext cx="212972" cy="219697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207363" y="1281768"/>
            <a:ext cx="4234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объектов товарной аквакультуры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(товарного рыбоводства)</a:t>
            </a:r>
          </a:p>
        </p:txBody>
      </p:sp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609600" y="1804988"/>
            <a:ext cx="493894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Установление страховой суммы в договоре сельскохозяйственного страхования:</a:t>
            </a:r>
          </a:p>
        </p:txBody>
      </p:sp>
      <p:pic>
        <p:nvPicPr>
          <p:cNvPr id="3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50" y="2397679"/>
            <a:ext cx="212972" cy="219697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1170215" y="2899830"/>
            <a:ext cx="4488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рисков утраты (гибели) сельскохозяйственных животных;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70215" y="4088350"/>
            <a:ext cx="4234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утраты (гибели) урожая сельскохозяйственной культуры;</a:t>
            </a:r>
          </a:p>
        </p:txBody>
      </p: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960665" y="5176467"/>
            <a:ext cx="4500979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</a:t>
            </a:r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35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 и не более </a:t>
            </a:r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50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 страховой стоимости при страховании урожая сельскохозяйственных культур при возникновении чрезвычайной ситуации природного характера</a:t>
            </a:r>
          </a:p>
        </p:txBody>
      </p:sp>
      <p:pic>
        <p:nvPicPr>
          <p:cNvPr id="4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50" y="5181195"/>
            <a:ext cx="212972" cy="219697"/>
          </a:xfrm>
          <a:prstGeom prst="rect">
            <a:avLst/>
          </a:prstGeom>
          <a:noFill/>
        </p:spPr>
      </p:pic>
      <p:sp>
        <p:nvSpPr>
          <p:cNvPr id="42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00971" y="295274"/>
            <a:ext cx="5273335" cy="241935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7126150" y="523799"/>
            <a:ext cx="4234647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</a:t>
            </a:r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70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 страховой стоимости при страховании посадок многолетних насаждений при возникновении чрезвычайной ситуации природного характера</a:t>
            </a:r>
          </a:p>
        </p:txBody>
      </p:sp>
      <p:pic>
        <p:nvPicPr>
          <p:cNvPr id="4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160" y="667550"/>
            <a:ext cx="212972" cy="219697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581775" y="1736636"/>
            <a:ext cx="5076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Отбор проводится в государственной интегрированной информационной системе управления общественными финансами «Электронный бюджет»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05700" y="4460056"/>
            <a:ext cx="36861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29.07.2009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18/218 «О предоставлении субсидий из областного бюджета на возмещение части затрат сельскохозяйственных товаропроизводителей на уплату страховых премий по договорам сельскохозяйственного страхования»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07160" y="3464461"/>
            <a:ext cx="48418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4457700"/>
            <a:ext cx="670984" cy="51721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960666" y="2317075"/>
            <a:ext cx="44876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</a:t>
            </a:r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70%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страховой стоимости объекта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части рисков: </a:t>
            </a:r>
          </a:p>
          <a:p>
            <a:pPr algn="just"/>
            <a:endParaRPr lang="ru-RU" sz="1400"/>
          </a:p>
        </p:txBody>
      </p:sp>
      <p:sp>
        <p:nvSpPr>
          <p:cNvPr id="44" name="Прямоугольник 43"/>
          <p:cNvSpPr/>
          <p:nvPr/>
        </p:nvSpPr>
        <p:spPr>
          <a:xfrm>
            <a:off x="1170215" y="349409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утраты (гибели) объектов товарной аквакультуры (товарного рыбоводства);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70215" y="4682609"/>
            <a:ext cx="4463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утраты (гибели) посадок многолетних насаждений</a:t>
            </a:r>
          </a:p>
        </p:txBody>
      </p:sp>
    </p:spTree>
  </p:cSld>
  <p:clrMapOvr>
    <a:masterClrMapping/>
  </p:clrMapOvr>
  <p:transition/>
  <p:timing/>
</p:sld>
</file>

<file path=ppt/slides/slide1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9321" y="424132"/>
            <a:ext cx="5273335" cy="6215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071706" y="3376225"/>
            <a:ext cx="3902030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2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Субсидия на обеспечение квалифицированными специалистами</a:t>
            </a:r>
            <a:endParaRPr lang="ru-RU" sz="12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6" cy="1335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95701" y="6368158"/>
            <a:ext cx="40267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134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5353050"/>
            <a:ext cx="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3728383"/>
            <a:ext cx="5273335" cy="2053087"/>
          </a:xfrm>
          <a:prstGeom prst="roundRect">
            <a:avLst>
              <a:gd name="adj" fmla="val 9130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08958" y="438150"/>
            <a:ext cx="51869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из областного бюджета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реализацию мероприятий, направленных на оказание содействия в обеспечении агропромышленного комплекса квалифицированными специалистами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705840"/>
            <a:ext cx="368617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22.03.2022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122-П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983409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703484"/>
            <a:ext cx="670984" cy="51721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30224" y="3830108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0224" y="4172115"/>
            <a:ext cx="4852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части затрат по ученическим договорам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договорам о целевом обучении, заключенным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 обучающимися в образовательных организациях Министерства сельского хозяйства Российской Федерации и (или) в иных образовательных организациях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64402" y="465056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594079" y="1029200"/>
            <a:ext cx="4896311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составляет: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942952" y="1551337"/>
            <a:ext cx="442672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90% фактически понесенных по заключенным ученическим договорам и договорам о целевом обучении с обучающимися в образовательных организациях Министерства сельского хозяйства Российской Федерации</a:t>
            </a:r>
          </a:p>
        </p:txBody>
      </p:sp>
      <p:pic>
        <p:nvPicPr>
          <p:cNvPr id="3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475" y="1609924"/>
            <a:ext cx="212972" cy="219697"/>
          </a:xfrm>
          <a:prstGeom prst="rect">
            <a:avLst/>
          </a:prstGeom>
          <a:noFill/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696074" y="3789162"/>
            <a:ext cx="4673601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срок предоставления государственной поддержки в отношении каждого обучающегося по заключенным ученическим договорам и договорам о целевом обучении не должен превышать 72 месяца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42952" y="2842887"/>
            <a:ext cx="44267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30% фактически понесенных затрат по заключенным ученическим договорам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договорам о целевом обучении с обучающимися в иных образовательных организациях</a:t>
            </a:r>
          </a:p>
        </p:txBody>
      </p:sp>
      <p:pic>
        <p:nvPicPr>
          <p:cNvPr id="4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475" y="2901474"/>
            <a:ext cx="212972" cy="219697"/>
          </a:xfrm>
          <a:prstGeom prst="rect">
            <a:avLst/>
          </a:prstGeom>
          <a:noFill/>
        </p:spPr>
      </p:pic>
      <p:sp>
        <p:nvSpPr>
          <p:cNvPr id="24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7451" y="2048055"/>
            <a:ext cx="5273335" cy="957532"/>
          </a:xfrm>
          <a:prstGeom prst="roundRect">
            <a:avLst>
              <a:gd name="adj" fmla="val 11521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668258" y="2179392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8259" y="2532989"/>
            <a:ext cx="5099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</a:t>
            </a:r>
          </a:p>
        </p:txBody>
      </p:sp>
    </p:spTree>
  </p:cSld>
  <p:clrMapOvr>
    <a:masterClrMapping/>
  </p:clrMapOvr>
  <p:transition/>
  <p:timing/>
</p:sld>
</file>

<file path=ppt/slides/slide1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704850"/>
            <a:ext cx="5273335" cy="545782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1567306" y="3345448"/>
            <a:ext cx="91082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tabLst>
                <a:tab pos="3852863"/>
              </a:tabLst>
            </a:pPr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Субсидии</a:t>
            </a:r>
            <a:endParaRPr lang="ru-RU" sz="12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5" cy="2830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86736" y="6368158"/>
            <a:ext cx="40588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13</a:t>
            </a:r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20" y="3970139"/>
            <a:ext cx="11062" cy="23735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57052" y="1851930"/>
            <a:ext cx="5273335" cy="1110345"/>
          </a:xfrm>
          <a:prstGeom prst="roundRect">
            <a:avLst>
              <a:gd name="adj" fmla="val 6994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533400"/>
            <a:ext cx="52105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из областного бюджета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развитие сельскохозяйственной потребительской кооперации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2003269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5" y="2423541"/>
            <a:ext cx="5099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потребительский кооператив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91425" y="4698181"/>
            <a:ext cx="378142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Кировской области от 23.05.2019 № 254-П «О мерах государственной поддержки сельскохозяйственной потребительской кооперации»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92886" y="3893086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192" y="4848225"/>
            <a:ext cx="670984" cy="517210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6627842" y="981375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7078821" y="1560619"/>
            <a:ext cx="4341654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предоставляются сельскохозяйственным потребительским кооперативам, созданным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соответствии с Федеральным законом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08.12.1995 № 193-ФЗ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сельскохозяйственной кооперации»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7111520" y="3211028"/>
            <a:ext cx="412848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предоставляются на заявительной основе</a:t>
            </a:r>
          </a:p>
        </p:txBody>
      </p:sp>
      <p:pic>
        <p:nvPicPr>
          <p:cNvPr id="2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0530" y="1697082"/>
            <a:ext cx="212972" cy="219697"/>
          </a:xfrm>
          <a:prstGeom prst="rect">
            <a:avLst/>
          </a:prstGeom>
          <a:noFill/>
        </p:spPr>
      </p:pic>
      <p:pic>
        <p:nvPicPr>
          <p:cNvPr id="2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072" y="3249385"/>
            <a:ext cx="212972" cy="219697"/>
          </a:xfrm>
          <a:prstGeom prst="rect">
            <a:avLst/>
          </a:prstGeom>
          <a:noFill/>
        </p:spPr>
      </p:pic>
      <p:sp>
        <p:nvSpPr>
          <p:cNvPr id="2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52698" y="3648075"/>
            <a:ext cx="5273335" cy="248656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8324" y="3834232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6100" y="4440433"/>
            <a:ext cx="4940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возмещение части затрат сельскохозяйственных потребительских кооперативов, связанных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 приобретением сельскохозяйственной техники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оборудования, сельскохозяйственных животных,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 также закупом сельскохозяйственной продукции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 членов кооператива</a:t>
            </a:r>
          </a:p>
        </p:txBody>
      </p:sp>
    </p:spTree>
  </p:cSld>
  <p:clrMapOvr>
    <a:masterClrMapping/>
  </p:clrMapOvr>
  <p:transition/>
  <p:timing/>
</p:sld>
</file>

<file path=ppt/slides/slide1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876028"/>
            <a:ext cx="5273335" cy="5272406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1567306" y="3345448"/>
            <a:ext cx="91082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tabLst>
                <a:tab pos="3852863"/>
              </a:tabLst>
            </a:pPr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Субсидии</a:t>
            </a:r>
            <a:endParaRPr lang="ru-RU" sz="12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5" cy="2830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86736" y="6359193"/>
            <a:ext cx="41069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13</a:t>
            </a:r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6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20" y="3970139"/>
            <a:ext cx="11062" cy="23735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457325"/>
            <a:ext cx="5273335" cy="86786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390525"/>
            <a:ext cx="5210512" cy="78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из областного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бюджета сельскохозяйственным товаропроизводителям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1584169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5" y="1899666"/>
            <a:ext cx="5099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4107631"/>
            <a:ext cx="39112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Кировской области от 13.01.2023 № 9-П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предоставлении субсидии из областного бюджета сельскохозяйственным товаропроизводителям, осуществляющим хранение, первичную и (или) последующую (промышленную) переработку сельскохозяйственной продукции»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336921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4257675"/>
            <a:ext cx="670984" cy="517210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6671383" y="1215114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6975567" y="2418465"/>
            <a:ext cx="451019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предоставляются сельскохозяйственным потребительским кооперативам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915578" y="1821692"/>
            <a:ext cx="4660900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предоставляются на заявительной основе</a:t>
            </a:r>
          </a:p>
        </p:txBody>
      </p:sp>
      <p:pic>
        <p:nvPicPr>
          <p:cNvPr id="2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0530" y="1897107"/>
            <a:ext cx="212972" cy="219697"/>
          </a:xfrm>
          <a:prstGeom prst="rect">
            <a:avLst/>
          </a:prstGeom>
          <a:noFill/>
        </p:spPr>
      </p:pic>
      <p:pic>
        <p:nvPicPr>
          <p:cNvPr id="2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4882" y="2524941"/>
            <a:ext cx="212972" cy="219697"/>
          </a:xfrm>
          <a:prstGeom prst="rect">
            <a:avLst/>
          </a:prstGeom>
          <a:noFill/>
        </p:spPr>
      </p:pic>
      <p:sp>
        <p:nvSpPr>
          <p:cNvPr id="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97591" y="2676526"/>
            <a:ext cx="5273335" cy="361922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6100" y="3581551"/>
            <a:ext cx="482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возмещение части затрат сельскохозяйственных товаропроизводителей, осуществляющих хранение, первичную и (или) последующую (промышленную) переработку сельскохозяйственной продукции, связанных с семенного материала овощей, картофеля, а также молодняка крупного рогатого скота, овец и коз, а также закупом сельскохозяйственной продукции у граждан, ведущих личное подсобное хозяйство и применяющих налоговый режим «Налог на профессиональный доход»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8324" y="2861050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</p:spTree>
  </p:cSld>
  <p:clrMapOvr>
    <a:masterClrMapping/>
  </p:clrMapOvr>
  <p:transition/>
  <p:timing/>
</p:sld>
</file>

<file path=ppt/slides/slide1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81000"/>
            <a:ext cx="5273335" cy="6215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1614595" y="3360836"/>
            <a:ext cx="81624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tabLst>
                <a:tab pos="3852863"/>
              </a:tabLst>
            </a:pPr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Субсидии</a:t>
            </a:r>
            <a:endParaRPr lang="ru-RU" sz="12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4" cy="287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86736" y="6368158"/>
            <a:ext cx="39626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</a:t>
            </a:r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37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19" y="3922849"/>
            <a:ext cx="11063" cy="24208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2419350"/>
            <a:ext cx="5273335" cy="10540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390525"/>
            <a:ext cx="462948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по возмещению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части прямых понесенных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затрат на приобретение и ввод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промышленную эксплуатацию маркировочного оборудования для внедрения обязательной маркировки отдельных видов молочной продукции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2638447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4" y="2953944"/>
            <a:ext cx="5099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660206"/>
            <a:ext cx="37814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05.12.2018 № 572-П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96941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638800"/>
            <a:ext cx="670984" cy="517210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6610426" y="455019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6625706" y="873154"/>
            <a:ext cx="4909069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Затраты на маркировочное оборудование произведены в 2021 – 2023 годах и маркировочное оборудование введено в промышленную эксплуатацию не позднее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дня представления субъектом Российской Федерации заявки на возмещение части затрат на маркировочное оборудование для участия в отборе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38380" y="2336910"/>
            <a:ext cx="515299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6662057" y="2647602"/>
            <a:ext cx="4746172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Товаропроизводитель подает в наделенный отдельными государственными полномочиями области по поддержке сельскохозяйственного производства орган местного самоуправления муниципального образования Кировской области, на территории которого зарегистрирован сельскохозяйственный товаропроизводитель, или в министерство, документы в соответствии с перечнем, указанным в Порядке постановления Правительства Кировской области от 05.12.2018 № 572-П.</a:t>
            </a:r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80173" y="4067175"/>
            <a:ext cx="5273335" cy="204841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0224" y="4249519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0224" y="4797796"/>
            <a:ext cx="4918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части прямых затрат на приобретение маркировочного оборудования и ввод его в промышленную эксплуатацию сельскохозяйственными товаропроизводителями</a:t>
            </a:r>
          </a:p>
        </p:txBody>
      </p:sp>
    </p:spTree>
  </p:cSld>
  <p:clrMapOvr>
    <a:masterClrMapping/>
  </p:clrMapOvr>
  <p:transition/>
  <p:timing/>
</p:sld>
</file>

<file path=ppt/slides/slide1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3076575"/>
            <a:ext cx="5273335" cy="182880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5029200"/>
            <a:ext cx="5273335" cy="16287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81000"/>
            <a:ext cx="5273335" cy="6215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1614595" y="3360836"/>
            <a:ext cx="81624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tabLst>
                <a:tab pos="3852863"/>
              </a:tabLst>
            </a:pPr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Субсидии</a:t>
            </a:r>
            <a:endParaRPr lang="ru-RU" sz="14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4" cy="287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86736" y="6386088"/>
            <a:ext cx="41389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</a:t>
            </a:r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38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19" y="3922849"/>
            <a:ext cx="11063" cy="24208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2028825"/>
            <a:ext cx="5273335" cy="89535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276225"/>
            <a:ext cx="52105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из областного бюджета на возмещение части затрат на приобретение современных сельскохозяйственной техники и оборудования для первичной переработки сельскохозяйственной продукции и (или) уплату лизинговых платежей по договорам финансовой аренды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2193769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4" y="2509266"/>
            <a:ext cx="5099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0224" y="3090184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49260" y="5175064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529704" y="5621089"/>
            <a:ext cx="4912308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случае осуществления деятельности по разведению сельскохозяйственных животных сельскохозяйственный товаропроизводитель: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0223" y="3457486"/>
            <a:ext cx="4870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части затрат на приобретение современных сельскохозяйственной техники и оборудования для первичной переработки сельскохозяйственной продукции и (или) уплату лизинговых платежей по договорам финансовой аренды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10399" y="420688"/>
            <a:ext cx="45339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сохранил или увеличил поголовье коров по состоянию на 1-е число месяца первоначального обращения за субсидией по сравнению с состоянием этого поголовья на 1 января года первоначального обращения за субсидией</a:t>
            </a:r>
          </a:p>
        </p:txBody>
      </p:sp>
      <p:pic>
        <p:nvPicPr>
          <p:cNvPr id="2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350" y="526581"/>
            <a:ext cx="212972" cy="219697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7010399" y="1659117"/>
            <a:ext cx="45339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сохранил или увеличил маточное поголовье сельскохозяйственных животных по состоянию на 1-е число месяца первоначального обращения за субсидией по сравнению с состоянием этого поголовья на 1 января года первоначального обращения за субсидией - в случае отсутствия поголовья коров</a:t>
            </a:r>
          </a:p>
        </p:txBody>
      </p:sp>
      <p:pic>
        <p:nvPicPr>
          <p:cNvPr id="3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350" y="1765010"/>
            <a:ext cx="212972" cy="219697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7010399" y="3245029"/>
            <a:ext cx="45339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сохранил или увеличил поголовье сельскохозяйственных животных и (или) птицы по состоянию на 1-е число месяца первоначального обращения за субсидией по сравнению с состоянием этого поголовья на 1 января года первоначального обращения за субсидией</a:t>
            </a:r>
          </a:p>
        </p:txBody>
      </p:sp>
      <p:pic>
        <p:nvPicPr>
          <p:cNvPr id="3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350" y="3350922"/>
            <a:ext cx="212972" cy="219697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6670676" y="4695736"/>
            <a:ext cx="4838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случае отсутствия деятельности по разведению сельскохозяйственных животных при осуществлении деятельности по выращиванию сельскохозяйственных культур сельскохозяйственный товаропроизводитель сохранил или увеличил площадь обрабатываемой пашни в году, предшествующем году первоначального обращения за субсидией, по отношению к предыдущему году</a:t>
            </a:r>
          </a:p>
        </p:txBody>
      </p:sp>
    </p:spTree>
  </p:cSld>
  <p:clrMapOvr>
    <a:masterClrMapping/>
  </p:clrMapOvr>
  <p:transition/>
  <p:timing/>
</p:sld>
</file>

<file path=ppt/slides/slide1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11524080" y="3345448"/>
            <a:ext cx="997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852863"/>
              </a:tabLst>
            </a:pPr>
            <a:r>
              <a:rPr lang="ru-RU" sz="1200" smtClean="0">
                <a:solidFill>
                  <a:schemeClr val="bg1"/>
                </a:solidFill>
                <a:latin typeface="Akrobat Light" panose="00000500000000000000" pitchFamily="2" charset="-52"/>
              </a:rPr>
              <a:t> </a:t>
            </a:r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Субсидии </a:t>
            </a:r>
            <a:endParaRPr lang="ru-RU" sz="1400" smtClean="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73" name="Прямая соединительная линия 72"/>
          <p:cNvCxnSpPr>
            <a:endCxn id="70" idx="1"/>
          </p:cNvCxnSpPr>
          <p:nvPr/>
        </p:nvCxnSpPr>
        <p:spPr>
          <a:xfrm>
            <a:off x="12011025" y="228602"/>
            <a:ext cx="11750" cy="2787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11779437" y="6359569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139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>
            <a:stCxn id="70" idx="3"/>
          </p:cNvCxnSpPr>
          <p:nvPr/>
        </p:nvCxnSpPr>
        <p:spPr>
          <a:xfrm>
            <a:off x="12022775" y="4013420"/>
            <a:ext cx="2509" cy="22159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52020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88976" y="563563"/>
            <a:ext cx="4838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Техника получена сельскохозяйственным товаропроизводителем в году первоначального обращения за субсидией либо в декабре года, предшествующего году первоначального обращения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 субсидией, в связи с ее приобретением за счет собственных либо заемных средств, в том числе </a:t>
            </a: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688976" y="2340239"/>
            <a:ext cx="42989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отношении каждой единицы техники субсидия предоставляется только один раз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8976" y="3255139"/>
            <a:ext cx="4600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Реализация, передача в аренду, залог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(за исключением передачи приобретенной техники в залог организациям, с которыми сельскохозяйственный товаропроизводитель заключил кредитный договор в целях приобретения техники, договор финансовой аренды (лизинга) либо договор комиссии в отношении приобретаемой техники) и (или) отчуждение приобретенной техники сельскохозяйственным товаропроизводителем не допускаются в течение двенадцати месяцев начиная с месяца, следующего за месяцем получения субсидии</a:t>
            </a:r>
          </a:p>
        </p:txBody>
      </p:sp>
      <p:sp>
        <p:nvSpPr>
          <p:cNvPr id="2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3860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64325" y="506413"/>
            <a:ext cx="515299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73850" y="876865"/>
            <a:ext cx="44513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получения субсидии сельскохозяйственный товаропроизводитель подает в наделенный отдельными государственными полномочиями области по поддержке сельскохозяйственного производства орган местного самоуправления муниципального образования Кировской области, на территории которого зарегистрирован сельскохозяйственный товаропроизводитель, или в министерство, документы в соответствии с перечнем, указанным в Порядке постановления Правительства Кировской области от 18.12.2018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579-П.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05700" y="4383856"/>
            <a:ext cx="418147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18.12.2018 № 579-П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предоставлении субсидий из областного бюджета на возмещение части затрат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на приобретение современных сельскохозяйственной техники 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оборудования для первичной переработки сельскохозяйственной продукции и (или) уплату лизинговых платежей по договорам финансовой аренды (лизинга)»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4311" y="3693061"/>
            <a:ext cx="50170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16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4362450"/>
            <a:ext cx="741970" cy="51721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800099"/>
            <a:ext cx="5273335" cy="57960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Приоритетный инвестиционный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8171" y="6359193"/>
            <a:ext cx="3209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14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603375"/>
            <a:ext cx="5273335" cy="50213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66388" y="420688"/>
            <a:ext cx="49755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Субсидия  на возмещение затрат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создание (развитие) инфраструктуры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рамках реализации НИП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84185" y="1727736"/>
            <a:ext cx="251062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субсидий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4185" y="2127139"/>
            <a:ext cx="500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Юридическое лицо, инвестиционный проект которого включен  в сводный перечень новых инвестиционных проектов (НИП)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93710" y="3200936"/>
            <a:ext cx="43846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затрат предусмотрено на: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15225" y="5819517"/>
            <a:ext cx="372299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Статья 15 Закона Кировской области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02.07.2010 № 537-ЗО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6975566" y="1687374"/>
            <a:ext cx="423535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Инвестиционный проект включен </a:t>
            </a:r>
            <a:b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Сводный перечень НИП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16686" y="519689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предоставление субсидий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550010" y="921286"/>
            <a:ext cx="38036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8992" y="5817161"/>
            <a:ext cx="670984" cy="517210"/>
          </a:xfrm>
          <a:prstGeom prst="rect">
            <a:avLst/>
          </a:prstGeom>
          <a:noFill/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AA6AD16-DB60-4803-A1C9-B65C7D91C525}"/>
              </a:ext>
            </a:extLst>
          </p:cNvPr>
          <p:cNvSpPr txBox="1"/>
          <p:nvPr/>
        </p:nvSpPr>
        <p:spPr>
          <a:xfrm>
            <a:off x="1204221" y="3905516"/>
            <a:ext cx="169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строительство, реконструкцию и ввод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эксплуатацию объектов инфраструктуры</a:t>
            </a:r>
            <a:endParaRPr lang="en-US" sz="12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AA6AD16-DB60-4803-A1C9-B65C7D91C525}"/>
              </a:ext>
            </a:extLst>
          </p:cNvPr>
          <p:cNvSpPr txBox="1"/>
          <p:nvPr/>
        </p:nvSpPr>
        <p:spPr>
          <a:xfrm>
            <a:off x="1204221" y="5150085"/>
            <a:ext cx="1754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экспертизу проектной документации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(или) результатов инженерных изысканий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AA6AD16-DB60-4803-A1C9-B65C7D91C525}"/>
              </a:ext>
            </a:extLst>
          </p:cNvPr>
          <p:cNvSpPr txBox="1"/>
          <p:nvPr/>
        </p:nvSpPr>
        <p:spPr>
          <a:xfrm>
            <a:off x="3441235" y="3911092"/>
            <a:ext cx="1992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выполнение инженерных изысканий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проектирование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AA6AD16-DB60-4803-A1C9-B65C7D91C525}"/>
              </a:ext>
            </a:extLst>
          </p:cNvPr>
          <p:cNvSpPr txBox="1"/>
          <p:nvPr/>
        </p:nvSpPr>
        <p:spPr>
          <a:xfrm>
            <a:off x="3415834" y="5113987"/>
            <a:ext cx="2063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подключение (технологическое присоединение)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объектов капитального строительства к сетям инженерно-технического обеспечения</a:t>
            </a: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3" t="53087" r="33820" b="36852"/>
          <a:stretch>
            <a:fillRect/>
          </a:stretch>
        </p:blipFill>
        <p:spPr bwMode="auto">
          <a:xfrm>
            <a:off x="583813" y="3936682"/>
            <a:ext cx="468249" cy="49561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3" t="23519" r="56771" b="67777"/>
          <a:stretch>
            <a:fillRect/>
          </a:stretch>
        </p:blipFill>
        <p:spPr bwMode="auto">
          <a:xfrm>
            <a:off x="574937" y="5111920"/>
            <a:ext cx="682363" cy="64427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3" t="21323" r="61825" b="64568"/>
          <a:stretch>
            <a:fillRect/>
          </a:stretch>
        </p:blipFill>
        <p:spPr bwMode="auto">
          <a:xfrm>
            <a:off x="2857500" y="5090585"/>
            <a:ext cx="679619" cy="73871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2" name="Picture 2" descr="C:\Users\kilmakov_ii\Desktop\engineering-project-line-icon-concept-vector-2455880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7" t="14119" b="15511"/>
          <a:stretch>
            <a:fillRect/>
          </a:stretch>
        </p:blipFill>
        <p:spPr bwMode="auto">
          <a:xfrm>
            <a:off x="2768600" y="3862088"/>
            <a:ext cx="846492" cy="772832"/>
          </a:xfrm>
          <a:prstGeom prst="rect">
            <a:avLst/>
          </a:prstGeom>
          <a:noFill/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6975566" y="2217463"/>
            <a:ext cx="443538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Стоимость объектов инфраструктуры </a:t>
            </a:r>
            <a:b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может превышать объем налогов </a:t>
            </a:r>
            <a:b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федеральный бюджет до 2034 года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6949440" y="2958962"/>
            <a:ext cx="440436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Объекты инфраструктуры должны  использоваться только в целях реализации нового инвестиционного проекта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6975565" y="3681411"/>
            <a:ext cx="437986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Объекты основных средств по НИП вводятся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эксплуатацию после 01.01.2021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6992983" y="4182924"/>
            <a:ext cx="438231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Государственная экспертиза проектной документации объектов инфраструктуры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i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(в случае, если проведение такой экспертизы в соответствии с законодательством является обязательным)</a:t>
            </a:r>
          </a:p>
        </p:txBody>
      </p:sp>
      <p:pic>
        <p:nvPicPr>
          <p:cNvPr id="3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3791" y="4406420"/>
            <a:ext cx="212972" cy="219697"/>
          </a:xfrm>
          <a:prstGeom prst="rect">
            <a:avLst/>
          </a:prstGeom>
          <a:noFill/>
        </p:spPr>
      </p:pic>
      <p:pic>
        <p:nvPicPr>
          <p:cNvPr id="3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4266" y="3806345"/>
            <a:ext cx="212972" cy="219697"/>
          </a:xfrm>
          <a:prstGeom prst="rect">
            <a:avLst/>
          </a:prstGeom>
          <a:noFill/>
        </p:spPr>
      </p:pic>
      <p:pic>
        <p:nvPicPr>
          <p:cNvPr id="3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841" y="3177695"/>
            <a:ext cx="212972" cy="219697"/>
          </a:xfrm>
          <a:prstGeom prst="rect">
            <a:avLst/>
          </a:prstGeom>
          <a:noFill/>
        </p:spPr>
      </p:pic>
      <p:pic>
        <p:nvPicPr>
          <p:cNvPr id="3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3316" y="2425220"/>
            <a:ext cx="212972" cy="219697"/>
          </a:xfrm>
          <a:prstGeom prst="rect">
            <a:avLst/>
          </a:prstGeom>
          <a:noFill/>
        </p:spPr>
      </p:pic>
      <p:pic>
        <p:nvPicPr>
          <p:cNvPr id="3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741" y="1796570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621102"/>
            <a:ext cx="5273335" cy="5975007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1291590" y="3376225"/>
            <a:ext cx="1462260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200" smtClean="0">
                <a:solidFill>
                  <a:schemeClr val="bg1"/>
                </a:solidFill>
                <a:latin typeface="Akrobat Light" panose="00000500000000000000" pitchFamily="2" charset="-52"/>
              </a:rPr>
              <a:t>Грант «Агростартап»</a:t>
            </a:r>
            <a:endParaRPr lang="ru-RU" sz="12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5" cy="25549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3631" y="6386088"/>
            <a:ext cx="41229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</a:t>
            </a:r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40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4210050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457325"/>
            <a:ext cx="5273335" cy="515466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561975"/>
            <a:ext cx="5210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Грант «Агростартап» из областного бюджета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создание и (или) развитие хозяйств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1584169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5" y="1871091"/>
            <a:ext cx="47060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Гражданин или крестьянское (фермерское) хозяйство, победитель конкурса по отбору заявителей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предоставление грантов «Агростартап»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5374456"/>
            <a:ext cx="3950179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30.04.2021 № 224-П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предоставлении грантов «Агростартап»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из областного бюджета на создание и (или) развитие хозяйств»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68366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524500"/>
            <a:ext cx="670984" cy="51721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68324" y="2785384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6100" y="3105835"/>
            <a:ext cx="482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Финансовое обеспечение части затрат в целях реализации бизнес-плана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03225" y="3738915"/>
            <a:ext cx="51943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гранта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F64B6E0-3175-F2D8-75F9-AD1F784DFD31}"/>
              </a:ext>
            </a:extLst>
          </p:cNvPr>
          <p:cNvSpPr txBox="1"/>
          <p:nvPr/>
        </p:nvSpPr>
        <p:spPr>
          <a:xfrm>
            <a:off x="1218932" y="4923691"/>
            <a:ext cx="629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A0321A0-00EC-8F30-4D3B-107E730D2873}"/>
              </a:ext>
            </a:extLst>
          </p:cNvPr>
          <p:cNvSpPr txBox="1"/>
          <p:nvPr/>
        </p:nvSpPr>
        <p:spPr>
          <a:xfrm>
            <a:off x="1399390" y="5356764"/>
            <a:ext cx="10813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млн руб.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896F1D9-DF1B-B342-ED74-6D58ED03BE1B}"/>
              </a:ext>
            </a:extLst>
          </p:cNvPr>
          <p:cNvSpPr txBox="1"/>
          <p:nvPr/>
        </p:nvSpPr>
        <p:spPr>
          <a:xfrm>
            <a:off x="808567" y="5346178"/>
            <a:ext cx="579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5956D4F-C83C-C3A8-9B58-1AA1C3EDC312}"/>
              </a:ext>
            </a:extLst>
          </p:cNvPr>
          <p:cNvSpPr txBox="1"/>
          <p:nvPr/>
        </p:nvSpPr>
        <p:spPr>
          <a:xfrm>
            <a:off x="433523" y="5732043"/>
            <a:ext cx="2508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но не более 90% затрат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</a:t>
            </a:r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реализацию бизнес-плана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48F81A6-4DB8-7BD0-8F20-8DDED0E5C556}"/>
              </a:ext>
            </a:extLst>
          </p:cNvPr>
          <p:cNvSpPr txBox="1"/>
          <p:nvPr/>
        </p:nvSpPr>
        <p:spPr>
          <a:xfrm>
            <a:off x="321985" y="4336712"/>
            <a:ext cx="25831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разведение КРС мясного </a:t>
            </a:r>
            <a:b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молочного направлений продуктивности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39A5A4B-8FEE-7020-F37B-81AF1D3E4822}"/>
              </a:ext>
            </a:extLst>
          </p:cNvPr>
          <p:cNvSpPr txBox="1"/>
          <p:nvPr/>
        </p:nvSpPr>
        <p:spPr>
          <a:xfrm>
            <a:off x="3725470" y="4920957"/>
            <a:ext cx="629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DA0E270-5861-66B4-5CA7-1B1FE621DE30}"/>
              </a:ext>
            </a:extLst>
          </p:cNvPr>
          <p:cNvSpPr txBox="1"/>
          <p:nvPr/>
        </p:nvSpPr>
        <p:spPr>
          <a:xfrm>
            <a:off x="4000776" y="5372019"/>
            <a:ext cx="10813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млн руб.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8661387-7550-32E9-6421-9F25D17E007E}"/>
              </a:ext>
            </a:extLst>
          </p:cNvPr>
          <p:cNvSpPr txBox="1"/>
          <p:nvPr/>
        </p:nvSpPr>
        <p:spPr>
          <a:xfrm>
            <a:off x="3304556" y="5343444"/>
            <a:ext cx="579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D12F666-473A-EE3B-8E26-393F0D676784}"/>
              </a:ext>
            </a:extLst>
          </p:cNvPr>
          <p:cNvSpPr txBox="1"/>
          <p:nvPr/>
        </p:nvSpPr>
        <p:spPr>
          <a:xfrm>
            <a:off x="3062716" y="5732043"/>
            <a:ext cx="2508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но не более 90% затрат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</a:t>
            </a:r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реализацию бизнес-плана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BF3FC11-6DCD-029D-3E1C-2CDE58AA6F57}"/>
              </a:ext>
            </a:extLst>
          </p:cNvPr>
          <p:cNvSpPr txBox="1"/>
          <p:nvPr/>
        </p:nvSpPr>
        <p:spPr>
          <a:xfrm>
            <a:off x="3062717" y="4336712"/>
            <a:ext cx="2508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иным направлениям </a:t>
            </a:r>
            <a:b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бизнес-плана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2119883" y="4090447"/>
            <a:ext cx="7738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893715" y="4090447"/>
            <a:ext cx="8103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559535" y="834537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962559" y="1481418"/>
            <a:ext cx="43207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Отбор заявителей осуществляется путем проведения конкурса</a:t>
            </a:r>
          </a:p>
        </p:txBody>
      </p:sp>
      <p:pic>
        <p:nvPicPr>
          <p:cNvPr id="5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082" y="1570474"/>
            <a:ext cx="212972" cy="219697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6962560" y="2143955"/>
            <a:ext cx="44501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Конкурс проводится в государственной интегрированной информационной системе управления общественными финансами «Электронный бюджет»</a:t>
            </a:r>
          </a:p>
        </p:txBody>
      </p:sp>
      <p:pic>
        <p:nvPicPr>
          <p:cNvPr id="5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082" y="2139634"/>
            <a:ext cx="212972" cy="219697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6962558" y="3085173"/>
            <a:ext cx="449332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участия в конкурсе заявитель не позднее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30 календарных дней, следующих за днем размещения объявления о проведении конкурса, формирует заявку в электронной форме посредством заполнения соответствующих экранных форм веб-интерфейса системы «Электронный бюджет»</a:t>
            </a:r>
          </a:p>
        </p:txBody>
      </p:sp>
      <p:pic>
        <p:nvPicPr>
          <p:cNvPr id="5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082" y="3149438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638175"/>
            <a:ext cx="5273335" cy="57960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695273" y="3360836"/>
            <a:ext cx="2654894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</a:rPr>
              <a:t>Гранты на развитие семейных ферм</a:t>
            </a:r>
            <a:endParaRPr lang="ru-RU" sz="14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5" cy="19586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95701" y="6359193"/>
            <a:ext cx="37702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</a:t>
            </a:r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41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20" y="4842172"/>
            <a:ext cx="11062" cy="15014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2466975"/>
            <a:ext cx="5273335" cy="1329007"/>
          </a:xfrm>
          <a:prstGeom prst="roundRect">
            <a:avLst>
              <a:gd name="adj" fmla="val 9297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561975"/>
            <a:ext cx="50009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Гранты из областного бюджета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победителю конкурса по отбору семейных ферм  на предоставление грантов на финансовое обеспечение части затрат в целях реализации бизнес-плана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2593819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5" y="2909316"/>
            <a:ext cx="4800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Крестьянские (фермерские) хозяйства или индивидуальные предприниматели - главы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крестьянских (фермерских) хозяйств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1" y="5374456"/>
            <a:ext cx="39156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11.06.2021 № 277-П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предоставлении грантов из областного бюджета на развитие семейных ферм»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68366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5524500"/>
            <a:ext cx="670984" cy="517210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6553246" y="1016430"/>
            <a:ext cx="47818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6892506" y="1578110"/>
            <a:ext cx="4477109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Грант предоставляется победителю конкурса по отбору семейных ферм  на предоставление грантов на финансовое обеспечение части затрат в целях реализации бизнес-плана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909762" y="2654222"/>
            <a:ext cx="4394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Заявитель лично, через представителя, посредством почтовой связи либо в электронном виде в порядке, установленном правовым актом Министерства сельского хозяйства Российской Федерации, не позднее 30 календарных дней, следующих за днем размещения объявления о проведении конкурса, представляют в министерство заявку на участие в конкурсе</a:t>
            </a:r>
          </a:p>
        </p:txBody>
      </p:sp>
      <p:pic>
        <p:nvPicPr>
          <p:cNvPr id="2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444" y="1661411"/>
            <a:ext cx="212972" cy="219697"/>
          </a:xfrm>
          <a:prstGeom prst="rect">
            <a:avLst/>
          </a:prstGeom>
          <a:noFill/>
        </p:spPr>
      </p:pic>
      <p:pic>
        <p:nvPicPr>
          <p:cNvPr id="2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9324" y="2705207"/>
            <a:ext cx="212972" cy="219697"/>
          </a:xfrm>
          <a:prstGeom prst="rect">
            <a:avLst/>
          </a:prstGeom>
          <a:noFill/>
        </p:spPr>
      </p:pic>
      <p:sp>
        <p:nvSpPr>
          <p:cNvPr id="2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8070" y="4521735"/>
            <a:ext cx="5273335" cy="1329007"/>
          </a:xfrm>
          <a:prstGeom prst="roundRect">
            <a:avLst>
              <a:gd name="adj" fmla="val 1001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8324" y="4776109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6100" y="5096560"/>
            <a:ext cx="482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Грант на финансовое обеспечение части затрат в целях реализации проектов по развитию семейных ферм</a:t>
            </a:r>
          </a:p>
        </p:txBody>
      </p:sp>
    </p:spTree>
  </p:cSld>
  <p:clrMapOvr>
    <a:masterClrMapping/>
  </p:clrMapOvr>
  <p:transition/>
  <p:timing/>
</p:sld>
</file>

<file path=ppt/slides/slide1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81000"/>
            <a:ext cx="5273335" cy="6215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164679" y="3360836"/>
            <a:ext cx="3716082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tabLst>
                <a:tab pos="3852863"/>
              </a:tabLst>
            </a:pPr>
            <a:r>
              <a:rPr lang="ru-RU" sz="1400" smtClean="0">
                <a:solidFill>
                  <a:schemeClr val="bg1"/>
                </a:solidFill>
                <a:latin typeface="Akrobat Light" panose="00000500000000000000" pitchFamily="2" charset="-52"/>
              </a:rPr>
              <a:t>Гранты на развитие материально-технической базы</a:t>
            </a:r>
            <a:endParaRPr lang="ru-RU" sz="14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5" cy="14280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04666" y="6359193"/>
            <a:ext cx="40107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142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20" y="5372766"/>
            <a:ext cx="11062" cy="970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1976853"/>
            <a:ext cx="5273335" cy="911406"/>
          </a:xfrm>
          <a:prstGeom prst="roundRect">
            <a:avLst>
              <a:gd name="adj" fmla="val 6698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85438" y="419100"/>
            <a:ext cx="521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Гранты сельскохозяйственным потребительским кооперативам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из областного бюджета на развитие материально-технической базы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30224" y="2103697"/>
            <a:ext cx="34529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0225" y="2419194"/>
            <a:ext cx="5099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потребительский кооператив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05700" y="4822006"/>
            <a:ext cx="3781425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Кировской области от 07.12.2021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675-П «О предоставлении  сельскохозяйственным потребительским кооперативам грантов из областного бюджета на развитие материально-технической базы»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07161" y="4131211"/>
            <a:ext cx="4537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субсидий</a:t>
            </a:r>
          </a:p>
        </p:txBody>
      </p:sp>
      <p:pic>
        <p:nvPicPr>
          <p:cNvPr id="6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67" y="4972050"/>
            <a:ext cx="670984" cy="517210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6723643" y="596845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7008888" y="1129303"/>
            <a:ext cx="4233878" cy="1600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Гранты предоставляются победителям конкурса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отбору сельскохозяйственных потребительских кооперативов для предоставления грантов из областного бюджета на развитие материально-технической базы в порядке, установленном Правительством Кировской области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7028785" y="2731693"/>
            <a:ext cx="4205272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Грант предоставляется победителю конкурса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отбору сельскохозяйственных потребительских кооперативов на предоставление грантов на финансовое обеспечение части затрат в целях реализации бизнес-плана</a:t>
            </a:r>
          </a:p>
        </p:txBody>
      </p:sp>
      <p:pic>
        <p:nvPicPr>
          <p:cNvPr id="2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3112" y="1220016"/>
            <a:ext cx="212972" cy="219697"/>
          </a:xfrm>
          <a:prstGeom prst="rect">
            <a:avLst/>
          </a:prstGeom>
          <a:noFill/>
        </p:spPr>
      </p:pic>
      <p:pic>
        <p:nvPicPr>
          <p:cNvPr id="2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135" y="2905138"/>
            <a:ext cx="212972" cy="219697"/>
          </a:xfrm>
          <a:prstGeom prst="rect">
            <a:avLst/>
          </a:prstGeom>
          <a:noFill/>
        </p:spPr>
      </p:pic>
      <p:sp>
        <p:nvSpPr>
          <p:cNvPr id="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54048" y="3593110"/>
            <a:ext cx="5273335" cy="1525360"/>
          </a:xfrm>
          <a:prstGeom prst="roundRect">
            <a:avLst>
              <a:gd name="adj" fmla="val 855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8324" y="3766207"/>
            <a:ext cx="50615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6100" y="4143808"/>
            <a:ext cx="482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финансовое обеспечение части затрат в целях реализации проектов по развитию материально-технической базы кооперативов</a:t>
            </a:r>
          </a:p>
        </p:txBody>
      </p:sp>
    </p:spTree>
  </p:cSld>
  <p:clrMapOvr>
    <a:masterClrMapping/>
  </p:clrMapOvr>
  <p:transition/>
  <p:timing/>
</p:sld>
</file>

<file path=ppt/slides/slide1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9683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2613025"/>
            <a:ext cx="5273335" cy="11588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3946525"/>
            <a:ext cx="5273335" cy="240665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800099"/>
            <a:ext cx="5273335" cy="57960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284106" y="3345448"/>
            <a:ext cx="347723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tabLst>
                <a:tab pos="3852863"/>
              </a:tabLst>
            </a:pPr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Налоговая льгота по налогу на имущество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80386" y="6359193"/>
            <a:ext cx="40267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143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2147" y="5162550"/>
            <a:ext cx="11635" cy="971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409238" y="388889"/>
            <a:ext cx="54295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Освобождаются от налогообложения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налогу на имущество для сельскохозяйственных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товаропроизводителей Кировской области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74660" y="2941972"/>
            <a:ext cx="4705350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Имущество, не переданного в аренду, безвозмездное пользование, доверительное управление, владение, пользование или распоряжение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727736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089039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Сельскохозяйственный товаропроизводитель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2591336"/>
            <a:ext cx="29209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 налогообложения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581900" y="5241321"/>
            <a:ext cx="41814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27.07.2016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692-ЗО «О налоге на имущество организаций в Кировской области»;</a:t>
            </a:r>
          </a:p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17.06.2020 № 303-П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97635" y="442013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517" y="5372100"/>
            <a:ext cx="670984" cy="51721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49260" y="3965389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50900" y="4402435"/>
            <a:ext cx="468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наличие статуса сельскохозяйственного товаропроизводителя</a:t>
            </a:r>
          </a:p>
        </p:txBody>
      </p:sp>
      <p:pic>
        <p:nvPicPr>
          <p:cNvPr id="4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478567"/>
            <a:ext cx="212972" cy="219697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850900" y="4916785"/>
            <a:ext cx="468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отсутствие задолженности по платежам в бюджеты бюджетной системы Российской Федерации</a:t>
            </a:r>
          </a:p>
        </p:txBody>
      </p:sp>
      <p:pic>
        <p:nvPicPr>
          <p:cNvPr id="4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992917"/>
            <a:ext cx="212972" cy="219697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850900" y="5469235"/>
            <a:ext cx="468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среднемесячной заработной платы в организации-налогоплательщике не ниже  1,5 МРОТ</a:t>
            </a:r>
          </a:p>
        </p:txBody>
      </p:sp>
      <p:pic>
        <p:nvPicPr>
          <p:cNvPr id="4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545367"/>
            <a:ext cx="212972" cy="219697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7010399" y="858838"/>
            <a:ext cx="45339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налогоплательщик – сельскохозяйственный товаропроизводитель не находится в процессе ликвидации или реорганизации в форме разделения и выделения на конец налогового периода, в котором налогоплательщик применил налоговую льготу, а также в отношении него в течение налогового периода не возбуждались процедуры, применяемые в деле о несостоятельности (банкротстве)</a:t>
            </a:r>
          </a:p>
        </p:txBody>
      </p:sp>
      <p:pic>
        <p:nvPicPr>
          <p:cNvPr id="5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350" y="964731"/>
            <a:ext cx="212972" cy="219697"/>
          </a:xfrm>
          <a:prstGeom prst="rect">
            <a:avLst/>
          </a:prstGeom>
          <a:noFill/>
        </p:spPr>
      </p:pic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6562725" y="2965102"/>
            <a:ext cx="5019675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Заключение соглашения о предоставлении налоговой льготы с министерством сельского хозяйства и продовольствия Кировской области, а также обеспечить выполнение обязательств по достижению целевых показателей эффективности деятельности получателей налоговой льготы</a:t>
            </a:r>
          </a:p>
        </p:txBody>
      </p:sp>
    </p:spTree>
  </p:cSld>
  <p:clrMapOvr>
    <a:masterClrMapping/>
  </p:clrMapOvr>
  <p:transition/>
  <p:timing/>
</p:sld>
</file>

<file path=ppt/slides/slide1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137795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3060700"/>
            <a:ext cx="5273335" cy="318770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55601"/>
            <a:ext cx="5273335" cy="62405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284106" y="3345448"/>
            <a:ext cx="347723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tabLst>
                <a:tab pos="3852863"/>
              </a:tabLst>
            </a:pPr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Налоговая льгота по налогу на имущество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3256" y="6350228"/>
            <a:ext cx="40107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144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2147" y="5162550"/>
            <a:ext cx="11635" cy="971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409238" y="627014"/>
            <a:ext cx="54295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Освобождение от налогообложения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имущество организаций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661061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022364"/>
            <a:ext cx="500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Предприятия, указанные в пункте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8 части 1 статьи 6 Закона Кировской области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27.07.2016 № 692-ЗО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620000" y="5308193"/>
            <a:ext cx="41814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27.07.2016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692-ЗО «О налоге на имущество организаций в Кировской области»;</a:t>
            </a:r>
          </a:p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16.06.2023 № 333-П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72235" y="4614008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6617" y="5565972"/>
            <a:ext cx="670984" cy="51721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49260" y="3085914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19126" y="3429000"/>
            <a:ext cx="5095874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течение налогового периода организации, претендующие на получение налоговой льготы, приобретают акции организаций- сельскохозяйственных товаропроизводителей, зарегистрированных на территории Кировской области, и (или) вкладывают в уставные (складочные) капиталы и (или) паевые фонды указанных организаций молодняк сельскохозяйственных племенных животных, семена зерновых культур, новые (ранее не использованные) сельскохозяйственные машины, тракторы, специализированные транспортные средства и (или) оборудование либо денежные средства, используемые в этом же налоговом периоде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08799" y="1074134"/>
            <a:ext cx="4673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Заключено соглашение о предоставлении налоговой льготы с уполномоченным Правительством Кировской области органом исполнительной власти Кировской области</a:t>
            </a:r>
          </a:p>
        </p:txBody>
      </p:sp>
      <p:pic>
        <p:nvPicPr>
          <p:cNvPr id="3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262" y="1144515"/>
            <a:ext cx="212972" cy="219697"/>
          </a:xfrm>
          <a:prstGeom prst="rect">
            <a:avLst/>
          </a:prstGeom>
          <a:noFill/>
        </p:spPr>
      </p:pic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557489" y="395288"/>
            <a:ext cx="5001118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Право на применение налоговой льготы имеют организации, отвечающие одновременно следующим требованиям: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908799" y="1992749"/>
            <a:ext cx="467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Отсутствует задолженность по платежам в бюджеты бюджетной системы Российской Федерации</a:t>
            </a:r>
          </a:p>
        </p:txBody>
      </p:sp>
      <p:pic>
        <p:nvPicPr>
          <p:cNvPr id="3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262" y="2063130"/>
            <a:ext cx="212972" cy="219697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908799" y="2526268"/>
            <a:ext cx="4673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Налогоплательщик не находится в процессе ликвидации или реорганизации, не возбуждались процедуры, применяемые в деле о несостоятельности (банкротстве)</a:t>
            </a:r>
          </a:p>
        </p:txBody>
      </p:sp>
      <p:pic>
        <p:nvPicPr>
          <p:cNvPr id="4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262" y="2596649"/>
            <a:ext cx="212972" cy="219697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6908799" y="3436722"/>
            <a:ext cx="467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среднемесячной заработной платы в организации-налогоплательщике не ниже 2 МРОТ</a:t>
            </a:r>
          </a:p>
        </p:txBody>
      </p:sp>
      <p:pic>
        <p:nvPicPr>
          <p:cNvPr id="5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262" y="3507103"/>
            <a:ext cx="212972" cy="219697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6908799" y="3985781"/>
            <a:ext cx="467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Отсутствует просроченная задолженность по выплате заработной платы работникам организации</a:t>
            </a:r>
          </a:p>
        </p:txBody>
      </p:sp>
      <p:pic>
        <p:nvPicPr>
          <p:cNvPr id="5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262" y="4056162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icture 3" descr="C:\Users\malygina_uk\Desktop\dXNDAQfQB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534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1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88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4166243" y="199500"/>
            <a:ext cx="43813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данные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меры государственной поддержки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8783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79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50397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80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293" y="6026395"/>
            <a:ext cx="338400" cy="285984"/>
          </a:xfrm>
          <a:prstGeom prst="rect">
            <a:avLst/>
          </a:prstGeom>
          <a:noFill/>
        </p:spPr>
      </p:pic>
      <p:pic>
        <p:nvPicPr>
          <p:cNvPr id="81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944991" y="6366155"/>
            <a:ext cx="337716" cy="313315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5301827" y="6301859"/>
            <a:ext cx="1593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dsx@dsx-kirov.ru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21950" y="5968484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27-27-38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879975" y="4933861"/>
            <a:ext cx="27432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сельского хозяйства и продовольствия</a:t>
            </a: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Кировской области</a:t>
            </a:r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11171417" y="3421648"/>
            <a:ext cx="170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Сельское хозяйство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6" idx="1"/>
          </p:cNvCxnSpPr>
          <p:nvPr/>
        </p:nvCxnSpPr>
        <p:spPr>
          <a:xfrm flipH="1">
            <a:off x="12022772" y="314325"/>
            <a:ext cx="7324" cy="2425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1788402" y="636853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</a:t>
            </a:r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45</a:t>
            </a:r>
            <a:endParaRPr lang="ru-RU" sz="160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12021204" y="4605939"/>
            <a:ext cx="0" cy="1688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malygina_uk\Desktop\qr-code (17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200" y="1485900"/>
            <a:ext cx="2374900" cy="2374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malygina_uk\Desktop\72e0547ee3c5f71336dd44100d5352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2216"/>
          <a:stretch>
            <a:fillRect/>
          </a:stretch>
        </p:blipFill>
        <p:spPr bwMode="auto">
          <a:xfrm>
            <a:off x="0" y="1"/>
            <a:ext cx="12198078" cy="6857999"/>
          </a:xfrm>
          <a:prstGeom prst="rect">
            <a:avLst/>
          </a:prstGeom>
          <a:noFill/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2000">
                <a:schemeClr val="accent1">
                  <a:lumMod val="50000"/>
                  <a:alpha val="59000"/>
                </a:scheme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>
            <a:off x="8422829" y="3088829"/>
            <a:ext cx="5423645" cy="21146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H="1" flipV="1">
            <a:off x="-1654474" y="1654474"/>
            <a:ext cx="5423645" cy="2114697"/>
          </a:xfrm>
          <a:prstGeom prst="rect">
            <a:avLst/>
          </a:prstGeom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1202281" y="1288964"/>
            <a:ext cx="2728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Энергетика</a:t>
            </a:r>
          </a:p>
        </p:txBody>
      </p:sp>
    </p:spTree>
  </p:cSld>
  <p:clrMapOvr>
    <a:masterClrMapping/>
  </p:clrMapOvr>
  <p:transition/>
  <p:timing/>
</p:sld>
</file>

<file path=ppt/slides/slide1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2000">
                <a:schemeClr val="accent1">
                  <a:lumMod val="50000"/>
                  <a:alpha val="59000"/>
                </a:scheme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533401"/>
            <a:ext cx="5273335" cy="335279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4295777"/>
            <a:ext cx="5273335" cy="217169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10064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2889250"/>
            <a:ext cx="5273335" cy="369252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098959" y="3345448"/>
            <a:ext cx="384752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Освобождение от уплаты транспортного налога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5875" cy="13255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84121" y="6359193"/>
            <a:ext cx="39466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147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23" y="5438489"/>
            <a:ext cx="11059" cy="6956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09238" y="301938"/>
            <a:ext cx="2688557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льготы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788939"/>
            <a:ext cx="4975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Освобождение от уплаты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транспортного налога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650860" y="3691272"/>
            <a:ext cx="51403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Транспортных средств, оборудованных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использования природного газа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качестве моторного топлива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650860" y="1756311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0860" y="2130314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0860" y="3112036"/>
            <a:ext cx="30716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Применяется в отношении: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581900" y="5393721"/>
            <a:ext cx="418147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28.11.2002 № 114-ЗО «О транспортном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налоге в Кировской области»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97635" y="457253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0267" y="5473700"/>
            <a:ext cx="670984" cy="517210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6543660" y="806264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3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571" y="1397595"/>
            <a:ext cx="212972" cy="219697"/>
          </a:xfrm>
          <a:prstGeom prst="rect">
            <a:avLst/>
          </a:prstGeom>
          <a:noFill/>
        </p:spPr>
      </p:pic>
      <p:pic>
        <p:nvPicPr>
          <p:cNvPr id="3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571" y="2491182"/>
            <a:ext cx="212972" cy="219697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921499" y="2420680"/>
            <a:ext cx="3930465" cy="12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Основанием для предоставления налоговой льготы являются документы, подтверждающие наличие оборудования для использования природного газа в качестве моторного топлива 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946900" y="1304554"/>
            <a:ext cx="4418491" cy="99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Транспортное средство, находящееся в собственности организации, должно быть оборудовано для использования природного газа в качестве моторного топлива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0860" y="4620736"/>
            <a:ext cx="4305300" cy="145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Транспортных средств (за исключением водных и воздушных транспортных средств), приводимых в движение исключительно электрическим двигателем (электрическими двигателями) и заряжаемых с помощью внешнего источника электроэнергии</a:t>
            </a:r>
          </a:p>
        </p:txBody>
      </p:sp>
    </p:spTree>
  </p:cSld>
  <p:clrMapOvr>
    <a:masterClrMapping/>
  </p:clrMapOvr>
  <p:transition/>
  <p:timing/>
</p:sld>
</file>

<file path=ppt/slides/slide1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2000">
                <a:schemeClr val="accent1">
                  <a:lumMod val="50000"/>
                  <a:alpha val="59000"/>
                </a:scheme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9302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2670175"/>
            <a:ext cx="5273335" cy="39020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533401"/>
            <a:ext cx="5273335" cy="218122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2914651"/>
            <a:ext cx="5273335" cy="160972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4705350"/>
            <a:ext cx="5273335" cy="186689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098959" y="3345448"/>
            <a:ext cx="384752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Освобождение от уплаты налога на имущество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5875" cy="13255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84121" y="6359193"/>
            <a:ext cx="41229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148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23" y="5438489"/>
            <a:ext cx="11059" cy="6956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09238" y="310903"/>
            <a:ext cx="2688557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льготы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788939"/>
            <a:ext cx="4975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Освобождение от уплаты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налога на имущество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850885" y="3738897"/>
            <a:ext cx="5140340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объектов газораспределительных сетей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650860" y="1756311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0860" y="2063639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0860" y="2940586"/>
            <a:ext cx="30716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Применяется в отношении: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581900" y="5593746"/>
            <a:ext cx="418147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27.07.2016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692-ЗО «О налоге на имущество организаций в Кировской области»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97635" y="482018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0267" y="5673725"/>
            <a:ext cx="670984" cy="51721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973544" y="733768"/>
            <a:ext cx="2113079" cy="307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объектов газификации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8175" y="4073595"/>
            <a:ext cx="483870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i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(к объектам газораспределительных сетей относятся газораспределительные сети, отдельные объекты газораспределительных сетей, вновь созданные (построенные) в рамках выполнения мероприятий пообъектного плана-графика догазификации Кировской области, необходимые для подключения (технологического присоединения) домовладений к газораспределительным сетям в населенных пунктах Кировской области, в которых проложены газораспределительные сети и осуществляется транспортировка природного газа)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29400" y="1057146"/>
            <a:ext cx="470535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i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(распределительные газопроводы, межпоселковые газопроводы, газопроводы-отводы, газораспределительные станции, вновь созданные (построенные) в рамках выполнения мероприятий, предусмотренных пунктом 2.1 плана мероприятий программы газификации жилищно-коммунального хозяйства, промышленных и иных организаций Кировской области на 2022 - 2031 годы)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41915" y="3584446"/>
            <a:ext cx="4778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Объекты газораспределительных сетей и объекты газификации приняты к бухгалтерскому учету в качестве объектов основных средств начиная  с 1 января 2022 года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29385" y="3130364"/>
            <a:ext cx="50831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7179" y="3615809"/>
            <a:ext cx="301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1</a:t>
            </a:r>
            <a:endParaRPr lang="ru-RU" sz="2400"/>
          </a:p>
        </p:txBody>
      </p:sp>
      <p:sp>
        <p:nvSpPr>
          <p:cNvPr id="32" name="Прямоугольник 31"/>
          <p:cNvSpPr/>
          <p:nvPr/>
        </p:nvSpPr>
        <p:spPr>
          <a:xfrm>
            <a:off x="6686504" y="61543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</a:t>
            </a:r>
            <a:endParaRPr lang="ru-RU" sz="2400"/>
          </a:p>
        </p:txBody>
      </p:sp>
    </p:spTree>
  </p:cSld>
  <p:clrMapOvr>
    <a:masterClrMapping/>
  </p:clrMapOvr>
  <p:transition/>
  <p:timing/>
</p:sld>
</file>

<file path=ppt/slides/slide1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Picture 2" descr="C:\Users\malygina_uk\Desktop\72e0547ee3c5f71336dd44100d5352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2216"/>
          <a:stretch>
            <a:fillRect/>
          </a:stretch>
        </p:blipFill>
        <p:spPr bwMode="auto">
          <a:xfrm>
            <a:off x="0" y="1"/>
            <a:ext cx="12198078" cy="6857999"/>
          </a:xfrm>
          <a:prstGeom prst="rect">
            <a:avLst/>
          </a:prstGeom>
          <a:noFill/>
        </p:spPr>
      </p:pic>
      <p:sp>
        <p:nvSpPr>
          <p:cNvPr id="1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2000">
                <a:schemeClr val="accent1">
                  <a:lumMod val="50000"/>
                  <a:alpha val="59000"/>
                </a:scheme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733181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398917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79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572996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80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3868" y="6026395"/>
            <a:ext cx="338400" cy="285984"/>
          </a:xfrm>
          <a:prstGeom prst="rect">
            <a:avLst/>
          </a:prstGeom>
          <a:noFill/>
        </p:spPr>
      </p:pic>
      <p:pic>
        <p:nvPicPr>
          <p:cNvPr id="81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65566" y="6366155"/>
            <a:ext cx="337716" cy="313315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4822402" y="630185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tek@ako.kirov.ru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742525" y="5968484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27-27-36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400550" y="4933861"/>
            <a:ext cx="27432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энергетики</a:t>
            </a: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и жилищно-коммунального</a:t>
            </a: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хозяйства Кировской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11477570" y="3345448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Энергетика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endCxn id="22" idx="1"/>
          </p:cNvCxnSpPr>
          <p:nvPr/>
        </p:nvCxnSpPr>
        <p:spPr>
          <a:xfrm>
            <a:off x="12011025" y="228600"/>
            <a:ext cx="11727" cy="27409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1771206" y="6368534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</a:t>
            </a:r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49</a:t>
            </a:r>
            <a:endParaRPr lang="ru-RU" sz="1600"/>
          </a:p>
        </p:txBody>
      </p:sp>
      <p:cxnSp>
        <p:nvCxnSpPr>
          <p:cNvPr id="25" name="Прямая соединительная линия 24"/>
          <p:cNvCxnSpPr>
            <a:stCxn id="22" idx="3"/>
          </p:cNvCxnSpPr>
          <p:nvPr/>
        </p:nvCxnSpPr>
        <p:spPr>
          <a:xfrm>
            <a:off x="12022752" y="4059907"/>
            <a:ext cx="2532" cy="21694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malygina_uk\Desktop\qr-code (18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435100"/>
            <a:ext cx="2400300" cy="2400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Picture 2" descr="C:\Users\malygina_uk\Desktop\Каталог\Иконки\2034692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88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553946" y="1620031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 rot="5400000">
            <a:off x="10712910" y="3345448"/>
            <a:ext cx="2619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Новый инвестиционный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11845153" y="6359193"/>
            <a:ext cx="324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15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12011025" y="5038725"/>
            <a:ext cx="14259" cy="1190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5797489" y="5455921"/>
            <a:ext cx="269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grpSp>
        <p:nvGrpSpPr>
          <p:cNvPr id="2" name="Группа 22"/>
          <p:cNvGrpSpPr/>
          <p:nvPr/>
        </p:nvGrpSpPr>
        <p:grpSpPr>
          <a:xfrm>
            <a:off x="3008914" y="228075"/>
            <a:ext cx="6106511" cy="6479970"/>
            <a:chOff x="6342664" y="199500"/>
            <a:chExt cx="6106511" cy="6479970"/>
          </a:xfrm>
        </p:grpSpPr>
        <p:pic>
          <p:nvPicPr>
            <p:cNvPr id="2052" name="Picture 4" descr="C:\Users\malygina_uk\Desktop\smart-green-bubble-with-phone-handset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6493" y="6026395"/>
              <a:ext cx="338400" cy="285984"/>
            </a:xfrm>
            <a:prstGeom prst="rect">
              <a:avLst/>
            </a:prstGeom>
            <a:noFill/>
          </p:spPr>
        </p:pic>
        <p:pic>
          <p:nvPicPr>
            <p:cNvPr id="2053" name="Picture 5" descr="C:\Users\malygina_uk\Desktop\smart-bubble-with-a-blue-postal-let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418191" y="6366155"/>
              <a:ext cx="337716" cy="313315"/>
            </a:xfrm>
            <a:prstGeom prst="rect">
              <a:avLst/>
            </a:prstGeom>
            <a:noFill/>
          </p:spPr>
        </p:pic>
        <p:pic>
          <p:nvPicPr>
            <p:cNvPr id="115" name="Picture 4" descr="C:\Users\malygina_uk\Desktop\smart-green-bubble-with-phone-handset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07793" y="6026395"/>
              <a:ext cx="338400" cy="285984"/>
            </a:xfrm>
            <a:prstGeom prst="rect">
              <a:avLst/>
            </a:prstGeom>
            <a:noFill/>
          </p:spPr>
        </p:pic>
        <p:pic>
          <p:nvPicPr>
            <p:cNvPr id="116" name="Picture 5" descr="C:\Users\malygina_uk\Desktop\smart-bubble-with-a-blue-postal-let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9199491" y="6366155"/>
              <a:ext cx="337716" cy="313315"/>
            </a:xfrm>
            <a:prstGeom prst="rect">
              <a:avLst/>
            </a:prstGeom>
            <a:noFill/>
          </p:spPr>
        </p:pic>
        <p:sp>
          <p:nvSpPr>
            <p:cNvPr id="104" name="Прямоугольник 103">
              <a:extLst>
                <a:ext uri="{FF2B5EF4-FFF2-40B4-BE49-F238E27FC236}">
                  <a16:creationId xmlns="" xmlns:a16="http://schemas.microsoft.com/office/drawing/2014/main" id="{25CB5AF2-F67F-421B-9E67-06A42C0EACEA}"/>
                </a:ext>
              </a:extLst>
            </p:cNvPr>
            <p:cNvSpPr/>
            <p:nvPr/>
          </p:nvSpPr>
          <p:spPr>
            <a:xfrm>
              <a:off x="7055001" y="199500"/>
              <a:ext cx="431881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Ознакомиться с НПА, </a:t>
              </a:r>
              <a:b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</a:br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регламентирующими </a:t>
              </a:r>
              <a:b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</a:br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меры государственной поддержки</a:t>
              </a:r>
            </a:p>
            <a:p>
              <a:pPr algn="ctr"/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для НИП 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353175" y="5238661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endParaRPr>
            </a:p>
            <a:p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Министерство экономического </a:t>
              </a:r>
              <a:b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</a:br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развития  Кировской области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6775027" y="6301859"/>
              <a:ext cx="19992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econsyn@ako.kirov.ru </a:t>
              </a:r>
              <a:endPara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6695150" y="5968484"/>
              <a:ext cx="15872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 </a:t>
              </a:r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(8332) 27-27-29 </a:t>
              </a: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56327" y="6301859"/>
              <a:ext cx="15808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airko43@mail.ru </a:t>
              </a:r>
              <a:endPara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476450" y="5968484"/>
              <a:ext cx="1572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 </a:t>
              </a:r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(8332) 22-10-77 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342664" y="4966602"/>
              <a:ext cx="29867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Контактная информация:</a:t>
              </a:r>
            </a:p>
          </p:txBody>
        </p:sp>
      </p:grpSp>
      <p:pic>
        <p:nvPicPr>
          <p:cNvPr id="24" name="Picture 2" descr="C:\Users\malygina_uk\Desktop\qr-cod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725" y="1724025"/>
            <a:ext cx="2343150" cy="2343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malygina_uk\Desktop\a782be3b482ff9f59085a7166e7f2a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" b="161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V="1"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D29B00">
                  <a:alpha val="34000"/>
                </a:srgbClr>
              </a:gs>
              <a:gs pos="0">
                <a:schemeClr val="accent2">
                  <a:lumMod val="75000"/>
                </a:schemeClr>
              </a:gs>
              <a:gs pos="100000">
                <a:srgbClr val="D29B00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117236" y="5104583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Преференции по налогообложению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117236" y="5576874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Инфраструктурные облигации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312024" y="5339190"/>
            <a:ext cx="1192305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45859" y="5814319"/>
            <a:ext cx="1658470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>
            <a:off x="8422829" y="3088829"/>
            <a:ext cx="5423645" cy="21146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H="1" flipV="1">
            <a:off x="-1654474" y="1654474"/>
            <a:ext cx="5423645" cy="2114697"/>
          </a:xfrm>
          <a:prstGeom prst="rect">
            <a:avLst/>
          </a:prstGeom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996093" y="715223"/>
            <a:ext cx="2648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Жилищное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996093" y="1343873"/>
            <a:ext cx="3517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строительство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123959" y="4545105"/>
            <a:ext cx="3676082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8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Содержание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5007920" y="5059759"/>
            <a:ext cx="137495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151 – 152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4622437" y="5534888"/>
            <a:ext cx="137495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153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</p:spTree>
  </p:cSld>
  <p:clrMapOvr>
    <a:masterClrMapping/>
  </p:clrMapOvr>
  <p:transition/>
  <p:timing/>
</p:sld>
</file>

<file path=ppt/slides/slide1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D29B00">
                  <a:alpha val="70000"/>
                </a:srgbClr>
              </a:gs>
              <a:gs pos="0">
                <a:schemeClr val="accent2">
                  <a:lumMod val="75000"/>
                </a:schemeClr>
              </a:gs>
              <a:gs pos="100000">
                <a:srgbClr val="D29B00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800100"/>
            <a:ext cx="5273335" cy="1152526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2219324"/>
            <a:ext cx="5273335" cy="187642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4295774"/>
            <a:ext cx="5273335" cy="2305051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1527175"/>
            <a:ext cx="5273335" cy="160655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3241676"/>
            <a:ext cx="5273335" cy="65405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4003675"/>
            <a:ext cx="5273335" cy="257809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599897" y="3345448"/>
            <a:ext cx="284565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Инвестиционный налоговый вычет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74596" y="6359193"/>
            <a:ext cx="38023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151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58614" y="301938"/>
            <a:ext cx="50113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Преференции по налогообложению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66388" y="893714"/>
            <a:ext cx="4975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Инвестиционный налоговый вычет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налогу на прибыль организаций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71500" y="3520470"/>
            <a:ext cx="5086349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Прибыль налогоплательщика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546761"/>
            <a:ext cx="300755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инвествычета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1860439"/>
            <a:ext cx="5004710" cy="12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Налогоплательщик, осуществляющий расходы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созданию объектов инфраструктуры, которые в соответствии с законодательством Российской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Федерации могут находиться исключительно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федеральной собственности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3219986"/>
            <a:ext cx="39148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объекты инвествычета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74661" y="3978811"/>
            <a:ext cx="48164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Исчисление размера инвествычета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95140" y="2391040"/>
            <a:ext cx="494571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применения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grpSp>
        <p:nvGrpSpPr>
          <p:cNvPr id="2" name="Группа 62"/>
          <p:cNvGrpSpPr/>
          <p:nvPr/>
        </p:nvGrpSpPr>
        <p:grpSpPr>
          <a:xfrm>
            <a:off x="6605814" y="3081902"/>
            <a:ext cx="495300" cy="463955"/>
            <a:chOff x="7908494" y="3335065"/>
            <a:chExt cx="551073" cy="517707"/>
          </a:xfrm>
        </p:grpSpPr>
        <p:pic>
          <p:nvPicPr>
            <p:cNvPr id="64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65" name="Овал 64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248720" y="3057613"/>
            <a:ext cx="417674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 по 31.12.2027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27228" y="5132462"/>
            <a:ext cx="4371975" cy="12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24.11.2020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417-ЗО«О применении на территории Кировской области инвестиционного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налогового вычета по налогу на прибыль организаций»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40485" y="4353461"/>
            <a:ext cx="46799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право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применение инвествычета</a:t>
            </a:r>
          </a:p>
        </p:txBody>
      </p:sp>
      <p:pic>
        <p:nvPicPr>
          <p:cNvPr id="49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167" y="5324475"/>
            <a:ext cx="670984" cy="51721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281210" y="4125684"/>
            <a:ext cx="1210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latin typeface="Akrobat ExtraLight" panose="00000400000000000000" pitchFamily="2" charset="-52"/>
              </a:rPr>
              <a:t>до </a:t>
            </a:r>
            <a:r>
              <a:rPr lang="ru-RU" sz="4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85</a:t>
            </a:r>
            <a:r>
              <a:rPr lang="ru-RU" b="1" smtClean="0">
                <a:latin typeface="Akrobat ExtraLight" panose="00000400000000000000" pitchFamily="2" charset="-52"/>
              </a:rPr>
              <a:t>%</a:t>
            </a:r>
            <a:endParaRPr lang="ru-RU" b="1">
              <a:latin typeface="Akrobat ExtraLight" panose="00000400000000000000" pitchFamily="2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538" y="4806434"/>
            <a:ext cx="5566662" cy="169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предельный размер расходов текущего периода в виде денежных средств, перечисленных по договорам финансирования деятельности по созданию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территории Кировской области объектов 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инфраструктуры, которые в соответствии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  законодательством Российской Федерации могут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находиться исключительно в федеральной собственности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50B7E72-33AC-44BA-800A-4A4FB4DFBECF}"/>
              </a:ext>
            </a:extLst>
          </p:cNvPr>
          <p:cNvSpPr/>
          <p:nvPr/>
        </p:nvSpPr>
        <p:spPr>
          <a:xfrm>
            <a:off x="6650302" y="10278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Предельный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размер вычета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BC5AFF25-D6A8-4C59-89E4-2076E04B559D}"/>
              </a:ext>
            </a:extLst>
          </p:cNvPr>
          <p:cNvSpPr/>
          <p:nvPr/>
        </p:nvSpPr>
        <p:spPr>
          <a:xfrm>
            <a:off x="7983367" y="1110575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79DACEFC-47B2-45BD-80FE-47E46CAB1332}"/>
              </a:ext>
            </a:extLst>
          </p:cNvPr>
          <p:cNvSpPr/>
          <p:nvPr/>
        </p:nvSpPr>
        <p:spPr>
          <a:xfrm>
            <a:off x="8474143" y="989743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Сумма налога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по ставке </a:t>
            </a:r>
            <a:r>
              <a:rPr lang="ru-RU" smtClean="0">
                <a:effectLst>
                  <a:reflection endPos="0" dist="50800" dir="5400000" sy="-100000" algn="bl" rotWithShape="0"/>
                </a:effectLst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  <a:sym typeface="Fira Sans"/>
              </a:rPr>
              <a:t>17</a:t>
            </a:r>
            <a:r>
              <a:rPr lang="ru-RU" spc="-100" smtClean="0">
                <a:solidFill>
                  <a:srgbClr val="10A3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CDB3F3EF-8880-4D5C-8839-68C7B2D91BF8}"/>
              </a:ext>
            </a:extLst>
          </p:cNvPr>
          <p:cNvSpPr/>
          <p:nvPr/>
        </p:nvSpPr>
        <p:spPr>
          <a:xfrm>
            <a:off x="10109200" y="101244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Сумма налога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по ставке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mtClean="0">
                <a:effectLst>
                  <a:reflection endPos="0" dist="50800" dir="5400000" sy="-100000" algn="bl" rotWithShape="0"/>
                </a:effectLst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  <a:sym typeface="Fira Sans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98D1895-D5AB-4C00-9CD7-0BDEB0772791}"/>
              </a:ext>
            </a:extLst>
          </p:cNvPr>
          <p:cNvSpPr txBox="1"/>
          <p:nvPr/>
        </p:nvSpPr>
        <p:spPr>
          <a:xfrm>
            <a:off x="9867903" y="1136428"/>
            <a:ext cx="92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ransition/>
  <p:timing/>
</p:sld>
</file>

<file path=ppt/slides/slide1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D29B00">
                  <a:alpha val="70000"/>
                </a:srgbClr>
              </a:gs>
              <a:gs pos="0">
                <a:schemeClr val="accent2">
                  <a:lumMod val="75000"/>
                </a:schemeClr>
              </a:gs>
              <a:gs pos="100000">
                <a:srgbClr val="D29B00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800099"/>
            <a:ext cx="5273335" cy="1295401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2390774"/>
            <a:ext cx="5273335" cy="1781176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4333873"/>
            <a:ext cx="5273335" cy="2286001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1527175"/>
            <a:ext cx="5273335" cy="18065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3422650"/>
            <a:ext cx="5273335" cy="55880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4041774"/>
            <a:ext cx="5273335" cy="258762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599897" y="3345448"/>
            <a:ext cx="284565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Инвестиционный налоговый вычет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61896" y="6359193"/>
            <a:ext cx="40427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152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58614" y="301938"/>
            <a:ext cx="50113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Преференции по налогообложению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66388" y="893714"/>
            <a:ext cx="4975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Инвестиционный налоговый вычет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налогу на прибыль организаций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60615" y="3703713"/>
            <a:ext cx="5086349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Прибыль налогоплательщика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584861"/>
            <a:ext cx="300755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инвествычета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1918495"/>
            <a:ext cx="500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Налогоплательщики, осуществляющие расходы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созданию объектов на создание объектов социальной инфраструктуры, безвозмездно переданных в государственную собственность Кировской области или муниципальную собственность муниципальных образований Кировской области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54250" y="3403229"/>
            <a:ext cx="39148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объекты инвествычета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74661" y="3962936"/>
            <a:ext cx="48164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Исчисление размера инвествычета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95140" y="2648215"/>
            <a:ext cx="494571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применения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grpSp>
        <p:nvGrpSpPr>
          <p:cNvPr id="2" name="Группа 62"/>
          <p:cNvGrpSpPr/>
          <p:nvPr/>
        </p:nvGrpSpPr>
        <p:grpSpPr>
          <a:xfrm>
            <a:off x="6605814" y="3329552"/>
            <a:ext cx="495300" cy="463955"/>
            <a:chOff x="7908494" y="3335065"/>
            <a:chExt cx="551073" cy="517707"/>
          </a:xfrm>
        </p:grpSpPr>
        <p:pic>
          <p:nvPicPr>
            <p:cNvPr id="64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65" name="Овал 64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248720" y="3305263"/>
            <a:ext cx="417674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 по 31.12.2027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27228" y="5132462"/>
            <a:ext cx="4371975" cy="12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24.11.2020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417-ЗО«О применении на территории Кировской области инвестиционного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налогового вычета по налогу на прибыль организаций»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40485" y="4401086"/>
            <a:ext cx="46799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право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применение инвествычета</a:t>
            </a:r>
          </a:p>
        </p:txBody>
      </p:sp>
      <p:pic>
        <p:nvPicPr>
          <p:cNvPr id="49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167" y="5324475"/>
            <a:ext cx="670984" cy="51721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293910" y="4252684"/>
            <a:ext cx="13885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latin typeface="Akrobat ExtraLight" panose="00000400000000000000" pitchFamily="2" charset="-52"/>
              </a:rPr>
              <a:t>до </a:t>
            </a:r>
            <a:r>
              <a:rPr lang="ru-RU" sz="4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80</a:t>
            </a:r>
            <a:r>
              <a:rPr lang="ru-RU" b="1" smtClean="0">
                <a:latin typeface="Akrobat ExtraLight" panose="00000400000000000000" pitchFamily="2" charset="-52"/>
              </a:rPr>
              <a:t>%</a:t>
            </a:r>
            <a:endParaRPr lang="ru-RU" b="1">
              <a:latin typeface="Akrobat ExtraLight" panose="00000400000000000000" pitchFamily="2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1238" y="4971534"/>
            <a:ext cx="4944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предельный размер расходов на создание объектов социальной инфраструктуры, указанных в подпункте 5 пункта 2 статьи 286.1 Налогового кодекса, безвозмездно переданных в государственную собственность Кировской области или муниципальную собственность муниципальных образований Кировской области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50B7E72-33AC-44BA-800A-4A4FB4DFBECF}"/>
              </a:ext>
            </a:extLst>
          </p:cNvPr>
          <p:cNvSpPr/>
          <p:nvPr/>
        </p:nvSpPr>
        <p:spPr>
          <a:xfrm>
            <a:off x="6650302" y="10278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Предельный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размер вычета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BC5AFF25-D6A8-4C59-89E4-2076E04B559D}"/>
              </a:ext>
            </a:extLst>
          </p:cNvPr>
          <p:cNvSpPr/>
          <p:nvPr/>
        </p:nvSpPr>
        <p:spPr>
          <a:xfrm>
            <a:off x="7983367" y="1110575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79DACEFC-47B2-45BD-80FE-47E46CAB1332}"/>
              </a:ext>
            </a:extLst>
          </p:cNvPr>
          <p:cNvSpPr/>
          <p:nvPr/>
        </p:nvSpPr>
        <p:spPr>
          <a:xfrm>
            <a:off x="8474143" y="989743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Сумма налога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по ставке </a:t>
            </a:r>
            <a:r>
              <a:rPr lang="ru-RU" smtClean="0">
                <a:effectLst>
                  <a:reflection endPos="0" dist="50800" dir="5400000" sy="-100000" algn="bl" rotWithShape="0"/>
                </a:effectLst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  <a:sym typeface="Fira Sans"/>
              </a:rPr>
              <a:t>17</a:t>
            </a:r>
            <a:r>
              <a:rPr lang="ru-RU" spc="-100" smtClean="0">
                <a:solidFill>
                  <a:srgbClr val="10A3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CDB3F3EF-8880-4D5C-8839-68C7B2D91BF8}"/>
              </a:ext>
            </a:extLst>
          </p:cNvPr>
          <p:cNvSpPr/>
          <p:nvPr/>
        </p:nvSpPr>
        <p:spPr>
          <a:xfrm>
            <a:off x="10109200" y="101244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Сумма налога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по ставке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mtClean="0">
                <a:effectLst>
                  <a:reflection endPos="0" dist="50800" dir="5400000" sy="-100000" algn="bl" rotWithShape="0"/>
                </a:effectLst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  <a:sym typeface="Fira Sans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98D1895-D5AB-4C00-9CD7-0BDEB0772791}"/>
              </a:ext>
            </a:extLst>
          </p:cNvPr>
          <p:cNvSpPr txBox="1"/>
          <p:nvPr/>
        </p:nvSpPr>
        <p:spPr>
          <a:xfrm>
            <a:off x="9867903" y="1136428"/>
            <a:ext cx="92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ransition/>
  <p:timing/>
</p:sld>
</file>

<file path=ppt/slides/slide1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D29B00">
                  <a:alpha val="70000"/>
                </a:srgbClr>
              </a:gs>
              <a:gs pos="0">
                <a:schemeClr val="accent2">
                  <a:lumMod val="75000"/>
                </a:schemeClr>
              </a:gs>
              <a:gs pos="100000">
                <a:srgbClr val="D29B00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444501"/>
            <a:ext cx="5273335" cy="250488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3254188"/>
            <a:ext cx="5273335" cy="3346637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1527175"/>
            <a:ext cx="5273335" cy="97790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2657475"/>
            <a:ext cx="5273335" cy="1238251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4003675"/>
            <a:ext cx="5273335" cy="257809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919699" y="3345448"/>
            <a:ext cx="2206053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Жилищное строительство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65631" y="6359193"/>
            <a:ext cx="40588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153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58614" y="301938"/>
            <a:ext cx="42931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Инфраструктурные облигации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66388" y="684164"/>
            <a:ext cx="49755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Льготное финансирование инфраструктуры</a:t>
            </a:r>
          </a:p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жилищного строительства и развития городской среды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71500" y="3187095"/>
            <a:ext cx="50863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Инженерная, социальная, дорожная, транспортная, энергетическая, 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IT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инфраструктуры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546761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1860439"/>
            <a:ext cx="5004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Налогоплательщик, осуществляющий проект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сфере жилищного строительства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2762786"/>
            <a:ext cx="299633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Объекты инфраструктуры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74661" y="4070251"/>
            <a:ext cx="48164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Основные условия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27228" y="4083592"/>
            <a:ext cx="40655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 Правительства РФ от 31.12.2020 № 2459 «Об утверждении Правил финансирования строительства (реконструкции) объектов инфраструктуры с использованием облигаций специализированных обществ проектного финансирования и о внесении изменения в Положение о Правительственной комиссии по региональному развитию в Российской Федерации»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40485" y="3367343"/>
            <a:ext cx="46799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право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применение меры поддержки</a:t>
            </a:r>
          </a:p>
        </p:txBody>
      </p:sp>
      <p:pic>
        <p:nvPicPr>
          <p:cNvPr id="49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167" y="4849346"/>
            <a:ext cx="670984" cy="517210"/>
          </a:xfrm>
          <a:prstGeom prst="rect">
            <a:avLst/>
          </a:prstGeom>
          <a:noFill/>
        </p:spPr>
      </p:pic>
      <p:pic>
        <p:nvPicPr>
          <p:cNvPr id="4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328" y="4471369"/>
            <a:ext cx="455667" cy="455667"/>
          </a:xfrm>
          <a:prstGeom prst="rect">
            <a:avLst/>
          </a:prstGeom>
          <a:noFill/>
        </p:spPr>
      </p:pic>
      <p:pic>
        <p:nvPicPr>
          <p:cNvPr id="47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685" y="5226088"/>
            <a:ext cx="481522" cy="406283"/>
          </a:xfrm>
          <a:prstGeom prst="rect">
            <a:avLst/>
          </a:prstGeom>
          <a:noFill/>
        </p:spPr>
      </p:pic>
      <p:grpSp>
        <p:nvGrpSpPr>
          <p:cNvPr id="48" name="Группа 119"/>
          <p:cNvGrpSpPr/>
          <p:nvPr/>
        </p:nvGrpSpPr>
        <p:grpSpPr>
          <a:xfrm>
            <a:off x="647711" y="5822594"/>
            <a:ext cx="436378" cy="439046"/>
            <a:chOff x="7908494" y="3335065"/>
            <a:chExt cx="551073" cy="517707"/>
          </a:xfrm>
        </p:grpSpPr>
        <p:pic>
          <p:nvPicPr>
            <p:cNvPr id="50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52" name="Овал 5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1184149" y="4439823"/>
            <a:ext cx="44485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Минимальная сумма займа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1184149" y="5070759"/>
            <a:ext cx="44485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погашения займа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184149" y="4689086"/>
            <a:ext cx="1770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300 млн. рублей</a:t>
            </a:r>
            <a:endParaRPr lang="ru-RU" sz="1600"/>
          </a:p>
        </p:txBody>
      </p:sp>
      <p:sp>
        <p:nvSpPr>
          <p:cNvPr id="58" name="Прямоугольник 57"/>
          <p:cNvSpPr/>
          <p:nvPr/>
        </p:nvSpPr>
        <p:spPr>
          <a:xfrm>
            <a:off x="1184149" y="5343106"/>
            <a:ext cx="11288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15 лет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1184149" y="5774847"/>
            <a:ext cx="44485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Ввод жилой площади в рамках КРТ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184149" y="6047194"/>
            <a:ext cx="18934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50 тыс. кв. м.</a:t>
            </a:r>
          </a:p>
        </p:txBody>
      </p:sp>
      <p:pic>
        <p:nvPicPr>
          <p:cNvPr id="1026" name="Picture 2" descr="C:\Users\malygina_uk\Desktop\Загрузки\2024-11-05_14-23-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47125" r="10605" b="23669"/>
          <a:stretch>
            <a:fillRect/>
          </a:stretch>
        </p:blipFill>
        <p:spPr bwMode="auto">
          <a:xfrm>
            <a:off x="6411217" y="1192306"/>
            <a:ext cx="5180906" cy="1216063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6540485" y="569608"/>
            <a:ext cx="208422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Схема механизма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</p:spTree>
  </p:cSld>
  <p:clrMapOvr>
    <a:masterClrMapping/>
  </p:clrMapOvr>
  <p:transition/>
  <p:timing/>
</p:sld>
</file>

<file path=ppt/slides/slide1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icture 3" descr="C:\Users\malygina_uk\Desktop\a782be3b482ff9f59085a7166e7f2a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" b="161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D29B00">
                  <a:alpha val="27000"/>
                </a:srgbClr>
              </a:gs>
              <a:gs pos="0">
                <a:schemeClr val="accent2">
                  <a:lumMod val="75000"/>
                </a:schemeClr>
              </a:gs>
              <a:gs pos="100000">
                <a:srgbClr val="D29B00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062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4973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79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6460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80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293" y="6026395"/>
            <a:ext cx="338400" cy="285984"/>
          </a:xfrm>
          <a:prstGeom prst="rect">
            <a:avLst/>
          </a:prstGeom>
          <a:noFill/>
        </p:spPr>
      </p:pic>
      <p:pic>
        <p:nvPicPr>
          <p:cNvPr id="81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563991" y="6366155"/>
            <a:ext cx="337716" cy="313315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4920827" y="6301859"/>
            <a:ext cx="2016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minstroikirov@mail.ru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840950" y="5968484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27-27-94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498975" y="5098961"/>
            <a:ext cx="2743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строительства</a:t>
            </a: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Кировской области</a:t>
            </a: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10919732" y="3154949"/>
            <a:ext cx="2206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Жилищное строительство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2011025" y="228600"/>
            <a:ext cx="0" cy="1562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776436" y="6359569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</a:t>
            </a:r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54</a:t>
            </a:r>
            <a:endParaRPr lang="ru-RU" sz="1600"/>
          </a:p>
        </p:txBody>
      </p:sp>
      <p:cxnSp>
        <p:nvCxnSpPr>
          <p:cNvPr id="20" name="Прямая соединительная линия 19"/>
          <p:cNvCxnSpPr>
            <a:stCxn id="17" idx="3"/>
          </p:cNvCxnSpPr>
          <p:nvPr/>
        </p:nvCxnSpPr>
        <p:spPr>
          <a:xfrm>
            <a:off x="12022759" y="4427253"/>
            <a:ext cx="2525" cy="16115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C:\Users\malygina_uk\Desktop\qr-code (19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447800"/>
            <a:ext cx="2387600" cy="238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malygina_uk\Desktop\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00B0F0">
                  <a:alpha val="70000"/>
                </a:srgbClr>
              </a:gs>
              <a:gs pos="0">
                <a:schemeClr val="bg1"/>
              </a:gs>
              <a:gs pos="100000">
                <a:srgbClr val="69D0D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314460" y="4877103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Преференции по налогообложению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314460" y="5176113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Льготное кредитование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314459" y="5475124"/>
            <a:ext cx="7641281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Поддержка по развитию туристической инфраструктуры «Туризм.РФ»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>
            <a:off x="8422829" y="3088829"/>
            <a:ext cx="5423645" cy="21146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H="1" flipV="1">
            <a:off x="-1654474" y="1654474"/>
            <a:ext cx="5423645" cy="2114697"/>
          </a:xfrm>
          <a:prstGeom prst="rect">
            <a:avLst/>
          </a:prstGeom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1285952" y="1117140"/>
            <a:ext cx="1814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Туризм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64424" y="5106108"/>
            <a:ext cx="322729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24518" y="5401943"/>
            <a:ext cx="430305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333130" y="5706743"/>
            <a:ext cx="43030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1276359" y="4329952"/>
            <a:ext cx="3676082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800" smtClean="0">
                <a:latin typeface="Georgia" pitchFamily="18" charset="0"/>
                <a:sym typeface="Fira Sans"/>
              </a:rPr>
              <a:t>Содержание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548281" y="4778492"/>
            <a:ext cx="65442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latin typeface="Georgia" pitchFamily="18" charset="0"/>
                <a:sym typeface="Fira Sans"/>
              </a:rPr>
              <a:t>156</a:t>
            </a:r>
            <a:endParaRPr lang="ru-RU" sz="1400" smtClean="0">
              <a:latin typeface="Georgia" pitchFamily="18" charset="0"/>
              <a:sym typeface="Fira San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548281" y="5092256"/>
            <a:ext cx="65442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latin typeface="Georgia" pitchFamily="18" charset="0"/>
                <a:sym typeface="Fira Sans"/>
              </a:rPr>
              <a:t>157  </a:t>
            </a:r>
            <a:endParaRPr lang="ru-RU" sz="1400" smtClean="0">
              <a:latin typeface="Georgia" pitchFamily="18" charset="0"/>
              <a:sym typeface="Fira Sa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548281" y="5423950"/>
            <a:ext cx="65442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latin typeface="Georgia" pitchFamily="18" charset="0"/>
                <a:sym typeface="Fira Sans"/>
              </a:rPr>
              <a:t>158  </a:t>
            </a:r>
            <a:endParaRPr lang="ru-RU" sz="1400" smtClean="0">
              <a:latin typeface="Georgia" pitchFamily="18" charset="0"/>
              <a:sym typeface="Fira Sans"/>
            </a:endParaRPr>
          </a:p>
        </p:txBody>
      </p:sp>
    </p:spTree>
  </p:cSld>
  <p:clrMapOvr>
    <a:masterClrMapping/>
  </p:clrMapOvr>
  <p:transition/>
  <p:timing/>
</p:sld>
</file>

<file path=ppt/slides/slide1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00B0F0">
                  <a:alpha val="70000"/>
                </a:srgbClr>
              </a:gs>
              <a:gs pos="0">
                <a:srgbClr val="00B0F0">
                  <a:alpha val="87000"/>
                </a:srgbClr>
              </a:gs>
              <a:gs pos="100000">
                <a:srgbClr val="69D0D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393372"/>
            <a:ext cx="5273335" cy="147365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2964996"/>
            <a:ext cx="5273335" cy="362630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406401"/>
            <a:ext cx="5273335" cy="61897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0% для гостиниц и средств размещения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74036" y="6359193"/>
            <a:ext cx="41229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156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583409" y="301938"/>
            <a:ext cx="2688557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льготы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83409" y="745397"/>
            <a:ext cx="4975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 НДС 0% для гостиниц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средств размещения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447882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1856810"/>
            <a:ext cx="5004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Юридическое лицо, индивидуальный предприниматель, осуществляющие деятельность  в сфере размещения в гостиницах и в иных средствах размещения,  для услуг по предоставлению объектов туриндустрии в аренду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19564" y="2984127"/>
            <a:ext cx="2964273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 налогообложения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сроки применения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378700" y="5768450"/>
            <a:ext cx="41814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Подпункт 18 пункта 1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статьи 164 Налогового кодекса РФ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97635" y="4936754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8667" y="5708729"/>
            <a:ext cx="670984" cy="51721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872671" y="3578161"/>
            <a:ext cx="5179786" cy="169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гостиниц и иных форм размещения на 5 лет установлена ставка 0% по НДС на услуги по предоставлению мест временного проживания. </a:t>
            </a:r>
          </a:p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новых объектов, введенных после 01.01.2022 и включенных в реестр объектов туриндустрии, льготная ставка действует в течение 5 лет после ввода объекта в эксплуатацию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72671" y="5275537"/>
            <a:ext cx="4749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Нулевая ставка НДС также устанавливается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5 летний период и в отношении услуг по предоставлению в аренду вновь введённых с 01.01.2022 объектов туристской индустрии и включённых в реестр объектов туриндустрии</a:t>
            </a:r>
          </a:p>
        </p:txBody>
      </p:sp>
      <p:pic>
        <p:nvPicPr>
          <p:cNvPr id="3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171" y="3671704"/>
            <a:ext cx="212972" cy="219697"/>
          </a:xfrm>
          <a:prstGeom prst="rect">
            <a:avLst/>
          </a:prstGeom>
          <a:noFill/>
        </p:spPr>
      </p:pic>
      <p:pic>
        <p:nvPicPr>
          <p:cNvPr id="3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171" y="5355361"/>
            <a:ext cx="212972" cy="219697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6541612" y="415327"/>
            <a:ext cx="488467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применения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32087" y="1555234"/>
            <a:ext cx="4572000" cy="12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введенных в эксплуатацию до 01.01.2022 гостиниц и иных средств размещения либо для введенных в эксплуатацию после 01.01.2022 и не включенных в реестр объектов туриндустрии –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30.06.2027.</a:t>
            </a:r>
          </a:p>
        </p:txBody>
      </p:sp>
      <p:sp>
        <p:nvSpPr>
          <p:cNvPr id="61" name="CustomShape 6"/>
          <p:cNvSpPr/>
          <p:nvPr/>
        </p:nvSpPr>
        <p:spPr>
          <a:xfrm>
            <a:off x="6680200" y="850022"/>
            <a:ext cx="4381500" cy="5088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rgbClr val="00B0F0">
                  <a:alpha val="87000"/>
                </a:srgbClr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rgbClr val="69D0D5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62" name="TextBox 61"/>
          <p:cNvSpPr txBox="1"/>
          <p:nvPr/>
        </p:nvSpPr>
        <p:spPr>
          <a:xfrm>
            <a:off x="6731000" y="770012"/>
            <a:ext cx="4254500" cy="595057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>
              <a:lnSpc>
                <a:spcPts val="18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Stem"/>
              </a:rPr>
              <a:t>Для услуг размещения в гостиницах и в иных средствах размещения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532087" y="2834306"/>
            <a:ext cx="4572000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введённых в эксплуатацию после 01.01.2022 и включённых в реестр объектов туриндустрии –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течение 5 лет после ввода объекта в эксплуатацию</a:t>
            </a:r>
          </a:p>
        </p:txBody>
      </p:sp>
      <p:sp>
        <p:nvSpPr>
          <p:cNvPr id="67" name="CustomShape 6"/>
          <p:cNvSpPr/>
          <p:nvPr/>
        </p:nvSpPr>
        <p:spPr>
          <a:xfrm>
            <a:off x="6819900" y="3740178"/>
            <a:ext cx="4292600" cy="5088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rgbClr val="00B0F0">
                  <a:alpha val="87000"/>
                </a:srgbClr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rgbClr val="69D0D5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69" name="TextBox 68"/>
          <p:cNvSpPr txBox="1"/>
          <p:nvPr/>
        </p:nvSpPr>
        <p:spPr>
          <a:xfrm>
            <a:off x="6870700" y="3660168"/>
            <a:ext cx="4016818" cy="612934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>
              <a:lnSpc>
                <a:spcPts val="18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Stem"/>
              </a:rPr>
              <a:t>Для услуг по предоставлению объектов туриндустрии в аренду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532087" y="4341975"/>
            <a:ext cx="4572000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течение 5 лет после ввода объекта в эксплуатацию</a:t>
            </a:r>
          </a:p>
        </p:txBody>
      </p:sp>
    </p:spTree>
  </p:cSld>
  <p:clrMapOvr>
    <a:masterClrMapping/>
  </p:clrMapOvr>
  <p:transition/>
  <p:timing/>
</p:sld>
</file>

<file path=ppt/slides/slide1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00B0F0">
                  <a:alpha val="70000"/>
                </a:srgbClr>
              </a:gs>
              <a:gs pos="0">
                <a:srgbClr val="00B0F0">
                  <a:alpha val="87000"/>
                </a:srgbClr>
              </a:gs>
              <a:gs pos="100000">
                <a:srgbClr val="69D0D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2667001"/>
            <a:ext cx="5273335" cy="3932974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552627" y="3345448"/>
            <a:ext cx="2940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Льготный кредит на инвестпроекты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771032" y="6368534"/>
            <a:ext cx="397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157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41175" y="348336"/>
            <a:ext cx="54690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Льготный кредит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инвестпроекты по развитию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туристической инфраструктуры</a:t>
            </a: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69180" y="558800"/>
            <a:ext cx="5273335" cy="290830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973857" y="3197541"/>
            <a:ext cx="3857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Льготный кредит</a:t>
            </a:r>
            <a:r>
              <a:rPr lang="en-US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предоставляется </a:t>
            </a:r>
            <a:b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строительство или реконструкцию: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450200" y="4929112"/>
            <a:ext cx="2989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категория не менее «три звезды»</a:t>
            </a:r>
          </a:p>
        </p:txBody>
      </p:sp>
      <p:pic>
        <p:nvPicPr>
          <p:cNvPr id="5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283" y="4957339"/>
            <a:ext cx="212972" cy="219697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1450200" y="5292183"/>
            <a:ext cx="2459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площадь не менее 5 000 м</a:t>
            </a:r>
            <a:r>
              <a:rPr lang="ru-RU" sz="1400" baseline="30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</a:t>
            </a:r>
          </a:p>
        </p:txBody>
      </p:sp>
      <p:pic>
        <p:nvPicPr>
          <p:cNvPr id="6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283" y="5320410"/>
            <a:ext cx="212972" cy="219697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1450200" y="5698956"/>
            <a:ext cx="2818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номерной фонд от 120 номеров</a:t>
            </a:r>
          </a:p>
        </p:txBody>
      </p:sp>
      <p:pic>
        <p:nvPicPr>
          <p:cNvPr id="6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283" y="5727183"/>
            <a:ext cx="212972" cy="219697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1450200" y="6081637"/>
            <a:ext cx="1059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санатории</a:t>
            </a:r>
          </a:p>
        </p:txBody>
      </p:sp>
      <p:pic>
        <p:nvPicPr>
          <p:cNvPr id="6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283" y="6109864"/>
            <a:ext cx="212972" cy="219697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526120" y="3803479"/>
            <a:ext cx="45792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Гостиниц или санаториев</a:t>
            </a:r>
          </a:p>
        </p:txBody>
      </p:sp>
      <p:sp>
        <p:nvSpPr>
          <p:cNvPr id="71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54528" y="1183822"/>
            <a:ext cx="5273335" cy="1292678"/>
          </a:xfrm>
          <a:prstGeom prst="roundRect">
            <a:avLst>
              <a:gd name="adj" fmla="val 11668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62042" y="1238332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2515" y="1599635"/>
            <a:ext cx="500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осуществляющий инвестиционный проект по строительству, реконструкции объектов капитального строительства в сфере туризма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302412" y="2760247"/>
            <a:ext cx="66749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64471" y="2931697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15 лет включительно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324165" y="1363995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386137" y="1535445"/>
            <a:ext cx="2414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100 млн. до 70 млрд.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70378" y="2046467"/>
            <a:ext cx="158761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 кредита 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350280" y="2232157"/>
            <a:ext cx="4264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3 до 5% годовых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2786" y="1378396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7495" y="2809680"/>
            <a:ext cx="481522" cy="406283"/>
          </a:xfrm>
          <a:prstGeom prst="rect">
            <a:avLst/>
          </a:prstGeom>
          <a:noFill/>
        </p:spPr>
      </p:pic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252" y="2030980"/>
            <a:ext cx="498396" cy="498396"/>
          </a:xfrm>
          <a:prstGeom prst="rect">
            <a:avLst/>
          </a:prstGeom>
          <a:noFill/>
        </p:spPr>
      </p:pic>
      <p:sp>
        <p:nvSpPr>
          <p:cNvPr id="77" name="Прямоугольник 76"/>
          <p:cNvSpPr/>
          <p:nvPr/>
        </p:nvSpPr>
        <p:spPr>
          <a:xfrm>
            <a:off x="395367" y="2724232"/>
            <a:ext cx="247856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65085" y="4477279"/>
            <a:ext cx="790601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Отелей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26120" y="4159429"/>
            <a:ext cx="45792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Многофункциональных туристических проектов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507242" y="711282"/>
            <a:ext cx="24352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применения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8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69180" y="3683000"/>
            <a:ext cx="5273335" cy="293370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302500" y="4848074"/>
            <a:ext cx="3987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РФ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09.02.2021  № 141 «Об утверждении Правил предоставления субсидий из федерального бюджета российским кредитным организациям и государственной корпорации развития "ВЭБ.РФ" …»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6521435" y="3882654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поддержки</a:t>
            </a:r>
          </a:p>
        </p:txBody>
      </p:sp>
      <p:pic>
        <p:nvPicPr>
          <p:cNvPr id="8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7" y="5080453"/>
            <a:ext cx="670984" cy="51721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00B0F0">
                  <a:alpha val="70000"/>
                </a:srgbClr>
              </a:gs>
              <a:gs pos="0">
                <a:srgbClr val="00B0F0">
                  <a:alpha val="87000"/>
                </a:srgbClr>
              </a:gs>
              <a:gs pos="100000">
                <a:srgbClr val="69D0D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2667001"/>
            <a:ext cx="5273335" cy="3932974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552627" y="3345448"/>
            <a:ext cx="2940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Льготный кредит на инвестпроекты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771032" y="6368534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158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41175" y="348336"/>
            <a:ext cx="54690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Поддержка туристической</a:t>
            </a:r>
          </a:p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инфраструктуры «Туризм.РФ»</a:t>
            </a: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69180" y="558800"/>
            <a:ext cx="5273335" cy="290830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1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54528" y="1183822"/>
            <a:ext cx="5273335" cy="1292678"/>
          </a:xfrm>
          <a:prstGeom prst="roundRect">
            <a:avLst>
              <a:gd name="adj" fmla="val 11668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62042" y="1238332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2515" y="1647260"/>
            <a:ext cx="500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осуществляющий инвестиционный проект по строительству, реконструкции объектов капитального строительства в сфере туризма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113865" y="4550947"/>
            <a:ext cx="1680588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программы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190065" y="4722397"/>
            <a:ext cx="4208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2030 года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113865" y="3583320"/>
            <a:ext cx="4198906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Максимальная сумма бюджетных инвестиций,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113865" y="3973845"/>
            <a:ext cx="1883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16,3 млрд. рублей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36" y="3597721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45" y="4600380"/>
            <a:ext cx="481522" cy="406283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487442" y="2759157"/>
            <a:ext cx="24352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применения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8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69180" y="3683000"/>
            <a:ext cx="5273335" cy="293370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302500" y="4848074"/>
            <a:ext cx="3987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Распоряжение Правительства РФ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04.10.2021 № 2794-р»О выделении Минстрою России в 2021 г. бюджетных ассигнований в целях предоставления бюджетных инвестиций АО «Корпорация Туризм.РФ»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6521435" y="3882654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поддержки</a:t>
            </a:r>
          </a:p>
        </p:txBody>
      </p:sp>
      <p:pic>
        <p:nvPicPr>
          <p:cNvPr id="8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7" y="5080453"/>
            <a:ext cx="670984" cy="51721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1113865" y="3802395"/>
            <a:ext cx="4184479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которая может быть направлена на программу</a:t>
            </a:r>
          </a:p>
        </p:txBody>
      </p:sp>
      <p:grpSp>
        <p:nvGrpSpPr>
          <p:cNvPr id="41" name="Группа 62"/>
          <p:cNvGrpSpPr/>
          <p:nvPr/>
        </p:nvGrpSpPr>
        <p:grpSpPr>
          <a:xfrm>
            <a:off x="600075" y="5388313"/>
            <a:ext cx="495300" cy="463955"/>
            <a:chOff x="7908494" y="3335065"/>
            <a:chExt cx="551073" cy="517707"/>
          </a:xfrm>
        </p:grpSpPr>
        <p:pic>
          <p:nvPicPr>
            <p:cNvPr id="42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44" name="Овал 43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1113865" y="5370097"/>
            <a:ext cx="2730556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Доля прямого участия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уставном капитале  проекта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90065" y="5684422"/>
            <a:ext cx="4208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25 – 49%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50092" y="692232"/>
            <a:ext cx="22829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79450" y="1300087"/>
            <a:ext cx="2917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Подача заявки на рассмотрение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инвестпроекта в «Туризм.РФ»</a:t>
            </a:r>
          </a:p>
        </p:txBody>
      </p:sp>
      <p:pic>
        <p:nvPicPr>
          <p:cNvPr id="5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533" y="1394989"/>
            <a:ext cx="212972" cy="219697"/>
          </a:xfrm>
          <a:prstGeom prst="rect">
            <a:avLst/>
          </a:prstGeom>
          <a:noFill/>
        </p:spPr>
      </p:pic>
      <p:sp>
        <p:nvSpPr>
          <p:cNvPr id="65" name="Прямоугольник 64"/>
          <p:cNvSpPr/>
          <p:nvPr/>
        </p:nvSpPr>
        <p:spPr>
          <a:xfrm>
            <a:off x="6879450" y="2090662"/>
            <a:ext cx="2710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Комплексный анализ проекта</a:t>
            </a:r>
          </a:p>
        </p:txBody>
      </p:sp>
      <p:pic>
        <p:nvPicPr>
          <p:cNvPr id="6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533" y="2137939"/>
            <a:ext cx="212972" cy="219697"/>
          </a:xfrm>
          <a:prstGeom prst="rect">
            <a:avLst/>
          </a:prstGeom>
          <a:noFill/>
        </p:spPr>
      </p:pic>
      <p:sp>
        <p:nvSpPr>
          <p:cNvPr id="67" name="Прямоугольник 66"/>
          <p:cNvSpPr/>
          <p:nvPr/>
        </p:nvSpPr>
        <p:spPr>
          <a:xfrm>
            <a:off x="6879450" y="2766937"/>
            <a:ext cx="3781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Заключение соглашений о сотрудничестве</a:t>
            </a:r>
          </a:p>
        </p:txBody>
      </p:sp>
      <p:pic>
        <p:nvPicPr>
          <p:cNvPr id="6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533" y="2814214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1" name="Picture 2" descr="C:\Users\malygina_uk\Desktop\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00B0F0">
                  <a:alpha val="70000"/>
                </a:srgbClr>
              </a:gs>
              <a:gs pos="0">
                <a:schemeClr val="bg1"/>
              </a:gs>
              <a:gs pos="100000">
                <a:srgbClr val="69D0D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5400000">
            <a:off x="11641087" y="3180349"/>
            <a:ext cx="763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Туризм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2011025" y="228600"/>
            <a:ext cx="0" cy="27028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1743278" y="6368534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</a:t>
            </a:r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59</a:t>
            </a:r>
            <a:endParaRPr lang="ru-RU" sz="1600"/>
          </a:p>
        </p:txBody>
      </p:sp>
      <p:cxnSp>
        <p:nvCxnSpPr>
          <p:cNvPr id="39" name="Прямая соединительная линия 38"/>
          <p:cNvCxnSpPr>
            <a:stCxn id="35" idx="3"/>
          </p:cNvCxnSpPr>
          <p:nvPr/>
        </p:nvCxnSpPr>
        <p:spPr>
          <a:xfrm>
            <a:off x="12022763" y="3731302"/>
            <a:ext cx="2521" cy="23329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605994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4289659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105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445809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06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610" y="6026395"/>
            <a:ext cx="338400" cy="285984"/>
          </a:xfrm>
          <a:prstGeom prst="rect">
            <a:avLst/>
          </a:prstGeom>
          <a:noFill/>
        </p:spPr>
      </p:pic>
      <p:pic>
        <p:nvPicPr>
          <p:cNvPr id="107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356308" y="6366155"/>
            <a:ext cx="337716" cy="313315"/>
          </a:xfrm>
          <a:prstGeom prst="rect">
            <a:avLst/>
          </a:prstGeom>
          <a:noFill/>
        </p:spPr>
      </p:pic>
      <p:sp>
        <p:nvSpPr>
          <p:cNvPr id="108" name="Прямоугольник 107"/>
          <p:cNvSpPr/>
          <p:nvPr/>
        </p:nvSpPr>
        <p:spPr>
          <a:xfrm>
            <a:off x="4713144" y="6301859"/>
            <a:ext cx="2270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oblsportkirov@atlasnet.ru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633267" y="596848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27-27-28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4291292" y="5098961"/>
            <a:ext cx="2743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спорта и туризма Кировской области</a:t>
            </a:r>
          </a:p>
        </p:txBody>
      </p:sp>
      <p:pic>
        <p:nvPicPr>
          <p:cNvPr id="19458" name="Picture 2" descr="C:\Users\malygina_uk\Desktop\qr-code (20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422400"/>
            <a:ext cx="2425700" cy="2425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60200" y="-1"/>
            <a:ext cx="4318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35813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797595" y="3345448"/>
            <a:ext cx="4450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Соглашение о защите и поощрении капиталовложений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9" cy="106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0712" y="6368534"/>
            <a:ext cx="328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16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18440" y="5657850"/>
            <a:ext cx="6844" cy="57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38239" y="4020991"/>
            <a:ext cx="4082315" cy="15917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98349" y="1612941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764859" y="124373"/>
            <a:ext cx="4286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Соглашение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791294" y="774177"/>
            <a:ext cx="54633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о защите и поощрении</a:t>
            </a:r>
          </a:p>
          <a:p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капиталовложений (СЗПК)</a:t>
            </a:r>
          </a:p>
        </p:txBody>
      </p:sp>
      <p:pic>
        <p:nvPicPr>
          <p:cNvPr id="2050" name="Picture 2" descr="C:\Users\malygina_uk\Desktop\Каталог\Иконки\network-business-law-regulations-and-legal-system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9375" y="2184400"/>
            <a:ext cx="4673600" cy="4673600"/>
          </a:xfrm>
          <a:prstGeom prst="rect">
            <a:avLst/>
          </a:prstGeom>
          <a:noFill/>
        </p:spPr>
      </p:pic>
      <p:pic>
        <p:nvPicPr>
          <p:cNvPr id="15" name="Picture 3" descr="C:\Users\malygina_uk\Desktop\smart-green-sheet-with-tex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1895" y="3331047"/>
            <a:ext cx="1124200" cy="1438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9" name="Picture 3" descr="C:\Users\malygina_uk\Desktop\GettyImages-1182697690-a64eb3dda4df4432b01ea931dfce5b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1" y="0"/>
            <a:ext cx="12188389" cy="6858000"/>
          </a:xfrm>
          <a:prstGeom prst="rect">
            <a:avLst/>
          </a:prstGeom>
          <a:noFill/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-8965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70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973801" y="3982091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Преференции по налогообложению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973801" y="4424656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Льготное кредитование цифровой трансформации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973800" y="4867221"/>
            <a:ext cx="777575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Грантовая поддержка проектов по разработке или внедрению отечественного ПО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973801" y="5204116"/>
            <a:ext cx="7659210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Поддержка пилотных проектов внедрения отечественных цифровых решений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973801" y="5541011"/>
            <a:ext cx="476081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Поддержка малых инновационных предприятий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973801" y="5942026"/>
            <a:ext cx="476081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Промышленные разработки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>
            <a:off x="8422829" y="3088829"/>
            <a:ext cx="5423645" cy="21146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H="1" flipV="1">
            <a:off x="-1654474" y="1654474"/>
            <a:ext cx="5423645" cy="2114697"/>
          </a:xfrm>
          <a:prstGeom prst="rect">
            <a:avLst/>
          </a:prstGeom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875816" y="771439"/>
            <a:ext cx="4315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Информационные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875816" y="1381039"/>
            <a:ext cx="2730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технологии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132729" y="4227567"/>
            <a:ext cx="4347883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78824" y="4666838"/>
            <a:ext cx="310178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942729" y="4998533"/>
            <a:ext cx="537883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611035" y="5339191"/>
            <a:ext cx="869577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26424" y="5715708"/>
            <a:ext cx="325418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14165" y="6146013"/>
            <a:ext cx="4966447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202705" y="3928303"/>
            <a:ext cx="107296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161 –164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799291" y="4340680"/>
            <a:ext cx="1072964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165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826186" y="4753056"/>
            <a:ext cx="1072964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166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826186" y="5039927"/>
            <a:ext cx="1072964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167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826186" y="5416444"/>
            <a:ext cx="1072964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168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826186" y="5837785"/>
            <a:ext cx="1072964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169</a:t>
            </a:r>
            <a:endParaRPr lang="ru-RU" sz="1400" smtClean="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944663" y="3361763"/>
            <a:ext cx="3676082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8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Содержание</a:t>
            </a:r>
          </a:p>
        </p:txBody>
      </p:sp>
    </p:spTree>
  </p:cSld>
  <p:clrMapOvr>
    <a:masterClrMapping/>
  </p:clrMapOvr>
  <p:transition/>
  <p:timing/>
</p:sld>
</file>

<file path=ppt/slides/slide16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70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1724025"/>
            <a:ext cx="5273335" cy="1352550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3200399"/>
            <a:ext cx="5273335" cy="923925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4238624"/>
            <a:ext cx="5273335" cy="2181226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3635830"/>
            <a:ext cx="5273335" cy="271734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5300" y="353779"/>
            <a:ext cx="50546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Освобождение от уплаты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транспортного налога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организаций почтовой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связи общего пользования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9989199" y="3407361"/>
            <a:ext cx="4067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Освобождение от уплаты транспортного налога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47" name="Прямая соединительная линия 46"/>
          <p:cNvCxnSpPr>
            <a:endCxn id="46" idx="1"/>
          </p:cNvCxnSpPr>
          <p:nvPr/>
        </p:nvCxnSpPr>
        <p:spPr>
          <a:xfrm>
            <a:off x="12011025" y="142875"/>
            <a:ext cx="11760" cy="14001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1769912" y="6368534"/>
            <a:ext cx="385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161</a:t>
            </a:r>
            <a:endParaRPr lang="ru-RU" sz="160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12025284" y="5400675"/>
            <a:ext cx="0" cy="5778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98501" y="3692864"/>
            <a:ext cx="4381500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Транспорт общего пользования</a:t>
            </a:r>
          </a:p>
        </p:txBody>
      </p:sp>
      <p:sp>
        <p:nvSpPr>
          <p:cNvPr id="5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83030"/>
            <a:ext cx="5273335" cy="271734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38175" y="2209711"/>
            <a:ext cx="4743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Организация, основной вид экономической деятельности которой относится к деятельности почтовой связи общего пользования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056992" y="632191"/>
            <a:ext cx="43920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Основанием для предоставления налоговой льготы являются документы, подтверждающие расходы на проведение ремонта, реставрации, реконструкции, модернизации, технического перевооружения зданий, сооружений и помещений, в которых размещаются отделения почтовой связи, предоставляемые в адрес налоговых органов</a:t>
            </a:r>
          </a:p>
        </p:txBody>
      </p:sp>
      <p:pic>
        <p:nvPicPr>
          <p:cNvPr id="6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182" y="710637"/>
            <a:ext cx="212972" cy="219697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38160" y="1835232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6735" y="3312061"/>
            <a:ext cx="238078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объекты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7210" y="4213761"/>
            <a:ext cx="51085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4857146"/>
            <a:ext cx="4181476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28.11.2002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114-ЗО  «О транспортном налоге в Кировской области»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47540" y="3959761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4933950"/>
            <a:ext cx="670984" cy="51721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932417" y="4566016"/>
            <a:ext cx="43920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Направление в полном объеме средств, высвободившихся в связи с предоставлением налоговой льготы, на выполнение работ (оказание услуг), связанных с ремонтом, реставрацией, реконструкцией, модернизацией, техническим перевооружением зданий, сооружений и помещений, в которых размещаются отделения почтовой связи</a:t>
            </a:r>
          </a:p>
        </p:txBody>
      </p:sp>
      <p:pic>
        <p:nvPicPr>
          <p:cNvPr id="3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07" y="4644462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70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1943101"/>
            <a:ext cx="5273335" cy="1371599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3409952"/>
            <a:ext cx="5273335" cy="695324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4229101"/>
            <a:ext cx="5273335" cy="2200273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3635830"/>
            <a:ext cx="5273335" cy="271734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5300" y="353779"/>
            <a:ext cx="50546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Освобождение от уплаты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налога на имущество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организаций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почтовой связи общего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пользования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10094213" y="3180348"/>
            <a:ext cx="3857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Освобождение от уплаты налога на имущество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47" name="Прямая соединительная линия 46"/>
          <p:cNvCxnSpPr>
            <a:endCxn id="46" idx="1"/>
          </p:cNvCxnSpPr>
          <p:nvPr/>
        </p:nvCxnSpPr>
        <p:spPr>
          <a:xfrm>
            <a:off x="12011025" y="228600"/>
            <a:ext cx="11761" cy="11924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1769912" y="6368534"/>
            <a:ext cx="409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162</a:t>
            </a:r>
            <a:endParaRPr lang="ru-RU" sz="1600"/>
          </a:p>
        </p:txBody>
      </p:sp>
      <p:cxnSp>
        <p:nvCxnSpPr>
          <p:cNvPr id="52" name="Прямая соединительная линия 51"/>
          <p:cNvCxnSpPr>
            <a:stCxn id="46" idx="3"/>
          </p:cNvCxnSpPr>
          <p:nvPr/>
        </p:nvCxnSpPr>
        <p:spPr>
          <a:xfrm>
            <a:off x="12022786" y="5278198"/>
            <a:ext cx="2498" cy="7860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98501" y="3740489"/>
            <a:ext cx="4381500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Объекты недвижимого имущества</a:t>
            </a:r>
          </a:p>
        </p:txBody>
      </p:sp>
      <p:sp>
        <p:nvSpPr>
          <p:cNvPr id="5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83030"/>
            <a:ext cx="5273335" cy="271734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38175" y="2438311"/>
            <a:ext cx="4743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Организация, основной вид экономической деятельности которой относится к деятельности почтовой связи общего пользования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056992" y="632191"/>
            <a:ext cx="43920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Основанием для предоставления льготы являются документы, подтверждающие расходы на проведение ремонта, реставрации, реконструкции, модернизации, технического перевооружения зданий, сооружений и помещений, в которых размещаются отделения почтовой связи предоставляемые в адрес налоговых органов</a:t>
            </a:r>
          </a:p>
        </p:txBody>
      </p:sp>
      <p:pic>
        <p:nvPicPr>
          <p:cNvPr id="6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182" y="710637"/>
            <a:ext cx="212972" cy="219697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38160" y="2044782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6735" y="3416836"/>
            <a:ext cx="238078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объекты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7210" y="4213761"/>
            <a:ext cx="51085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4857146"/>
            <a:ext cx="4181476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27.07.2016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692-ЗО «О налоге на имущество организаций в Кировской области»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47540" y="3959761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4933950"/>
            <a:ext cx="670984" cy="51721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932417" y="4566016"/>
            <a:ext cx="43920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Направление в полном объеме средств, высвободившихся в связи с предоставлением налоговой льготы, на выполнение работ (оказание услуг), связанных с ремонтом, реставрацией, реконструкцией, модернизацией, техническим перевооружением зданий, сооружений и помещений, в которых размещаются отделения почтовой связи</a:t>
            </a:r>
          </a:p>
        </p:txBody>
      </p:sp>
      <p:pic>
        <p:nvPicPr>
          <p:cNvPr id="3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07" y="4644462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70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1943101"/>
            <a:ext cx="5273335" cy="1181099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3248026"/>
            <a:ext cx="5273335" cy="1009649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4324351"/>
            <a:ext cx="5273335" cy="2085974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4000500"/>
            <a:ext cx="5273335" cy="235267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5300" y="353779"/>
            <a:ext cx="50546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Освобождение от уплаты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налога на прибыль,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подлежащему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зачислению в федеральный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бюджет</a:t>
            </a: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10189592" y="3180348"/>
            <a:ext cx="3666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Освобождение от уплаты налога на прибыль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47" name="Прямая соединительная линия 46"/>
          <p:cNvCxnSpPr>
            <a:endCxn id="46" idx="1"/>
          </p:cNvCxnSpPr>
          <p:nvPr/>
        </p:nvCxnSpPr>
        <p:spPr>
          <a:xfrm>
            <a:off x="12011025" y="228600"/>
            <a:ext cx="11761" cy="12878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1778877" y="6368534"/>
            <a:ext cx="410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163</a:t>
            </a:r>
            <a:endParaRPr lang="ru-RU" sz="1600"/>
          </a:p>
        </p:txBody>
      </p:sp>
      <p:cxnSp>
        <p:nvCxnSpPr>
          <p:cNvPr id="52" name="Прямая соединительная линия 51"/>
          <p:cNvCxnSpPr>
            <a:stCxn id="46" idx="3"/>
          </p:cNvCxnSpPr>
          <p:nvPr/>
        </p:nvCxnSpPr>
        <p:spPr>
          <a:xfrm>
            <a:off x="12022786" y="5182819"/>
            <a:ext cx="2498" cy="8814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98501" y="3711914"/>
            <a:ext cx="4381500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Прибыль налогоплательщика</a:t>
            </a:r>
          </a:p>
        </p:txBody>
      </p:sp>
      <p:sp>
        <p:nvSpPr>
          <p:cNvPr id="5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83030"/>
            <a:ext cx="5273335" cy="3117395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38175" y="2476411"/>
            <a:ext cx="474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Организации, осуществляющие деятельность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области информационных технологий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8160" y="2082882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6735" y="3331111"/>
            <a:ext cx="238078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объекты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7210" y="4423311"/>
            <a:ext cx="51085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Описание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5114321"/>
            <a:ext cx="4181476" cy="53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Статья 284 Налогового кодекса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Российской Федерации 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47540" y="421693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191125"/>
            <a:ext cx="670984" cy="51721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932417" y="5013691"/>
            <a:ext cx="43920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IT-компании, которые ранее платили налог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прибыль по ставке 3%, полностью освобождаются от уплаты налога на прибыль, подлежащему зачислению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федеральный бюджет в 2022-2024 годах</a:t>
            </a:r>
          </a:p>
        </p:txBody>
      </p:sp>
      <p:pic>
        <p:nvPicPr>
          <p:cNvPr id="3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07" y="5092137"/>
            <a:ext cx="212972" cy="219697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33478B1-D705-C4C6-1695-3A0B5EEB4B1C}"/>
              </a:ext>
            </a:extLst>
          </p:cNvPr>
          <p:cNvSpPr txBox="1"/>
          <p:nvPr/>
        </p:nvSpPr>
        <p:spPr>
          <a:xfrm>
            <a:off x="6924675" y="1753619"/>
            <a:ext cx="45339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Профильная выручка, то есть выручка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IT-деятельности организации, </a:t>
            </a:r>
            <a:r>
              <a:rPr lang="ru-RU" sz="14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должна быть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</a:t>
            </a:r>
            <a:r>
              <a:rPr lang="ru-RU" sz="14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менее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70% от </a:t>
            </a:r>
            <a:r>
              <a:rPr lang="ru-RU" sz="14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совокупной суммы всех доходов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15151" y="705535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 организации получен в установленном порядке документ о государственной аккредитации</a:t>
            </a:r>
            <a:endParaRPr lang="ru-RU" sz="14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2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882" y="745107"/>
            <a:ext cx="212972" cy="219697"/>
          </a:xfrm>
          <a:prstGeom prst="rect">
            <a:avLst/>
          </a:prstGeom>
          <a:noFill/>
        </p:spPr>
      </p:pic>
      <p:pic>
        <p:nvPicPr>
          <p:cNvPr id="2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882" y="1821432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70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1390650"/>
            <a:ext cx="5273335" cy="1419225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2971800"/>
            <a:ext cx="5273335" cy="3514725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4000500"/>
            <a:ext cx="5273335" cy="235267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5300" y="353779"/>
            <a:ext cx="5054600" cy="706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Страховые взносы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</a:t>
            </a:r>
            <a:r>
              <a:rPr lang="en-US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IT-</a:t>
            </a: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компании</a:t>
            </a: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11099294" y="3180349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   Страховые взносы 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47" name="Прямая соединительная линия 46"/>
          <p:cNvCxnSpPr>
            <a:endCxn id="46" idx="1"/>
          </p:cNvCxnSpPr>
          <p:nvPr/>
        </p:nvCxnSpPr>
        <p:spPr>
          <a:xfrm>
            <a:off x="12011025" y="228600"/>
            <a:ext cx="11759" cy="21975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1769912" y="6368534"/>
            <a:ext cx="409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164</a:t>
            </a:r>
            <a:endParaRPr lang="ru-RU" sz="1600"/>
          </a:p>
        </p:txBody>
      </p:sp>
      <p:cxnSp>
        <p:nvCxnSpPr>
          <p:cNvPr id="52" name="Прямая соединительная линия 51"/>
          <p:cNvCxnSpPr>
            <a:stCxn id="46" idx="3"/>
          </p:cNvCxnSpPr>
          <p:nvPr/>
        </p:nvCxnSpPr>
        <p:spPr>
          <a:xfrm>
            <a:off x="12022784" y="4273116"/>
            <a:ext cx="2500" cy="17911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83030"/>
            <a:ext cx="5273335" cy="3117395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38175" y="2133511"/>
            <a:ext cx="474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Организации, осуществляющие деятельность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области информационных технологий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8160" y="1711407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10" y="3118386"/>
            <a:ext cx="51085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тарифа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5114321"/>
            <a:ext cx="41814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Статья 427 Налогового кодекса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Российской Федерации 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47540" y="421693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191125"/>
            <a:ext cx="670984" cy="517210"/>
          </a:xfrm>
          <a:prstGeom prst="rect">
            <a:avLst/>
          </a:prstGeom>
          <a:noFill/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F64B6E0-3175-F2D8-75F9-AD1F784DFD31}"/>
              </a:ext>
            </a:extLst>
          </p:cNvPr>
          <p:cNvSpPr txBox="1"/>
          <p:nvPr/>
        </p:nvSpPr>
        <p:spPr>
          <a:xfrm>
            <a:off x="713215" y="3497362"/>
            <a:ext cx="14584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7,6</a:t>
            </a:r>
            <a:r>
              <a:rPr lang="ru-RU" sz="3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32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86000" y="3858310"/>
            <a:ext cx="3105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тариф страховых взносов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52500" y="4719935"/>
            <a:ext cx="4581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 организации получен документ о государственной аккредитации организации или свидетельства, удостоверяющего регистрацию организации в качестве резидента технико-внедренческой ОЭЗ или промышленно-производственной ОЭЗ</a:t>
            </a:r>
          </a:p>
        </p:txBody>
      </p:sp>
      <p:pic>
        <p:nvPicPr>
          <p:cNvPr id="4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282" y="4802757"/>
            <a:ext cx="212972" cy="219697"/>
          </a:xfrm>
          <a:prstGeom prst="rect">
            <a:avLst/>
          </a:prstGeom>
          <a:noFill/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33478B1-D705-C4C6-1695-3A0B5EEB4B1C}"/>
              </a:ext>
            </a:extLst>
          </p:cNvPr>
          <p:cNvSpPr txBox="1"/>
          <p:nvPr/>
        </p:nvSpPr>
        <p:spPr>
          <a:xfrm>
            <a:off x="6896101" y="763019"/>
            <a:ext cx="45624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Профильная выручка, то есть выручка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IT-деятельности, должна быть не менее 70%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совокупной суммы всех доходов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905625" y="1858060"/>
            <a:ext cx="450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Среднесписочная численность в организации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7 человек</a:t>
            </a:r>
          </a:p>
        </p:txBody>
      </p:sp>
      <p:pic>
        <p:nvPicPr>
          <p:cNvPr id="5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932" y="821307"/>
            <a:ext cx="212972" cy="219697"/>
          </a:xfrm>
          <a:prstGeom prst="rect">
            <a:avLst/>
          </a:prstGeom>
          <a:noFill/>
        </p:spPr>
      </p:pic>
      <p:pic>
        <p:nvPicPr>
          <p:cNvPr id="5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932" y="1926207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70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1047751"/>
            <a:ext cx="5273335" cy="1333499"/>
          </a:xfrm>
          <a:prstGeom prst="roundRect">
            <a:avLst>
              <a:gd name="adj" fmla="val 9568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2533650"/>
            <a:ext cx="5273335" cy="3924299"/>
          </a:xfrm>
          <a:prstGeom prst="roundRect">
            <a:avLst>
              <a:gd name="adj" fmla="val 477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4491319"/>
            <a:ext cx="5273335" cy="191564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5300" y="353779"/>
            <a:ext cx="50546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Льготное кредитование</a:t>
            </a:r>
          </a:p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цифровой трансформации</a:t>
            </a: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9946735" y="3180348"/>
            <a:ext cx="4152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Льготное кредитование цифровой трансформации</a:t>
            </a:r>
          </a:p>
        </p:txBody>
      </p:sp>
      <p:cxnSp>
        <p:nvCxnSpPr>
          <p:cNvPr id="47" name="Прямая соединительная линия 46"/>
          <p:cNvCxnSpPr>
            <a:endCxn id="46" idx="1"/>
          </p:cNvCxnSpPr>
          <p:nvPr/>
        </p:nvCxnSpPr>
        <p:spPr>
          <a:xfrm>
            <a:off x="12011025" y="228600"/>
            <a:ext cx="11760" cy="10449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1769912" y="6368534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165</a:t>
            </a:r>
            <a:endParaRPr lang="ru-RU" sz="1600"/>
          </a:p>
        </p:txBody>
      </p:sp>
      <p:cxnSp>
        <p:nvCxnSpPr>
          <p:cNvPr id="52" name="Прямая соединительная линия 51"/>
          <p:cNvCxnSpPr>
            <a:stCxn id="46" idx="3"/>
          </p:cNvCxnSpPr>
          <p:nvPr/>
        </p:nvCxnSpPr>
        <p:spPr>
          <a:xfrm>
            <a:off x="12022785" y="5425675"/>
            <a:ext cx="2499" cy="6385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46100" y="3083264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83029"/>
            <a:ext cx="5273335" cy="3894523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52450" y="1466761"/>
            <a:ext cx="4743450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Российская организация, реализующая проект по цифровой трансформации, разрабатывающая и внедряющая IT-решения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2435" y="1101807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0535" y="2654836"/>
            <a:ext cx="25170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Направление средств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38910" y="365661"/>
            <a:ext cx="51085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Описание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5229183"/>
            <a:ext cx="4181476" cy="102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Российской Федерации от 05.12.2019 </a:t>
            </a:r>
          </a:p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1598 «Об утверждении Правил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предоставления из федерального бюджета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субсидий в целях обеспечения…»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47540" y="457608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налоговой льготы</a:t>
            </a:r>
          </a:p>
        </p:txBody>
      </p:sp>
      <p:pic>
        <p:nvPicPr>
          <p:cNvPr id="3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431493"/>
            <a:ext cx="670984" cy="51721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546100" y="3418411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Приобретение программного обеспечения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46100" y="3753558"/>
            <a:ext cx="499744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Проведение инжиниринговых работ,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включая подготовку плана внедрения и адаптации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46100" y="4268242"/>
            <a:ext cx="499744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Сертификация, лицензирование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иные обязательные платежи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6100" y="4782926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Накладные расходы по проекту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46100" y="5118073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Затраты на оплату труда и обязательные (страховые) платежи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46100" y="5453220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Затраты на оплату услуг привлекаемых сторонних организаций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46100" y="5788364"/>
            <a:ext cx="499744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Затраты на разработку для собственных нужд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отечественных ПО, сервисов, платформенных решений</a:t>
            </a:r>
          </a:p>
        </p:txBody>
      </p:sp>
      <p:pic>
        <p:nvPicPr>
          <p:cNvPr id="49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3486" y="850457"/>
            <a:ext cx="455667" cy="455667"/>
          </a:xfrm>
          <a:prstGeom prst="rect">
            <a:avLst/>
          </a:prstGeom>
          <a:noFill/>
        </p:spPr>
      </p:pic>
      <p:pic>
        <p:nvPicPr>
          <p:cNvPr id="53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3850" y="3546182"/>
            <a:ext cx="481522" cy="406283"/>
          </a:xfrm>
          <a:prstGeom prst="rect">
            <a:avLst/>
          </a:prstGeom>
          <a:noFill/>
        </p:spPr>
      </p:pic>
      <p:grpSp>
        <p:nvGrpSpPr>
          <p:cNvPr id="54" name="Группа 119"/>
          <p:cNvGrpSpPr/>
          <p:nvPr/>
        </p:nvGrpSpPr>
        <p:grpSpPr>
          <a:xfrm>
            <a:off x="6739968" y="2878886"/>
            <a:ext cx="436378" cy="439046"/>
            <a:chOff x="7908494" y="3335065"/>
            <a:chExt cx="551073" cy="517707"/>
          </a:xfrm>
        </p:grpSpPr>
        <p:pic>
          <p:nvPicPr>
            <p:cNvPr id="55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58" name="Овал 57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9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4494" y="2147097"/>
            <a:ext cx="498396" cy="498396"/>
          </a:xfrm>
          <a:prstGeom prst="rect">
            <a:avLst/>
          </a:prstGeom>
          <a:noFill/>
        </p:spPr>
      </p:pic>
      <p:pic>
        <p:nvPicPr>
          <p:cNvPr id="60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976" y="1503721"/>
            <a:ext cx="510200" cy="510200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7332383" y="842088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Объем кредита на проект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332383" y="1048274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 млн. рублей до 5 млрд. рублей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332383" y="1478582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Объем кредита на программу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332383" y="1693733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500 млн. рублей до 10 млрд. рублей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332383" y="2088183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332382" y="2258509"/>
            <a:ext cx="435759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 – 5% (банку субсидируется 100% ключевой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ставки при наличии у заемщика стратегии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цифровой трансформации)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332383" y="2939832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332383" y="3154980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требуется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32383" y="3513573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проекта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332383" y="3710791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10 лет</a:t>
            </a:r>
          </a:p>
        </p:txBody>
      </p:sp>
    </p:spTree>
  </p:cSld>
  <p:clrMapOvr>
    <a:masterClrMapping/>
  </p:clrMapOvr>
  <p:transition/>
  <p:timing/>
</p:sld>
</file>

<file path=ppt/slides/slide16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70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1244974"/>
            <a:ext cx="5273335" cy="1333499"/>
          </a:xfrm>
          <a:prstGeom prst="roundRect">
            <a:avLst>
              <a:gd name="adj" fmla="val 9568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2761129"/>
            <a:ext cx="5273335" cy="3696820"/>
          </a:xfrm>
          <a:prstGeom prst="roundRect">
            <a:avLst>
              <a:gd name="adj" fmla="val 477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4455459"/>
            <a:ext cx="5273335" cy="195150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5300" y="291026"/>
            <a:ext cx="505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Грантовая поддержка проектов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разработке или внедрению отечественного программного обеспечения </a:t>
            </a: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10680913" y="3180348"/>
            <a:ext cx="2683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Грантовая поддержка проектов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47" name="Прямая соединительная линия 46"/>
          <p:cNvCxnSpPr>
            <a:endCxn id="46" idx="1"/>
          </p:cNvCxnSpPr>
          <p:nvPr/>
        </p:nvCxnSpPr>
        <p:spPr>
          <a:xfrm>
            <a:off x="12011025" y="228600"/>
            <a:ext cx="11762" cy="17791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1769912" y="6368534"/>
            <a:ext cx="417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166</a:t>
            </a:r>
            <a:endParaRPr lang="ru-RU" sz="1600"/>
          </a:p>
        </p:txBody>
      </p:sp>
      <p:cxnSp>
        <p:nvCxnSpPr>
          <p:cNvPr id="52" name="Прямая соединительная линия 51"/>
          <p:cNvCxnSpPr>
            <a:stCxn id="46" idx="3"/>
          </p:cNvCxnSpPr>
          <p:nvPr/>
        </p:nvCxnSpPr>
        <p:spPr>
          <a:xfrm>
            <a:off x="12022787" y="4691499"/>
            <a:ext cx="2497" cy="13727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53677" y="3414958"/>
            <a:ext cx="499744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Затраты на оплату труда работников,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связанных с реализацией проекта </a:t>
            </a:r>
          </a:p>
        </p:txBody>
      </p:sp>
      <p:sp>
        <p:nvSpPr>
          <p:cNvPr id="5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83029"/>
            <a:ext cx="5273335" cy="3894523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52450" y="1663984"/>
            <a:ext cx="4743450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Российские компании, реализующие проекты по разработке отечественного ПО, цифровой трансформации или внедряющие IT-решения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2435" y="1299030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0535" y="2914813"/>
            <a:ext cx="25170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Направление средств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38910" y="365661"/>
            <a:ext cx="51085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Описание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390529" y="5291937"/>
            <a:ext cx="418147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 Правительства Российской Федерации от 03.05.2019 № 550 »Об утверждении Правил предоставления субсидий из федерального бюджета на поддержку проектов по преобразованию приоритетных отраслей экономики и социальной сферы…»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02716" y="4602980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налоговой льготы</a:t>
            </a:r>
          </a:p>
        </p:txBody>
      </p:sp>
      <p:pic>
        <p:nvPicPr>
          <p:cNvPr id="3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503211"/>
            <a:ext cx="670984" cy="51721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53677" y="4205630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Накладные расходы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3677" y="4816765"/>
            <a:ext cx="40348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Затраты на оплату работ (услуг) сторонних организаций, непосредственно привлекаемых к реализации проекта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3677" y="5786973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 на приобретение нефинансовых активов</a:t>
            </a:r>
          </a:p>
        </p:txBody>
      </p:sp>
      <p:pic>
        <p:nvPicPr>
          <p:cNvPr id="49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3486" y="2239986"/>
            <a:ext cx="455667" cy="455667"/>
          </a:xfrm>
          <a:prstGeom prst="rect">
            <a:avLst/>
          </a:prstGeom>
          <a:noFill/>
        </p:spPr>
      </p:pic>
      <p:pic>
        <p:nvPicPr>
          <p:cNvPr id="53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3850" y="3546182"/>
            <a:ext cx="481522" cy="406283"/>
          </a:xfrm>
          <a:prstGeom prst="rect">
            <a:avLst/>
          </a:prstGeom>
          <a:noFill/>
        </p:spPr>
      </p:pic>
      <p:grpSp>
        <p:nvGrpSpPr>
          <p:cNvPr id="2" name="Группа 119"/>
          <p:cNvGrpSpPr/>
          <p:nvPr/>
        </p:nvGrpSpPr>
        <p:grpSpPr>
          <a:xfrm>
            <a:off x="6739968" y="2878886"/>
            <a:ext cx="436378" cy="439046"/>
            <a:chOff x="7908494" y="3335065"/>
            <a:chExt cx="551073" cy="517707"/>
          </a:xfrm>
        </p:grpSpPr>
        <p:pic>
          <p:nvPicPr>
            <p:cNvPr id="55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58" name="Овал 57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7332383" y="2231617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гранта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332383" y="2437803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20 млн. рублей до 6 млрд. рублей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332383" y="2939832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332383" y="3154980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20% от общей стоимости проекта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32383" y="3513573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проекта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332383" y="3710791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6 – 60 месяцев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678706" y="762018"/>
            <a:ext cx="47512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Соответствие приоритетным направлениям поддержки проектов по разработке и внедрению отечественного программного обеспечения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678706" y="1389547"/>
            <a:ext cx="475129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Включение разработанного продукта в реестр отечественного ПО (реестр радиоэлектронного оборудования для программно-аппаратного комплекса)</a:t>
            </a:r>
          </a:p>
        </p:txBody>
      </p:sp>
    </p:spTree>
  </p:cSld>
  <p:clrMapOvr>
    <a:masterClrMapping/>
  </p:clrMapOvr>
  <p:transition/>
  <p:timing/>
</p:sld>
</file>

<file path=ppt/slides/slide16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70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1280833"/>
            <a:ext cx="5273335" cy="1333499"/>
          </a:xfrm>
          <a:prstGeom prst="roundRect">
            <a:avLst>
              <a:gd name="adj" fmla="val 9568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2770094"/>
            <a:ext cx="5273335" cy="3687855"/>
          </a:xfrm>
          <a:prstGeom prst="roundRect">
            <a:avLst>
              <a:gd name="adj" fmla="val 477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4455459"/>
            <a:ext cx="5273335" cy="195150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5300" y="210344"/>
            <a:ext cx="505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Поддержка пилотных проектов</a:t>
            </a:r>
          </a:p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внедрения отечественных </a:t>
            </a:r>
          </a:p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цифровых решений </a:t>
            </a: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10720186" y="3180348"/>
            <a:ext cx="2605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Поддержка пилотных проектов</a:t>
            </a:r>
          </a:p>
        </p:txBody>
      </p:sp>
      <p:cxnSp>
        <p:nvCxnSpPr>
          <p:cNvPr id="47" name="Прямая соединительная линия 46"/>
          <p:cNvCxnSpPr>
            <a:endCxn id="46" idx="1"/>
          </p:cNvCxnSpPr>
          <p:nvPr/>
        </p:nvCxnSpPr>
        <p:spPr>
          <a:xfrm>
            <a:off x="12011025" y="228600"/>
            <a:ext cx="11761" cy="18184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1769912" y="6368534"/>
            <a:ext cx="402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167</a:t>
            </a:r>
            <a:endParaRPr lang="ru-RU" sz="1600"/>
          </a:p>
        </p:txBody>
      </p:sp>
      <p:cxnSp>
        <p:nvCxnSpPr>
          <p:cNvPr id="52" name="Прямая соединительная линия 51"/>
          <p:cNvCxnSpPr>
            <a:stCxn id="46" idx="3"/>
          </p:cNvCxnSpPr>
          <p:nvPr/>
        </p:nvCxnSpPr>
        <p:spPr>
          <a:xfrm>
            <a:off x="12022786" y="4652225"/>
            <a:ext cx="2498" cy="1412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53677" y="3459781"/>
            <a:ext cx="499744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Затраты на оплату труда работников,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связанных с реализацией проекта </a:t>
            </a:r>
          </a:p>
        </p:txBody>
      </p:sp>
      <p:sp>
        <p:nvSpPr>
          <p:cNvPr id="5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83029"/>
            <a:ext cx="5273335" cy="3894523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52450" y="1699843"/>
            <a:ext cx="4743450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Компании-заказчики, реализующие пилотные проекты по внедрению отечественных продуктов, сервисов и платформенных решений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2435" y="1334889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0535" y="2959636"/>
            <a:ext cx="25170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Направление средств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38910" y="365661"/>
            <a:ext cx="51085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Описание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390529" y="5291937"/>
            <a:ext cx="418147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 Правительства Российской Федерации от 03.05.2019 № 550 »Об утверждении Правил предоставления субсидий из федерального бюджета на поддержку проектов по преобразованию приоритетных отраслей экономики и социальной сферы…»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02716" y="4602980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налоговой льготы</a:t>
            </a:r>
          </a:p>
        </p:txBody>
      </p:sp>
      <p:pic>
        <p:nvPicPr>
          <p:cNvPr id="3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503211"/>
            <a:ext cx="670984" cy="51721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53677" y="4032312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Накладные расходы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3677" y="4730106"/>
            <a:ext cx="40348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Затраты на оплату работ (услуг) сторонних организаций, непосредственно привлекаемых к реализации проекта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3677" y="5786973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 на приобретение нефинансовых активов</a:t>
            </a:r>
          </a:p>
        </p:txBody>
      </p:sp>
      <p:pic>
        <p:nvPicPr>
          <p:cNvPr id="49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3486" y="2239986"/>
            <a:ext cx="455667" cy="455667"/>
          </a:xfrm>
          <a:prstGeom prst="rect">
            <a:avLst/>
          </a:prstGeom>
          <a:noFill/>
        </p:spPr>
      </p:pic>
      <p:pic>
        <p:nvPicPr>
          <p:cNvPr id="53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3850" y="3546182"/>
            <a:ext cx="481522" cy="406283"/>
          </a:xfrm>
          <a:prstGeom prst="rect">
            <a:avLst/>
          </a:prstGeom>
          <a:noFill/>
        </p:spPr>
      </p:pic>
      <p:grpSp>
        <p:nvGrpSpPr>
          <p:cNvPr id="2" name="Группа 119"/>
          <p:cNvGrpSpPr/>
          <p:nvPr/>
        </p:nvGrpSpPr>
        <p:grpSpPr>
          <a:xfrm>
            <a:off x="6739968" y="2878886"/>
            <a:ext cx="436378" cy="439046"/>
            <a:chOff x="7908494" y="3335065"/>
            <a:chExt cx="551073" cy="517707"/>
          </a:xfrm>
        </p:grpSpPr>
        <p:pic>
          <p:nvPicPr>
            <p:cNvPr id="55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58" name="Овал 57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7332383" y="2231617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гранта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332383" y="2437803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200 до 700 млн. рублей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332383" y="2939832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332383" y="3154980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20% от общей стоимости проекта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32383" y="3513573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проекта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332383" y="3710791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6 – 30 месяцев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678706" y="762018"/>
            <a:ext cx="47512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Соответствие приоритетным направлениям поддержки проектов по разработке и внедрению отечественного программного обеспечения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678706" y="1389547"/>
            <a:ext cx="475129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Включение разработанного продукта в реестр отечественного ПО (реестр радиоэлектронного оборудования для программно-аппаратного комплекса)</a:t>
            </a:r>
          </a:p>
        </p:txBody>
      </p:sp>
    </p:spTree>
  </p:cSld>
  <p:clrMapOvr>
    <a:masterClrMapping/>
  </p:clrMapOvr>
  <p:transition/>
  <p:timing/>
</p:sld>
</file>

<file path=ppt/slides/slide16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70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1280833"/>
            <a:ext cx="5273335" cy="1333499"/>
          </a:xfrm>
          <a:prstGeom prst="roundRect">
            <a:avLst>
              <a:gd name="adj" fmla="val 9568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2770094"/>
            <a:ext cx="5273335" cy="3687855"/>
          </a:xfrm>
          <a:prstGeom prst="roundRect">
            <a:avLst>
              <a:gd name="adj" fmla="val 477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4455459"/>
            <a:ext cx="5273335" cy="195150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5300" y="237239"/>
            <a:ext cx="505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Поддержка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малых инновационных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предприятий</a:t>
            </a: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10075778" y="3180348"/>
            <a:ext cx="3894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Поддержка малых инновационных предприятий</a:t>
            </a:r>
          </a:p>
        </p:txBody>
      </p:sp>
      <p:cxnSp>
        <p:nvCxnSpPr>
          <p:cNvPr id="47" name="Прямая соединительная линия 46"/>
          <p:cNvCxnSpPr>
            <a:endCxn id="46" idx="1"/>
          </p:cNvCxnSpPr>
          <p:nvPr/>
        </p:nvCxnSpPr>
        <p:spPr>
          <a:xfrm>
            <a:off x="12011025" y="228600"/>
            <a:ext cx="11761" cy="11740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1769912" y="6368534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168</a:t>
            </a:r>
            <a:endParaRPr lang="ru-RU" sz="1600"/>
          </a:p>
        </p:txBody>
      </p:sp>
      <p:cxnSp>
        <p:nvCxnSpPr>
          <p:cNvPr id="52" name="Прямая соединительная линия 51"/>
          <p:cNvCxnSpPr>
            <a:stCxn id="46" idx="3"/>
          </p:cNvCxnSpPr>
          <p:nvPr/>
        </p:nvCxnSpPr>
        <p:spPr>
          <a:xfrm>
            <a:off x="12022786" y="5296633"/>
            <a:ext cx="2498" cy="7676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53677" y="3459781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Заработная плата</a:t>
            </a:r>
          </a:p>
        </p:txBody>
      </p:sp>
      <p:sp>
        <p:nvSpPr>
          <p:cNvPr id="5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83029"/>
            <a:ext cx="5273335" cy="3894523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71767" y="1699843"/>
            <a:ext cx="51670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Средства выделяются малым предприятиям на проекты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разработке решений в области информационных технологий в целях развития сквозных цифровых решений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9682" y="1334889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7430" y="2959636"/>
            <a:ext cx="25170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Направление средств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38910" y="365661"/>
            <a:ext cx="51085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Описание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390529" y="5265042"/>
            <a:ext cx="418147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Российской Федерации от 03.05.2019 г. № 554 «Об утверждении Правил предоставления субсидии из федерального бюджета некоммерческой организации на предоставление грантов…»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02716" y="4576085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налоговой льготы</a:t>
            </a:r>
          </a:p>
        </p:txBody>
      </p:sp>
      <p:pic>
        <p:nvPicPr>
          <p:cNvPr id="3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476316"/>
            <a:ext cx="670984" cy="51721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53677" y="4003418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Начисления на заработную плату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3677" y="4547055"/>
            <a:ext cx="4034865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Материалы, сырье, комплектующие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3677" y="5090692"/>
            <a:ext cx="499744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Работы и услуги производственного характера, выполняемые сторонними организациями</a:t>
            </a:r>
          </a:p>
        </p:txBody>
      </p:sp>
      <p:pic>
        <p:nvPicPr>
          <p:cNvPr id="49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3486" y="1728995"/>
            <a:ext cx="455667" cy="455667"/>
          </a:xfrm>
          <a:prstGeom prst="rect">
            <a:avLst/>
          </a:prstGeom>
          <a:noFill/>
        </p:spPr>
      </p:pic>
      <p:pic>
        <p:nvPicPr>
          <p:cNvPr id="53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3850" y="2945547"/>
            <a:ext cx="481522" cy="406283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7332383" y="1720626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гранта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332383" y="1980602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24 млн. рублей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32383" y="2912938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гранта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332383" y="3190839"/>
            <a:ext cx="139924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 год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678706" y="762018"/>
            <a:ext cx="47512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Соответствие приоритетным направлениям поддержки проектов по разработке и внедрению отечественного программного обеспечения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3677" y="5813866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Прочие общехозяйственные расходы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575636" y="1984218"/>
            <a:ext cx="1587294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30 млн.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206877" y="2258508"/>
            <a:ext cx="197298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программе «Старт»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86688" y="2258508"/>
            <a:ext cx="2591547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программе «Развитие»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206877" y="3459779"/>
            <a:ext cx="197298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программе «Старт»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286688" y="3477709"/>
            <a:ext cx="2591547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программе «Развитие»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627348" y="3190839"/>
            <a:ext cx="139924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1 - 2 года</a:t>
            </a:r>
          </a:p>
        </p:txBody>
      </p:sp>
    </p:spTree>
  </p:cSld>
  <p:clrMapOvr>
    <a:masterClrMapping/>
  </p:clrMapOvr>
  <p:transition/>
  <p:timing/>
</p:sld>
</file>

<file path=ppt/slides/slide16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70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707091"/>
            <a:ext cx="5273335" cy="1333499"/>
          </a:xfrm>
          <a:prstGeom prst="roundRect">
            <a:avLst>
              <a:gd name="adj" fmla="val 9568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2277035"/>
            <a:ext cx="5273335" cy="4180914"/>
          </a:xfrm>
          <a:prstGeom prst="roundRect">
            <a:avLst>
              <a:gd name="adj" fmla="val 477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4455459"/>
            <a:ext cx="5273335" cy="195150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5300" y="291026"/>
            <a:ext cx="50546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Промышленные разработки</a:t>
            </a: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10829992" y="3180348"/>
            <a:ext cx="2385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Промышленные разработки</a:t>
            </a:r>
          </a:p>
        </p:txBody>
      </p:sp>
      <p:cxnSp>
        <p:nvCxnSpPr>
          <p:cNvPr id="47" name="Прямая соединительная линия 46"/>
          <p:cNvCxnSpPr>
            <a:endCxn id="46" idx="1"/>
          </p:cNvCxnSpPr>
          <p:nvPr/>
        </p:nvCxnSpPr>
        <p:spPr>
          <a:xfrm>
            <a:off x="12011025" y="228600"/>
            <a:ext cx="11762" cy="19282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1769912" y="6368534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169</a:t>
            </a:r>
            <a:endParaRPr lang="ru-RU" sz="1600"/>
          </a:p>
        </p:txBody>
      </p:sp>
      <p:cxnSp>
        <p:nvCxnSpPr>
          <p:cNvPr id="52" name="Прямая соединительная линия 51"/>
          <p:cNvCxnSpPr>
            <a:stCxn id="46" idx="3"/>
          </p:cNvCxnSpPr>
          <p:nvPr/>
        </p:nvCxnSpPr>
        <p:spPr>
          <a:xfrm>
            <a:off x="12022787" y="4542420"/>
            <a:ext cx="2497" cy="15218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53677" y="2805358"/>
            <a:ext cx="499744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Оплата труда работников, занятых разработкой цифровых платформ/программных продуктов</a:t>
            </a:r>
          </a:p>
        </p:txBody>
      </p:sp>
      <p:sp>
        <p:nvSpPr>
          <p:cNvPr id="5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83029"/>
            <a:ext cx="5273335" cy="3894523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52450" y="1126101"/>
            <a:ext cx="4743450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Разработчики программного обеспечения, компании, оказывающие консультационные услуги в сфере информационных технологий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2435" y="761147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0535" y="2367966"/>
            <a:ext cx="25170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Направление средств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38910" y="392556"/>
            <a:ext cx="51085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Описание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390529" y="5291937"/>
            <a:ext cx="418147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 Правительства РФ от 30.04.2019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 529 «Об утверждении Правил предоставления субсидий российским организациям на возмещение части затрат на разработку цифровых платформ…»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02716" y="4602980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налоговой льготы</a:t>
            </a:r>
          </a:p>
        </p:txBody>
      </p:sp>
      <p:pic>
        <p:nvPicPr>
          <p:cNvPr id="3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503211"/>
            <a:ext cx="670984" cy="51721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53677" y="3371912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Накладные расходы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3677" y="4628507"/>
            <a:ext cx="472514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Затраты на приобретение/изготовление стендов, испытательных станций и др. специального оборудования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3677" y="5275985"/>
            <a:ext cx="49974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Затраты на соисполнителей</a:t>
            </a:r>
          </a:p>
        </p:txBody>
      </p:sp>
      <p:pic>
        <p:nvPicPr>
          <p:cNvPr id="49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3486" y="3226103"/>
            <a:ext cx="455667" cy="455667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7332383" y="3217734"/>
            <a:ext cx="355973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субсидии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332383" y="3423920"/>
            <a:ext cx="355973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≤ 50% фактически понесенных и документально подтвержденных затрат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678706" y="815808"/>
            <a:ext cx="475129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Проект должен включать в себя комплекс мероприятий по разработке цифровых платформ или программных продуктов в целях создания или развития производства высокотехнологичной промышленной продукции: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3677" y="3757395"/>
            <a:ext cx="499744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 на оснащение и обслуживание высокопроизводительных рабочих мест, вновь создаваемых и модернизируемых в ходе выполнения НИОКР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53677" y="5688362"/>
            <a:ext cx="499744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Расходы на приобретение у российских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иностранных организаций лицензий на ПО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843229" y="1813891"/>
            <a:ext cx="1927131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выполнение НИОКР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843229" y="2085820"/>
            <a:ext cx="4012637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организация апробации результатов проекта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843229" y="2357749"/>
            <a:ext cx="4828566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последующая коммерциализация результатов проекта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843229" y="2629679"/>
            <a:ext cx="4387740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создание высокопроизводительных рабочих мест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391021" y="3990975"/>
            <a:ext cx="7194338" cy="286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797595" y="3345448"/>
            <a:ext cx="445025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Соглашение о защите и поощрении капиталовложений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9" cy="106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41831" y="6359193"/>
            <a:ext cx="31451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17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30075" y="5824558"/>
            <a:ext cx="3707" cy="3095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9522" y="0"/>
            <a:ext cx="44672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0" y="0"/>
            <a:ext cx="4707648" cy="2276475"/>
          </a:xfrm>
          <a:prstGeom prst="rect">
            <a:avLst/>
          </a:prstGeom>
          <a:noFill/>
        </p:spPr>
      </p:pic>
      <p:sp>
        <p:nvSpPr>
          <p:cNvPr id="10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-1" y="1"/>
            <a:ext cx="4709247" cy="2281560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76699" y="266702"/>
            <a:ext cx="7505701" cy="4314823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1188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СЗПК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258142" y="395065"/>
            <a:ext cx="46105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инвестиционным проектам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155918" y="2412384"/>
            <a:ext cx="29979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получателю</a:t>
            </a:r>
            <a:r>
              <a:rPr lang="en-US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 поддержки</a:t>
            </a:r>
          </a:p>
        </p:txBody>
      </p:sp>
      <p:pic>
        <p:nvPicPr>
          <p:cNvPr id="121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152" y="873926"/>
            <a:ext cx="337076" cy="337076"/>
          </a:xfrm>
          <a:prstGeom prst="rect">
            <a:avLst/>
          </a:prstGeom>
          <a:noFill/>
        </p:spPr>
      </p:pic>
      <p:sp>
        <p:nvSpPr>
          <p:cNvPr id="175" name="Рисунок 62"/>
          <p:cNvSpPr txBox="1"/>
          <p:nvPr/>
        </p:nvSpPr>
        <p:spPr>
          <a:xfrm>
            <a:off x="9375127" y="3252957"/>
            <a:ext cx="2274843" cy="951930"/>
          </a:xfrm>
          <a:custGeom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8" h="951929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105" name="Главная мысль слайда">
            <a:extLst>
              <a:ext uri="{FF2B5EF4-FFF2-40B4-BE49-F238E27FC236}">
                <a16:creationId xmlns:a16="http://schemas.microsoft.com/office/drawing/2014/main" xmlns="" id="{091FF344-9909-814A-981B-164E19681488}"/>
              </a:ext>
            </a:extLst>
          </p:cNvPr>
          <p:cNvSpPr txBox="1"/>
          <p:nvPr/>
        </p:nvSpPr>
        <p:spPr>
          <a:xfrm>
            <a:off x="4835340" y="848926"/>
            <a:ext cx="5000625" cy="426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Tx/>
              <a:buNone/>
              <a:defRPr sz="2400" b="0" i="0" u="none" strike="noStrike" cap="none" spc="-10" baseline="0">
                <a:solidFill>
                  <a:schemeClr val="bg2">
                    <a:lumMod val="10000"/>
                  </a:schemeClr>
                </a:solidFill>
                <a:uFillTx/>
                <a:latin typeface="Stem Medium" panose="020b0503020203020204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pPr marL="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  <a:sym typeface="Stem"/>
              </a:rPr>
              <a:t>Объем капиталовложений по сферам экономики: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0218198" y="1354198"/>
            <a:ext cx="139379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ctr" defTabSz="1828754" hangingPunct="0"/>
            <a:r>
              <a:rPr lang="ru-RU" sz="12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≥ </a:t>
            </a: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10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</a:br>
            <a:r>
              <a:rPr lang="ru-RU" sz="1200" err="1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млрд рублей</a:t>
            </a:r>
          </a:p>
        </p:txBody>
      </p:sp>
      <p:sp>
        <p:nvSpPr>
          <p:cNvPr id="113" name="Прямоугольник 112"/>
          <p:cNvSpPr/>
          <p:nvPr/>
        </p:nvSpPr>
        <p:spPr>
          <a:xfrm rot="10800000" flipV="1">
            <a:off x="9245991" y="1331303"/>
            <a:ext cx="104313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1828754" hangingPunct="0"/>
            <a:r>
              <a:rPr lang="ru-RU" sz="12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≥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 </a:t>
            </a: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4,5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</a:br>
            <a:r>
              <a:rPr lang="ru-RU" sz="1200" err="1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млрд рублей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932367" y="1327455"/>
            <a:ext cx="1043137" cy="569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ctr" defTabSz="1828754" hangingPunct="0"/>
            <a:r>
              <a:rPr lang="ru-RU" sz="12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≥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 </a:t>
            </a: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1,5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</a:br>
            <a:r>
              <a:rPr lang="ru-RU" sz="1200" err="1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млрд рублей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600989" y="1336333"/>
            <a:ext cx="1043137" cy="569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ctr" defTabSz="1828754" hangingPunct="0"/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 </a:t>
            </a:r>
            <a:r>
              <a:rPr lang="ru-RU" sz="12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≥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 </a:t>
            </a: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7</a:t>
            </a:r>
            <a:r>
              <a:rPr lang="en-US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50</a:t>
            </a: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</a:br>
            <a:r>
              <a:rPr lang="ru-RU" sz="1200" err="1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млн рублей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550281" y="1390551"/>
            <a:ext cx="169071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ctr" defTabSz="1828754" hangingPunct="0"/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≥</a:t>
            </a:r>
            <a:r>
              <a:rPr lang="en-US" sz="16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 </a:t>
            </a: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200 </a:t>
            </a:r>
            <a:r>
              <a:rPr lang="ru-RU" sz="12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млн. рублей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753682" y="1969309"/>
            <a:ext cx="1614575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Цифровая экономика</a:t>
            </a: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Экология</a:t>
            </a: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Сельское хозяйство</a:t>
            </a: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>
                <a:latin typeface="Georgia" pitchFamily="18" charset="0"/>
                <a:sym typeface="Helvetica Neue"/>
              </a:rPr>
              <a:t>П</a:t>
            </a:r>
            <a:r>
              <a:rPr lang="ru-RU" sz="800" spc="-10" smtClean="0">
                <a:latin typeface="Georgia" pitchFamily="18" charset="0"/>
                <a:sym typeface="Helvetica Neue"/>
              </a:rPr>
              <a:t>ищевая и</a:t>
            </a:r>
            <a:br>
              <a:rPr lang="ru-RU" sz="800" spc="-10" smtClean="0">
                <a:latin typeface="Georgia" pitchFamily="18" charset="0"/>
                <a:sym typeface="Helvetica Neue"/>
              </a:rPr>
            </a:br>
            <a:r>
              <a:rPr lang="ru-RU" sz="800" spc="-10" smtClean="0">
                <a:latin typeface="Georgia" pitchFamily="18" charset="0"/>
                <a:sym typeface="Helvetica Neue"/>
              </a:rPr>
              <a:t>         перерабатывающая</a:t>
            </a:r>
            <a:br>
              <a:rPr lang="ru-RU" sz="800" spc="-10" smtClean="0">
                <a:latin typeface="Georgia" pitchFamily="18" charset="0"/>
                <a:sym typeface="Helvetica Neue"/>
              </a:rPr>
            </a:br>
            <a:r>
              <a:rPr lang="ru-RU" sz="800" spc="-10" smtClean="0">
                <a:latin typeface="Georgia" pitchFamily="18" charset="0"/>
                <a:sym typeface="Helvetica Neue"/>
              </a:rPr>
              <a:t>         промышленность</a:t>
            </a: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Туризм</a:t>
            </a:r>
            <a:endParaRPr lang="ru-RU" sz="800" spc="-10">
              <a:latin typeface="Georgia" pitchFamily="18" charset="0"/>
              <a:sym typeface="Helvetica Neue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170633" y="1984698"/>
            <a:ext cx="1571348" cy="815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Обрабатывающее</a:t>
            </a:r>
            <a:br>
              <a:rPr lang="ru-RU" sz="800" spc="-10" smtClean="0">
                <a:latin typeface="Georgia" pitchFamily="18" charset="0"/>
                <a:sym typeface="Helvetica Neue"/>
              </a:rPr>
            </a:br>
            <a:r>
              <a:rPr lang="ru-RU" sz="800" spc="-10" smtClean="0">
                <a:latin typeface="Georgia" pitchFamily="18" charset="0"/>
                <a:sym typeface="Helvetica Neue"/>
              </a:rPr>
              <a:t>        производство</a:t>
            </a: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Создание аэровокзалов,</a:t>
            </a:r>
            <a:br>
              <a:rPr lang="ru-RU" sz="800" spc="-10" smtClean="0">
                <a:latin typeface="Georgia" pitchFamily="18" charset="0"/>
                <a:sym typeface="Helvetica Neue"/>
              </a:rPr>
            </a:br>
            <a:r>
              <a:rPr lang="ru-RU" sz="800" spc="-10" smtClean="0">
                <a:latin typeface="Georgia" pitchFamily="18" charset="0"/>
                <a:sym typeface="Helvetica Neue"/>
              </a:rPr>
              <a:t>        общественного транспорта</a:t>
            </a: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Торговые логистические</a:t>
            </a:r>
            <a:br>
              <a:rPr lang="ru-RU" sz="800" spc="-10" smtClean="0">
                <a:latin typeface="Georgia" pitchFamily="18" charset="0"/>
                <a:sym typeface="Helvetica Neue"/>
              </a:rPr>
            </a:br>
            <a:r>
              <a:rPr lang="ru-RU" sz="800" spc="-10" smtClean="0">
                <a:latin typeface="Georgia" pitchFamily="18" charset="0"/>
                <a:sym typeface="Helvetica Neue"/>
              </a:rPr>
              <a:t>         центры </a:t>
            </a:r>
            <a:endParaRPr lang="ru-RU" sz="800" spc="-10">
              <a:latin typeface="Georgia" pitchFamily="18" charset="0"/>
              <a:sym typeface="Helvetica Neue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738293" y="1969309"/>
            <a:ext cx="886526" cy="446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indent="-214313" defTabSz="1828754" hangingPunct="0"/>
            <a:r>
              <a:rPr lang="ru-RU" sz="800" spc="-10">
                <a:latin typeface="Georgia" pitchFamily="18" charset="0"/>
                <a:sym typeface="Helvetica Neue"/>
              </a:rPr>
              <a:t>П</a:t>
            </a:r>
            <a:r>
              <a:rPr lang="ru-RU" sz="800" spc="-10" smtClean="0">
                <a:latin typeface="Georgia" pitchFamily="18" charset="0"/>
                <a:sym typeface="Helvetica Neue"/>
              </a:rPr>
              <a:t>роекты </a:t>
            </a:r>
            <a:br>
              <a:rPr lang="ru-RU" sz="800" spc="-10" smtClean="0">
                <a:latin typeface="Georgia" pitchFamily="18" charset="0"/>
                <a:sym typeface="Helvetica Neue"/>
              </a:rPr>
            </a:br>
            <a:r>
              <a:rPr lang="ru-RU" sz="800" spc="-10" smtClean="0">
                <a:latin typeface="Georgia" pitchFamily="18" charset="0"/>
                <a:sym typeface="Helvetica Neue"/>
              </a:rPr>
              <a:t>в других </a:t>
            </a:r>
            <a:br>
              <a:rPr lang="ru-RU" sz="800" spc="-10" smtClean="0">
                <a:latin typeface="Georgia" pitchFamily="18" charset="0"/>
                <a:sym typeface="Helvetica Neue"/>
              </a:rPr>
            </a:br>
            <a:r>
              <a:rPr lang="ru-RU" sz="800" spc="-10" smtClean="0">
                <a:latin typeface="Georgia" pitchFamily="18" charset="0"/>
                <a:sym typeface="Helvetica Neue"/>
              </a:rPr>
              <a:t>сферах</a:t>
            </a:r>
            <a:endParaRPr lang="ru-RU" sz="800" spc="-10">
              <a:latin typeface="Georgia" pitchFamily="18" charset="0"/>
              <a:sym typeface="Helvetica Neue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473096" y="1969309"/>
            <a:ext cx="1421834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Здравоохранение</a:t>
            </a:r>
            <a:endParaRPr lang="ru-RU" sz="800" spc="-10">
              <a:latin typeface="Georgia" pitchFamily="18" charset="0"/>
              <a:sym typeface="Helvetica Neue"/>
            </a:endParaRP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Образование</a:t>
            </a: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Культура</a:t>
            </a: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Физическая культура</a:t>
            </a: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Спорт</a:t>
            </a: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r>
              <a:rPr lang="ru-RU" sz="800" spc="-10" smtClean="0">
                <a:latin typeface="Georgia" pitchFamily="18" charset="0"/>
                <a:sym typeface="Helvetica Neue"/>
              </a:rPr>
              <a:t>Комплексное развитие</a:t>
            </a:r>
            <a:br>
              <a:rPr lang="ru-RU" sz="800" spc="-10" smtClean="0">
                <a:latin typeface="Georgia" pitchFamily="18" charset="0"/>
                <a:sym typeface="Helvetica Neue"/>
              </a:rPr>
            </a:br>
            <a:r>
              <a:rPr lang="ru-RU" sz="800" spc="-10" smtClean="0">
                <a:latin typeface="Georgia" pitchFamily="18" charset="0"/>
                <a:sym typeface="Helvetica Neue"/>
              </a:rPr>
              <a:t>         </a:t>
            </a:r>
            <a:r>
              <a:rPr lang="ru-RU" sz="800" spc="-10">
                <a:latin typeface="Georgia" pitchFamily="18" charset="0"/>
                <a:sym typeface="Helvetica Neue"/>
              </a:rPr>
              <a:t>территорий</a:t>
            </a:r>
          </a:p>
          <a:p>
            <a:pPr indent="-214313" defTabSz="1828754" hangingPunct="0">
              <a:buFont typeface="Wingdings" panose="05000000000000000000" pitchFamily="2" charset="2"/>
              <a:buChar char="ü"/>
            </a:pPr>
            <a:endParaRPr lang="ru-RU" sz="900" smtClean="0">
              <a:sym typeface="Helvetica Neue"/>
            </a:endParaRPr>
          </a:p>
        </p:txBody>
      </p:sp>
      <p:sp>
        <p:nvSpPr>
          <p:cNvPr id="125" name="CustomShape 6"/>
          <p:cNvSpPr/>
          <p:nvPr/>
        </p:nvSpPr>
        <p:spPr>
          <a:xfrm>
            <a:off x="4307335" y="2065259"/>
            <a:ext cx="2133600" cy="1921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126" name="TextBox 125"/>
          <p:cNvSpPr txBox="1"/>
          <p:nvPr/>
        </p:nvSpPr>
        <p:spPr>
          <a:xfrm>
            <a:off x="4315627" y="1642309"/>
            <a:ext cx="2111806" cy="630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ctr" defTabSz="1828754" hangingPunct="0"/>
            <a:r>
              <a:rPr lang="ru-RU" sz="1200" spc="-10" smtClean="0">
                <a:latin typeface="Georgia" pitchFamily="18" charset="0"/>
                <a:sym typeface="Helvetica Neue"/>
              </a:rPr>
              <a:t>если стороной</a:t>
            </a:r>
          </a:p>
          <a:p>
            <a:pPr algn="ctr" defTabSz="1828754" hangingPunct="0"/>
            <a:r>
              <a:rPr lang="ru-RU" sz="1200" spc="-10" smtClean="0">
                <a:latin typeface="Georgia" pitchFamily="18" charset="0"/>
                <a:sym typeface="Helvetica Neue"/>
              </a:rPr>
              <a:t>СЗПК является</a:t>
            </a:r>
            <a:endParaRPr lang="ru-RU" sz="1200" spc="-10" smtClean="0">
              <a:solidFill>
                <a:srgbClr val="FFFFFF"/>
              </a:solidFill>
              <a:latin typeface="Georgia" pitchFamily="18" charset="0"/>
              <a:sym typeface="Helvetica Neue"/>
            </a:endParaRPr>
          </a:p>
          <a:p>
            <a:pPr algn="ctr" defTabSz="1828754" hangingPunct="0"/>
            <a:r>
              <a:rPr lang="ru-RU" sz="1200" spc="-10" smtClean="0">
                <a:solidFill>
                  <a:srgbClr val="FFFFFF"/>
                </a:solidFill>
                <a:latin typeface="Georgia" pitchFamily="18" charset="0"/>
                <a:sym typeface="Helvetica Neue"/>
              </a:rPr>
              <a:t>субъект РФ без участия РФ</a:t>
            </a:r>
            <a:endParaRPr lang="ru-RU" sz="1200" spc="-10">
              <a:solidFill>
                <a:srgbClr val="FFFFFF"/>
              </a:solidFill>
              <a:latin typeface="Georgia" pitchFamily="18" charset="0"/>
              <a:sym typeface="Helvetica Neue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8841644" y="3081005"/>
            <a:ext cx="2053608" cy="2182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141" name="TextBox 140"/>
          <p:cNvSpPr txBox="1"/>
          <p:nvPr/>
        </p:nvSpPr>
        <p:spPr>
          <a:xfrm>
            <a:off x="6392594" y="3050245"/>
            <a:ext cx="5251451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28575" rtlCol="0" anchor="ctr">
            <a:spAutoFit/>
          </a:bodyPr>
          <a:lstStyle/>
          <a:p>
            <a:pPr algn="ctr" defTabSz="1828754" hangingPunct="0"/>
            <a:r>
              <a:rPr lang="ru-RU" sz="1200" spc="-10" smtClean="0">
                <a:latin typeface="Georgia" pitchFamily="18" charset="0"/>
                <a:sym typeface="Helvetica Neue"/>
              </a:rPr>
              <a:t>если сторонами СЗПК  </a:t>
            </a:r>
            <a:r>
              <a:rPr lang="ru-RU" sz="1200" spc="-10" smtClean="0">
                <a:solidFill>
                  <a:srgbClr val="FFFFFF"/>
                </a:solidFill>
                <a:latin typeface="Georgia" pitchFamily="18" charset="0"/>
                <a:sym typeface="Helvetica Neue"/>
              </a:rPr>
              <a:t>  являются РФ и субъект РФ</a:t>
            </a:r>
          </a:p>
        </p:txBody>
      </p:sp>
      <p:sp>
        <p:nvSpPr>
          <p:cNvPr id="142" name="Правая фигурная скобка 141"/>
          <p:cNvSpPr/>
          <p:nvPr/>
        </p:nvSpPr>
        <p:spPr>
          <a:xfrm rot="5400000">
            <a:off x="8846598" y="417250"/>
            <a:ext cx="173114" cy="5091344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0165" y="3631355"/>
            <a:ext cx="427057" cy="360330"/>
          </a:xfrm>
          <a:prstGeom prst="rect">
            <a:avLst/>
          </a:prstGeom>
          <a:noFill/>
        </p:spPr>
      </p:pic>
      <p:sp>
        <p:nvSpPr>
          <p:cNvPr id="150" name="Главная мысль слайда">
            <a:extLst>
              <a:ext uri="{FF2B5EF4-FFF2-40B4-BE49-F238E27FC236}">
                <a16:creationId xmlns:a16="http://schemas.microsoft.com/office/drawing/2014/main" xmlns="" id="{091FF344-9909-814A-981B-164E19681488}"/>
              </a:ext>
            </a:extLst>
          </p:cNvPr>
          <p:cNvSpPr txBox="1"/>
          <p:nvPr/>
        </p:nvSpPr>
        <p:spPr>
          <a:xfrm>
            <a:off x="4835340" y="3736843"/>
            <a:ext cx="6465934" cy="426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Tx/>
              <a:buNone/>
              <a:defRPr sz="2400" b="0" i="0" u="none" strike="noStrike" cap="none" spc="-10" baseline="0">
                <a:solidFill>
                  <a:schemeClr val="bg2">
                    <a:lumMod val="10000"/>
                  </a:schemeClr>
                </a:solidFill>
                <a:uFillTx/>
                <a:latin typeface="Stem Medium" panose="020b0503020203020204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pPr marL="0" algn="just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  <a:sym typeface="Stem"/>
              </a:rPr>
              <a:t>Предметом инвестиционного проекта может быть создание (строительство), модернизация и (или) реконструкция и последующая эксплуатация объектов недвижимого имущества и (или) - комплекса объектов движимого и недвижимого имущества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9D053F3-EB8D-4792-B970-A2C966B217C1}"/>
              </a:ext>
            </a:extLst>
          </p:cNvPr>
          <p:cNvSpPr txBox="1"/>
          <p:nvPr/>
        </p:nvSpPr>
        <p:spPr>
          <a:xfrm>
            <a:off x="692746" y="3725756"/>
            <a:ext cx="166156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отсутствие задолженности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по платежам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в бюджет</a:t>
            </a:r>
          </a:p>
        </p:txBody>
      </p:sp>
      <p:pic>
        <p:nvPicPr>
          <p:cNvPr id="58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564" y="4561115"/>
            <a:ext cx="485629" cy="374334"/>
          </a:xfrm>
          <a:prstGeom prst="rect">
            <a:avLst/>
          </a:prstGeom>
          <a:noFill/>
        </p:spPr>
      </p:pic>
      <p:pic>
        <p:nvPicPr>
          <p:cNvPr id="59" name="Picture 6" descr="C:\Users\kilmakov_ii\Downloads\growth_icon-icons.com_66874.png">
            <a:extLst>
              <a:ext uri="{FF2B5EF4-FFF2-40B4-BE49-F238E27FC236}">
                <a16:creationId xmlns="" xmlns:a16="http://schemas.microsoft.com/office/drawing/2014/main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922" y="3743645"/>
            <a:ext cx="383615" cy="383615"/>
          </a:xfrm>
          <a:prstGeom prst="rect">
            <a:avLst/>
          </a:prstGeom>
          <a:noFill/>
        </p:spPr>
      </p:pic>
      <p:pic>
        <p:nvPicPr>
          <p:cNvPr id="60" name="Picture 7" descr="C:\Users\kilmakov_ii\Downloads\business_man_icon-icons.com_66886.png">
            <a:extLst>
              <a:ext uri="{FF2B5EF4-FFF2-40B4-BE49-F238E27FC236}">
                <a16:creationId xmlns="" xmlns:a16="http://schemas.microsoft.com/office/drawing/2014/main" id="{3152A66F-42B7-45B3-8647-91504A06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493" y="4529432"/>
            <a:ext cx="355151" cy="437108"/>
          </a:xfrm>
          <a:prstGeom prst="rect">
            <a:avLst/>
          </a:prstGeom>
          <a:noFill/>
        </p:spPr>
      </p:pic>
      <p:pic>
        <p:nvPicPr>
          <p:cNvPr id="61" name="Picture 8" descr="C:\Users\kilmakov_ii\Downloads\date_icon-icons.com_66856.png">
            <a:extLst>
              <a:ext uri="{FF2B5EF4-FFF2-40B4-BE49-F238E27FC236}">
                <a16:creationId xmlns="" xmlns:a16="http://schemas.microsoft.com/office/drawing/2014/main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7956" y="3116506"/>
            <a:ext cx="415994" cy="350994"/>
          </a:xfrm>
          <a:prstGeom prst="rect">
            <a:avLst/>
          </a:prstGeom>
          <a:noFill/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4" y="3011816"/>
            <a:ext cx="369872" cy="446639"/>
          </a:xfrm>
          <a:prstGeom prst="rect">
            <a:avLst/>
          </a:prstGeom>
        </p:spPr>
      </p:pic>
      <p:pic>
        <p:nvPicPr>
          <p:cNvPr id="63" name="Picture 5" descr="C:\Users\kilmakov_ii\Downloads\bank_icon-icons.com_66865.png">
            <a:extLst>
              <a:ext uri="{FF2B5EF4-FFF2-40B4-BE49-F238E27FC236}">
                <a16:creationId xmlns="" xmlns:a16="http://schemas.microsoft.com/office/drawing/2014/main" id="{9D62FA64-928D-4B75-965C-1E2FBFDD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058" y="3762454"/>
            <a:ext cx="446510" cy="419475"/>
          </a:xfrm>
          <a:prstGeom prst="rect">
            <a:avLst/>
          </a:prstGeom>
          <a:noFill/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51B2E03-C18D-4912-BC78-B6E3135B70B3}"/>
              </a:ext>
            </a:extLst>
          </p:cNvPr>
          <p:cNvSpPr txBox="1"/>
          <p:nvPr/>
        </p:nvSpPr>
        <p:spPr>
          <a:xfrm>
            <a:off x="685727" y="3028920"/>
            <a:ext cx="1780341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регистрация</a:t>
            </a:r>
            <a:r>
              <a:rPr lang="en-US" sz="1100" smtClean="0">
                <a:latin typeface="Georgia" pitchFamily="18" charset="0"/>
                <a:sym typeface="Fira Sans"/>
              </a:rPr>
              <a:t>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на территории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Кировской </a:t>
            </a:r>
            <a:r>
              <a:rPr lang="ru-RU" sz="1100">
                <a:latin typeface="Georgia" pitchFamily="18" charset="0"/>
                <a:sym typeface="Fira Sans"/>
              </a:rPr>
              <a:t>области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5A946F3-DC22-4973-AC9A-9B8C215BC0EB}"/>
              </a:ext>
            </a:extLst>
          </p:cNvPr>
          <p:cNvSpPr txBox="1"/>
          <p:nvPr/>
        </p:nvSpPr>
        <p:spPr>
          <a:xfrm>
            <a:off x="2705027" y="3782088"/>
            <a:ext cx="1304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на имущество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не </a:t>
            </a:r>
            <a:r>
              <a:rPr lang="ru-RU" sz="1100">
                <a:latin typeface="Georgia" pitchFamily="18" charset="0"/>
                <a:sym typeface="Fira Sans"/>
              </a:rPr>
              <a:t>обращено взыскание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19BD9B2-BE6A-4D5D-9B50-6F2027AA9612}"/>
              </a:ext>
            </a:extLst>
          </p:cNvPr>
          <p:cNvSpPr txBox="1"/>
          <p:nvPr/>
        </p:nvSpPr>
        <p:spPr>
          <a:xfrm>
            <a:off x="2781227" y="4418444"/>
            <a:ext cx="108539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не </a:t>
            </a:r>
            <a:r>
              <a:rPr lang="ru-RU" sz="1100">
                <a:latin typeface="Georgia" pitchFamily="18" charset="0"/>
                <a:sym typeface="Fira Sans"/>
              </a:rPr>
              <a:t>находится </a:t>
            </a:r>
          </a:p>
          <a:p>
            <a:pPr>
              <a:lnSpc>
                <a:spcPts val="1000"/>
              </a:lnSpc>
            </a:pPr>
            <a:r>
              <a:rPr lang="ru-RU" sz="1100">
                <a:latin typeface="Georgia" pitchFamily="18" charset="0"/>
                <a:sym typeface="Fira Sans"/>
              </a:rPr>
              <a:t>в процессе ликвидации, банкротства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FAACA7F-BBFB-4FA8-93C9-BAFFE9872001}"/>
              </a:ext>
            </a:extLst>
          </p:cNvPr>
          <p:cNvSpPr txBox="1"/>
          <p:nvPr/>
        </p:nvSpPr>
        <p:spPr>
          <a:xfrm>
            <a:off x="692746" y="4410359"/>
            <a:ext cx="134866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>
                <a:latin typeface="Georgia" pitchFamily="18" charset="0"/>
                <a:sym typeface="Fira Sans"/>
              </a:rPr>
              <a:t>размер среднемесячной заработной платы </a:t>
            </a:r>
            <a:r>
              <a:rPr lang="ru-RU" sz="1100" smtClean="0">
                <a:latin typeface="Georgia" pitchFamily="18" charset="0"/>
                <a:sym typeface="Fira Sans"/>
              </a:rPr>
              <a:t>не </a:t>
            </a:r>
            <a:r>
              <a:rPr lang="ru-RU" sz="1100">
                <a:latin typeface="Georgia" pitchFamily="18" charset="0"/>
                <a:sym typeface="Fira Sans"/>
              </a:rPr>
              <a:t>ниже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2 </a:t>
            </a:r>
            <a:r>
              <a:rPr lang="ru-RU" sz="1100">
                <a:latin typeface="Georgia" pitchFamily="18" charset="0"/>
                <a:sym typeface="Fira Sans"/>
              </a:rPr>
              <a:t>МРОТ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2692996" y="2978061"/>
            <a:ext cx="1605557" cy="73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>
                <a:latin typeface="Georgia" pitchFamily="18" charset="0"/>
                <a:sym typeface="Fira Sans"/>
              </a:rPr>
              <a:t>отсутствие просроченной задолженности </a:t>
            </a:r>
            <a:br>
              <a:rPr lang="ru-RU" sz="1100">
                <a:latin typeface="Georgia" pitchFamily="18" charset="0"/>
                <a:sym typeface="Fira Sans"/>
              </a:rPr>
            </a:br>
            <a:r>
              <a:rPr lang="ru-RU" sz="1100">
                <a:latin typeface="Georgia" pitchFamily="18" charset="0"/>
                <a:sym typeface="Fira Sans"/>
              </a:rPr>
              <a:t>по выплате заработной платы</a:t>
            </a:r>
          </a:p>
        </p:txBody>
      </p:sp>
      <p:sp>
        <p:nvSpPr>
          <p:cNvPr id="69" name="Овал 68"/>
          <p:cNvSpPr/>
          <p:nvPr/>
        </p:nvSpPr>
        <p:spPr>
          <a:xfrm>
            <a:off x="2383632" y="3783013"/>
            <a:ext cx="102394" cy="100011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09315" y="5130284"/>
            <a:ext cx="30524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заключения СЗПК</a:t>
            </a:r>
          </a:p>
        </p:txBody>
      </p:sp>
      <p:sp>
        <p:nvSpPr>
          <p:cNvPr id="7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8915399" y="4762499"/>
            <a:ext cx="2571751" cy="1971675"/>
          </a:xfrm>
          <a:prstGeom prst="roundRect">
            <a:avLst>
              <a:gd name="adj" fmla="val 11301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147175" y="5009395"/>
            <a:ext cx="24860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Федеральный закон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01.04.2020 № 69-Ф3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147175" y="5479127"/>
            <a:ext cx="24193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Постановление Правительства Российской Федерации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13.09.2022 № 1602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953059" y="4750645"/>
            <a:ext cx="516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</a:t>
            </a:r>
            <a:endParaRPr lang="ru-RU" sz="16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79" name="Picture 2" descr="E:\Для сообщества\3. ФОТО ДЛЯ ОФОРМЛЕНИЯ\casual-life-3d-stack-of-books-mocku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7955" y="6080126"/>
            <a:ext cx="1199695" cy="730249"/>
          </a:xfrm>
          <a:prstGeom prst="rect">
            <a:avLst/>
          </a:prstGeom>
          <a:noFill/>
        </p:spPr>
      </p:pic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850623" y="5488783"/>
            <a:ext cx="36957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Направление частным инвестором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заявления о заключении СЗПК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через </a:t>
            </a: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  <a:hlinkClick r:id="rId12"/>
              </a:rPr>
              <a:t>государственную информационную систему «Капиталовложения» (</a:t>
            </a:r>
            <a:r>
              <a:rPr lang="en-US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Stem"/>
                <a:hlinkClick r:id="rId12"/>
              </a:rPr>
              <a:t>invest.nalog.gov.ru</a:t>
            </a: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  <a:hlinkClick r:id="rId12"/>
              </a:rPr>
              <a:t>)</a:t>
            </a:r>
            <a:endParaRPr lang="ru-RU" sz="13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6918048" y="5573953"/>
            <a:ext cx="416276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Подписание СЗПК</a:t>
            </a:r>
            <a:endParaRPr lang="ru-RU" sz="1300" u="sng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95275" y="5610224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7934" y="5644634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6477000" y="5578474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550134" y="560335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362450" y="5578474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435584" y="560335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4841597" y="5576914"/>
            <a:ext cx="164492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Рассмотрение заявления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органами исполнительной власти</a:t>
            </a:r>
            <a:endParaRPr lang="ru-RU" sz="1300" u="sng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9147175" y="6071969"/>
            <a:ext cx="28035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Постановление Правительства Кировской области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10.12.2022 № 664-П </a:t>
            </a:r>
          </a:p>
        </p:txBody>
      </p:sp>
    </p:spTree>
  </p:cSld>
  <p:clrMapOvr>
    <a:masterClrMapping/>
  </p:clrMapOvr>
  <p:transition/>
  <p:timing/>
</p:sld>
</file>

<file path=ppt/slides/slide17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Picture 3" descr="C:\Users\malygina_uk\Desktop\GettyImages-1182697690-a64eb3dda4df4432b01ea931dfce5b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1" y="0"/>
            <a:ext cx="12188389" cy="6858000"/>
          </a:xfrm>
          <a:prstGeom prst="rect">
            <a:avLst/>
          </a:prstGeom>
          <a:noFill/>
        </p:spPr>
      </p:pic>
      <p:sp>
        <p:nvSpPr>
          <p:cNvPr id="2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70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10387553" y="3180349"/>
            <a:ext cx="3270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   Информационные технологии и связь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28" name="Прямая соединительная линия 27"/>
          <p:cNvCxnSpPr>
            <a:endCxn id="27" idx="1"/>
          </p:cNvCxnSpPr>
          <p:nvPr/>
        </p:nvCxnSpPr>
        <p:spPr>
          <a:xfrm>
            <a:off x="12011025" y="228600"/>
            <a:ext cx="11752" cy="14858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1760387" y="6368534"/>
            <a:ext cx="405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170</a:t>
            </a:r>
            <a:endParaRPr lang="ru-RU" sz="1600"/>
          </a:p>
        </p:txBody>
      </p:sp>
      <p:cxnSp>
        <p:nvCxnSpPr>
          <p:cNvPr id="39" name="Прямая соединительная линия 38"/>
          <p:cNvCxnSpPr>
            <a:stCxn id="27" idx="3"/>
          </p:cNvCxnSpPr>
          <p:nvPr/>
        </p:nvCxnSpPr>
        <p:spPr>
          <a:xfrm>
            <a:off x="12022777" y="4984850"/>
            <a:ext cx="2507" cy="10794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9840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sp>
        <p:nvSpPr>
          <p:cNvPr id="4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8238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2781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pic>
        <p:nvPicPr>
          <p:cNvPr id="53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093" y="6026395"/>
            <a:ext cx="338400" cy="285984"/>
          </a:xfrm>
          <a:prstGeom prst="rect">
            <a:avLst/>
          </a:prstGeom>
          <a:noFill/>
        </p:spPr>
      </p:pic>
      <p:pic>
        <p:nvPicPr>
          <p:cNvPr id="55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44791" y="6366155"/>
            <a:ext cx="337716" cy="313315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3701627" y="6301859"/>
            <a:ext cx="1630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it43@ako.kirov.ru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621750" y="5968484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27-27-27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279775" y="5171986"/>
            <a:ext cx="27432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информационных технологий и связи Кировской области</a:t>
            </a:r>
          </a:p>
        </p:txBody>
      </p:sp>
      <p:pic>
        <p:nvPicPr>
          <p:cNvPr id="63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4393" y="6026395"/>
            <a:ext cx="338400" cy="285984"/>
          </a:xfrm>
          <a:prstGeom prst="rect">
            <a:avLst/>
          </a:prstGeom>
          <a:noFill/>
        </p:spPr>
      </p:pic>
      <p:pic>
        <p:nvPicPr>
          <p:cNvPr id="64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26091" y="6366155"/>
            <a:ext cx="337716" cy="313315"/>
          </a:xfrm>
          <a:prstGeom prst="rect">
            <a:avLst/>
          </a:prstGeom>
          <a:noFill/>
        </p:spPr>
      </p:pic>
      <p:sp>
        <p:nvSpPr>
          <p:cNvPr id="66" name="Прямоугольник 65"/>
          <p:cNvSpPr/>
          <p:nvPr/>
        </p:nvSpPr>
        <p:spPr>
          <a:xfrm>
            <a:off x="648292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40305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114989" y="5455921"/>
            <a:ext cx="269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pic>
        <p:nvPicPr>
          <p:cNvPr id="32" name="Picture 2" descr="C:\Users\malygina_uk\Desktop\qr-code (22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500" y="1435100"/>
            <a:ext cx="2425700" cy="2425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7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3" name="Picture 3" descr="C:\Users\malygina_uk\Desktop\9f967878fe69ac3e05cc16051ec9cc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A8BEEA">
                  <a:alpha val="70000"/>
                </a:srgbClr>
              </a:gs>
              <a:gs pos="0">
                <a:srgbClr val="9DB6E7"/>
              </a:gs>
              <a:gs pos="100000">
                <a:srgbClr val="8F8989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>
            <a:off x="8422829" y="3088829"/>
            <a:ext cx="5423645" cy="21146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H="1" flipV="1">
            <a:off x="-1654474" y="1654474"/>
            <a:ext cx="5423645" cy="21146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1353747" y="1085203"/>
            <a:ext cx="3126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Образование</a:t>
            </a:r>
          </a:p>
        </p:txBody>
      </p:sp>
    </p:spTree>
  </p:cSld>
  <p:clrMapOvr>
    <a:masterClrMapping/>
  </p:clrMapOvr>
  <p:transition/>
  <p:timing/>
</p:sld>
</file>

<file path=ppt/slides/slide17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A8BEEA">
                  <a:alpha val="70000"/>
                </a:srgbClr>
              </a:gs>
              <a:gs pos="0">
                <a:srgbClr val="9DB6E7"/>
              </a:gs>
              <a:gs pos="100000">
                <a:srgbClr val="8F8989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70300" y="0"/>
            <a:ext cx="8089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409123" y="4020988"/>
            <a:ext cx="4082315" cy="15917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80334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743668" y="124371"/>
            <a:ext cx="5174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Инвестиционный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781768" y="752777"/>
            <a:ext cx="35317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налоговый вычет</a:t>
            </a:r>
          </a:p>
        </p:txBody>
      </p:sp>
      <p:pic>
        <p:nvPicPr>
          <p:cNvPr id="11267" name="Picture 3" descr="C:\Users\malygina_uk\Desktop\Каталог\Иконки\network-online-course-for-business-analytic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050" y="1955800"/>
            <a:ext cx="4673600" cy="46736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5400000">
            <a:off x="10500574" y="3180349"/>
            <a:ext cx="3044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   Инвестиционный налоговый вычет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17" name="Прямая соединительная линия 16"/>
          <p:cNvCxnSpPr>
            <a:endCxn id="16" idx="1"/>
          </p:cNvCxnSpPr>
          <p:nvPr/>
        </p:nvCxnSpPr>
        <p:spPr>
          <a:xfrm>
            <a:off x="12011025" y="228600"/>
            <a:ext cx="11761" cy="15988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779437" y="6368534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172</a:t>
            </a:r>
            <a:endParaRPr lang="ru-RU" sz="1600"/>
          </a:p>
        </p:txBody>
      </p:sp>
      <p:cxnSp>
        <p:nvCxnSpPr>
          <p:cNvPr id="19" name="Прямая соединительная линия 18"/>
          <p:cNvCxnSpPr>
            <a:stCxn id="16" idx="3"/>
          </p:cNvCxnSpPr>
          <p:nvPr/>
        </p:nvCxnSpPr>
        <p:spPr>
          <a:xfrm>
            <a:off x="12022786" y="4871838"/>
            <a:ext cx="2498" cy="1192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781768" y="1095677"/>
            <a:ext cx="441499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по налогу на прибыль</a:t>
            </a:r>
            <a:b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организаций</a:t>
            </a:r>
          </a:p>
        </p:txBody>
      </p:sp>
    </p:spTree>
  </p:cSld>
  <p:clrMapOvr>
    <a:masterClrMapping/>
  </p:clrMapOvr>
  <p:transition/>
  <p:timing/>
</p:sld>
</file>

<file path=ppt/slides/slide17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A8BEEA">
                  <a:alpha val="70000"/>
                </a:srgbClr>
              </a:gs>
              <a:gs pos="0">
                <a:srgbClr val="9DB6E7"/>
              </a:gs>
              <a:gs pos="100000">
                <a:srgbClr val="8F8989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1943101"/>
            <a:ext cx="5273335" cy="1590674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3638551"/>
            <a:ext cx="5273335" cy="2943224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5300" y="353779"/>
            <a:ext cx="50546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Инвестиционный налоговый вычет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налогу на прибыль организаций, безвозмездно передающим образовательным организациям движимое имущество (включая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денежные средства)</a:t>
            </a: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10500574" y="3180349"/>
            <a:ext cx="3044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   Инвестиционный налоговый вычет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47" name="Прямая соединительная линия 46"/>
          <p:cNvCxnSpPr>
            <a:endCxn id="46" idx="1"/>
          </p:cNvCxnSpPr>
          <p:nvPr/>
        </p:nvCxnSpPr>
        <p:spPr>
          <a:xfrm>
            <a:off x="12011025" y="228600"/>
            <a:ext cx="11761" cy="15988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1769912" y="6368534"/>
            <a:ext cx="396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173</a:t>
            </a:r>
            <a:endParaRPr lang="ru-RU" sz="1600"/>
          </a:p>
        </p:txBody>
      </p:sp>
      <p:cxnSp>
        <p:nvCxnSpPr>
          <p:cNvPr id="52" name="Прямая соединительная линия 51"/>
          <p:cNvCxnSpPr>
            <a:stCxn id="46" idx="3"/>
          </p:cNvCxnSpPr>
          <p:nvPr/>
        </p:nvCxnSpPr>
        <p:spPr>
          <a:xfrm>
            <a:off x="12022786" y="4871838"/>
            <a:ext cx="2498" cy="1192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694481" y="4511579"/>
            <a:ext cx="1519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</a:t>
            </a:r>
            <a:r>
              <a:rPr lang="ru-RU" sz="1400" b="1" smtClean="0">
                <a:latin typeface="Akrobat ExtraLight" panose="00000400000000000000" pitchFamily="2" charset="-52"/>
              </a:rPr>
              <a:t> </a:t>
            </a:r>
            <a:r>
              <a:rPr lang="ru-RU" sz="4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100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1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98501" y="5216864"/>
            <a:ext cx="4381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суммы расходов в виде стоимости движимого имущества (включая денежные средства), безвозмездно переданного образовательным организациям</a:t>
            </a:r>
          </a:p>
        </p:txBody>
      </p:sp>
      <p:sp>
        <p:nvSpPr>
          <p:cNvPr id="57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83029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38175" y="2628811"/>
            <a:ext cx="4743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Налогоплательщик, осуществивший расходы, указанные в подпункте 9 пункта 2 статьи 286.1 Налогового кодекса Российской Федерации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98501" y="4365964"/>
            <a:ext cx="4381500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вычета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056993" y="813166"/>
            <a:ext cx="4152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Образовательная организация реализует основные образовательные программы начального общего, основного общего, среднего общего, среднего профессионального образования</a:t>
            </a:r>
          </a:p>
        </p:txBody>
      </p:sp>
      <p:pic>
        <p:nvPicPr>
          <p:cNvPr id="6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182" y="891612"/>
            <a:ext cx="212972" cy="219697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7056993" y="1939409"/>
            <a:ext cx="431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Образовательная организация имеет государственную аккредитацию</a:t>
            </a:r>
          </a:p>
        </p:txBody>
      </p:sp>
      <p:pic>
        <p:nvPicPr>
          <p:cNvPr id="6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182" y="2018737"/>
            <a:ext cx="212972" cy="219697"/>
          </a:xfrm>
          <a:prstGeom prst="rect">
            <a:avLst/>
          </a:prstGeom>
          <a:noFill/>
        </p:spPr>
      </p:pic>
      <p:sp>
        <p:nvSpPr>
          <p:cNvPr id="70" name="Прямоугольник 69"/>
          <p:cNvSpPr/>
          <p:nvPr/>
        </p:nvSpPr>
        <p:spPr>
          <a:xfrm>
            <a:off x="7056993" y="2602984"/>
            <a:ext cx="43127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Безвозмездно переданное образовательным организациям движимое имущество (включая денежные средства) принято образовательными организациями в порядке, определяемом Правительством Кировской области</a:t>
            </a:r>
          </a:p>
        </p:txBody>
      </p:sp>
      <p:pic>
        <p:nvPicPr>
          <p:cNvPr id="7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182" y="2682312"/>
            <a:ext cx="212972" cy="219697"/>
          </a:xfrm>
          <a:prstGeom prst="rect">
            <a:avLst/>
          </a:prstGeom>
          <a:noFill/>
        </p:spPr>
      </p:pic>
      <p:sp>
        <p:nvSpPr>
          <p:cNvPr id="73" name="Прямоугольник 72"/>
          <p:cNvSpPr/>
          <p:nvPr/>
        </p:nvSpPr>
        <p:spPr>
          <a:xfrm>
            <a:off x="7056993" y="3843356"/>
            <a:ext cx="45825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Остаток, превышающий предельную величину  вычета, переносится  на следующий налоговый период,  но не более, чем на 3 налоговых периода</a:t>
            </a:r>
          </a:p>
        </p:txBody>
      </p:sp>
      <p:pic>
        <p:nvPicPr>
          <p:cNvPr id="7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182" y="3904687"/>
            <a:ext cx="212972" cy="219697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38160" y="2054307"/>
            <a:ext cx="27286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6735" y="3635911"/>
            <a:ext cx="273344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объекты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размер инвествычета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00810" y="413286"/>
            <a:ext cx="51085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5247671"/>
            <a:ext cx="41814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24.11.2020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417-ЗО «О применении на территории Кировской области инвестиционного налогового вычета по налогу на прибыль организаций»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47540" y="459793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3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324475"/>
            <a:ext cx="670984" cy="51721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7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Picture 3" descr="C:\Users\malygina_uk\Desktop\9f967878fe69ac3e05cc16051ec9cc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A8BEEA">
                  <a:alpha val="70000"/>
                </a:srgbClr>
              </a:gs>
              <a:gs pos="0">
                <a:srgbClr val="9DB6E7"/>
              </a:gs>
              <a:gs pos="100000">
                <a:srgbClr val="8F8989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11329319" y="3180349"/>
            <a:ext cx="1386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    Образование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28" name="Прямая соединительная линия 27"/>
          <p:cNvCxnSpPr>
            <a:endCxn id="27" idx="1"/>
          </p:cNvCxnSpPr>
          <p:nvPr/>
        </p:nvCxnSpPr>
        <p:spPr>
          <a:xfrm>
            <a:off x="12011025" y="228600"/>
            <a:ext cx="11753" cy="24275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1769912" y="6368534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174</a:t>
            </a:r>
            <a:endParaRPr lang="ru-RU" sz="1600"/>
          </a:p>
        </p:txBody>
      </p:sp>
      <p:cxnSp>
        <p:nvCxnSpPr>
          <p:cNvPr id="39" name="Прямая соединительная линия 38"/>
          <p:cNvCxnSpPr>
            <a:stCxn id="27" idx="3"/>
          </p:cNvCxnSpPr>
          <p:nvPr/>
        </p:nvCxnSpPr>
        <p:spPr>
          <a:xfrm>
            <a:off x="12022778" y="4043085"/>
            <a:ext cx="2506" cy="2021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41872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sp>
        <p:nvSpPr>
          <p:cNvPr id="4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50270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4813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pic>
        <p:nvPicPr>
          <p:cNvPr id="53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293" y="6026395"/>
            <a:ext cx="338400" cy="285984"/>
          </a:xfrm>
          <a:prstGeom prst="rect">
            <a:avLst/>
          </a:prstGeom>
          <a:noFill/>
        </p:spPr>
      </p:pic>
      <p:pic>
        <p:nvPicPr>
          <p:cNvPr id="55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547991" y="6366155"/>
            <a:ext cx="337716" cy="313315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3904827" y="6301859"/>
            <a:ext cx="181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infor@doko.kirov.ru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24950" y="5968484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27-27-34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482975" y="5333911"/>
            <a:ext cx="2743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образования</a:t>
            </a: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Кировской области</a:t>
            </a:r>
          </a:p>
        </p:txBody>
      </p:sp>
      <p:pic>
        <p:nvPicPr>
          <p:cNvPr id="63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7593" y="6026395"/>
            <a:ext cx="338400" cy="285984"/>
          </a:xfrm>
          <a:prstGeom prst="rect">
            <a:avLst/>
          </a:prstGeom>
          <a:noFill/>
        </p:spPr>
      </p:pic>
      <p:pic>
        <p:nvPicPr>
          <p:cNvPr id="64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29291" y="6366155"/>
            <a:ext cx="337716" cy="313315"/>
          </a:xfrm>
          <a:prstGeom prst="rect">
            <a:avLst/>
          </a:prstGeom>
          <a:noFill/>
        </p:spPr>
      </p:pic>
      <p:sp>
        <p:nvSpPr>
          <p:cNvPr id="66" name="Прямоугольник 65"/>
          <p:cNvSpPr/>
          <p:nvPr/>
        </p:nvSpPr>
        <p:spPr>
          <a:xfrm>
            <a:off x="668612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60625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318189" y="5455921"/>
            <a:ext cx="269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pic>
        <p:nvPicPr>
          <p:cNvPr id="22530" name="Picture 2" descr="C:\Users\malygina_uk\Desktop\qr-code (23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2700" y="1435100"/>
            <a:ext cx="2413000" cy="241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7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malygina_uk\Desktop\dsc2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05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7404466" y="2070466"/>
            <a:ext cx="6889015" cy="268604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-2101483" y="2070468"/>
            <a:ext cx="6889015" cy="268604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648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514350"/>
            <a:ext cx="5273335" cy="593888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797595" y="3345448"/>
            <a:ext cx="445025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Соглашение о защите и поощрении капиталовложений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9" cy="106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41271" y="6359193"/>
            <a:ext cx="33214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18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5667375"/>
            <a:ext cx="0" cy="466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393824"/>
            <a:ext cx="5273335" cy="1239421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58614" y="355206"/>
            <a:ext cx="33249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 СЗПК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66388" y="901760"/>
            <a:ext cx="4975561" cy="32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Стабилизационная оговорка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451724" y="1466671"/>
            <a:ext cx="3844925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Перечень  стабилизируемых федеральных актов утвержден распоряжением Правительства Российской Федерации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от 21.09.2022 № 2724-р</a:t>
            </a:r>
            <a:endParaRPr lang="ru-RU" sz="14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445374" y="2369235"/>
            <a:ext cx="382270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rPr>
              <a:t>Перечень  стабилизируемых региональных актов утвержден постановлением Правительства Кировской области от 29.11.2021 № 636-П</a:t>
            </a:r>
            <a:endParaRPr lang="ru-RU" sz="14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Helvetica Neue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4660" y="1470561"/>
            <a:ext cx="33810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5135" y="1879489"/>
            <a:ext cx="47307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 – российское юридическое лицо, реализующее проект, в том числе проектная компания, с которым заключено СЗПК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48410" y="905411"/>
            <a:ext cx="540386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59536" y="4039136"/>
            <a:ext cx="51181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меры поддержки </a:t>
            </a:r>
          </a:p>
        </p:txBody>
      </p:sp>
      <p:pic>
        <p:nvPicPr>
          <p:cNvPr id="40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742" y="5067300"/>
            <a:ext cx="670984" cy="517210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7429500" y="4904973"/>
            <a:ext cx="6096000" cy="284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Федеральный закон от 01.04.2020 № 69-Ф3</a:t>
            </a:r>
          </a:p>
        </p:txBody>
      </p: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3" t="23519" r="56771" b="67777"/>
          <a:stretch>
            <a:fillRect/>
          </a:stretch>
        </p:blipFill>
        <p:spPr bwMode="auto">
          <a:xfrm>
            <a:off x="6470912" y="1898820"/>
            <a:ext cx="682363" cy="64427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8" name="Прямоугольник 47"/>
          <p:cNvSpPr/>
          <p:nvPr/>
        </p:nvSpPr>
        <p:spPr>
          <a:xfrm>
            <a:off x="7429500" y="5052565"/>
            <a:ext cx="41783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Российской Федерации от 13.09.2022 № 1602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429500" y="5548094"/>
            <a:ext cx="3848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10.12.2022 № 664-П </a:t>
            </a:r>
          </a:p>
        </p:txBody>
      </p:sp>
      <p:pic>
        <p:nvPicPr>
          <p:cNvPr id="4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8498" y="1701320"/>
            <a:ext cx="212972" cy="219697"/>
          </a:xfrm>
          <a:prstGeom prst="rect">
            <a:avLst/>
          </a:prstGeom>
          <a:noFill/>
        </p:spPr>
      </p:pic>
      <p:pic>
        <p:nvPicPr>
          <p:cNvPr id="4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7548" y="2529995"/>
            <a:ext cx="212972" cy="219697"/>
          </a:xfrm>
          <a:prstGeom prst="rect">
            <a:avLst/>
          </a:prstGeom>
          <a:noFill/>
        </p:spPr>
      </p:pic>
      <p:sp>
        <p:nvSpPr>
          <p:cNvPr id="44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14752" y="2748656"/>
            <a:ext cx="5273335" cy="130501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74660" y="2744323"/>
            <a:ext cx="39292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Мерой поддержки предусмотрено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5136" y="3131048"/>
            <a:ext cx="467361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Неприменение в отношении частного инвестора актов или решений, ухудшающих условия ведения деятельности, по сравнению с условиями, определенными на момент заключения СЗПК</a:t>
            </a:r>
          </a:p>
        </p:txBody>
      </p:sp>
      <p:sp>
        <p:nvSpPr>
          <p:cNvPr id="4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16233" y="4175494"/>
            <a:ext cx="5273335" cy="223964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65135" y="4186204"/>
            <a:ext cx="20697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graphicFrame>
        <p:nvGraphicFramePr>
          <p:cNvPr id="30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718"/>
              </p:ext>
            </p:extLst>
          </p:nvPr>
        </p:nvGraphicFramePr>
        <p:xfrm>
          <a:off x="398490" y="4562431"/>
          <a:ext cx="5256480" cy="1318261"/>
        </p:xfrm>
        <a:graphic>
          <a:graphicData uri="http://schemas.openxmlformats.org/drawingml/2006/table">
            <a:tbl>
              <a:tblPr firstRow="1" bandRow="1"/>
              <a:tblGrid>
                <a:gridCol w="2924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1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881">
                <a:tc>
                  <a:txBody>
                    <a:bodyPr vert="horz" wrap="square"/>
                    <a:lstStyle/>
                    <a:p>
                      <a:pPr algn="ctr" defTabSz="1828800">
                        <a:defRPr b="0"/>
                      </a:pPr>
                      <a:r>
                        <a:rPr lang="ru-RU" sz="1300" b="0" i="0" u="none" strike="noStrike" kern="1200" cap="none" spc="-10" baseline="0">
                          <a:solidFill>
                            <a:schemeClr val="tx1"/>
                          </a:solidFill>
                          <a:uFillTx/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Максимально допустимый срок стабилизационной </a:t>
                      </a:r>
                      <a:r>
                        <a:rPr lang="ru-RU" sz="1300" b="0" i="0" u="none" strike="noStrike" kern="1200" cap="none" spc="-10" baseline="0" smtClean="0">
                          <a:solidFill>
                            <a:schemeClr val="tx1"/>
                          </a:solidFill>
                          <a:uFillTx/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оговорки</a:t>
                      </a:r>
                      <a:endParaRPr lang="ru-RU" sz="1300" b="0" i="0" u="none" strike="noStrike" kern="1200" cap="none" spc="-10" baseline="0">
                        <a:solidFill>
                          <a:schemeClr val="tx1"/>
                        </a:solidFill>
                        <a:uFillTx/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34290" marR="34290" marT="34290" marB="3429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77C8"/>
                      </a:solidFill>
                      <a:miter lim="400000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1828800" rtl="0" eaLnBrk="1" latinLnBrk="0" hangingPunct="1">
                        <a:defRPr b="0"/>
                      </a:pPr>
                      <a:r>
                        <a:rPr lang="ru-RU" sz="1300" b="0" i="0" u="none" strike="noStrike" kern="1200" cap="none" spc="-10" baseline="0">
                          <a:solidFill>
                            <a:schemeClr val="tx1"/>
                          </a:solidFill>
                          <a:uFillTx/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Требуемый объем </a:t>
                      </a:r>
                      <a:r>
                        <a:rPr lang="ru-RU" sz="1300" b="0" i="0" u="none" strike="noStrike" kern="1200" cap="none" spc="-10" baseline="0" smtClean="0">
                          <a:solidFill>
                            <a:schemeClr val="tx1"/>
                          </a:solidFill>
                          <a:uFillTx/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капиталовложений</a:t>
                      </a:r>
                      <a:endParaRPr lang="ru-RU" sz="1300" b="0" i="0" u="none" strike="noStrike" kern="1200" cap="none" spc="-10" baseline="0">
                        <a:solidFill>
                          <a:schemeClr val="tx1"/>
                        </a:solidFill>
                        <a:uFillTx/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34290" marR="34290" marT="34290" marB="3429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77C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672">
                <a:tc>
                  <a:txBody>
                    <a:bodyPr vert="horz" wrap="square"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200" kern="1200" spc="-1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6 </a:t>
                      </a:r>
                      <a:r>
                        <a:rPr lang="ru-RU" sz="1200" kern="1200" spc="-1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лет</a:t>
                      </a:r>
                      <a:endParaRPr lang="ru-RU" sz="1200" kern="1200" spc="-1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1828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200" kern="1200" spc="-1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до 10 </a:t>
                      </a:r>
                      <a:r>
                        <a:rPr lang="ru-RU" sz="1200" kern="1200" spc="-1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млрд руб. </a:t>
                      </a:r>
                      <a:endParaRPr lang="ru-RU" sz="1200" kern="1200" spc="-1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401">
                <a:tc>
                  <a:txBody>
                    <a:bodyPr vert="horz" wrap="square"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200" kern="1200" spc="-1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15 </a:t>
                      </a:r>
                      <a:r>
                        <a:rPr lang="ru-RU" sz="1200" kern="1200" spc="-1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лет</a:t>
                      </a:r>
                      <a:endParaRPr lang="ru-RU" sz="1200" kern="1200" spc="-1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1828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200" kern="1200" spc="-1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от 10 до 15 </a:t>
                      </a:r>
                      <a:r>
                        <a:rPr lang="ru-RU" sz="1200" kern="1200" spc="-1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млрд руб.</a:t>
                      </a:r>
                      <a:endParaRPr lang="ru-RU" sz="1200" kern="1200" spc="-1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307">
                <a:tc>
                  <a:txBody>
                    <a:bodyPr vert="horz" wrap="square"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200" kern="1200" spc="-1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20 </a:t>
                      </a:r>
                      <a:r>
                        <a:rPr lang="ru-RU" sz="1200" kern="1200" spc="-1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лет</a:t>
                      </a:r>
                      <a:endParaRPr lang="ru-RU" sz="1200" kern="1200" spc="-1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1828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200" kern="1200" spc="-1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не менее 15 </a:t>
                      </a:r>
                      <a:r>
                        <a:rPr lang="ru-RU" sz="1200" kern="1200" spc="-1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млрд руб.</a:t>
                      </a:r>
                      <a:endParaRPr lang="ru-RU" sz="1200" kern="1200" spc="-1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591105" y="5917867"/>
            <a:ext cx="4847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Stem"/>
              </a:rPr>
              <a:t>Срок применения стабилизационной оговорки может быть однократно продлен на срок до 6 лет по заявлению организации</a:t>
            </a:r>
            <a:endParaRPr lang="ru-RU" sz="12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962025"/>
            <a:ext cx="5273335" cy="563408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797595" y="3345448"/>
            <a:ext cx="445025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Соглашение о защите и поощрении капиталовложений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2092" cy="1009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41271" y="6359193"/>
            <a:ext cx="33214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19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8079" y="5657850"/>
            <a:ext cx="5703" cy="476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657350"/>
            <a:ext cx="5273335" cy="500062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58614" y="355206"/>
            <a:ext cx="33249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 СЗПК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66388" y="873185"/>
            <a:ext cx="497556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затрат </a:t>
            </a:r>
          </a:p>
          <a:p>
            <a:pPr>
              <a:lnSpc>
                <a:spcPts val="20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объекты инфраструктуры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98973" y="4527182"/>
            <a:ext cx="305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(объекты, используемые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исключительно в целях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реализации инвестиционного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проекта – обеспечивающая инфраструктура)</a:t>
            </a:r>
          </a:p>
        </p:txBody>
      </p:sp>
      <p:sp>
        <p:nvSpPr>
          <p:cNvPr id="35" name="CustomShape 6"/>
          <p:cNvSpPr/>
          <p:nvPr/>
        </p:nvSpPr>
        <p:spPr>
          <a:xfrm>
            <a:off x="841411" y="4055436"/>
            <a:ext cx="1831979" cy="371333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558300" y="4024095"/>
            <a:ext cx="244883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обеспечивающую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инфраструктуру</a:t>
            </a:r>
            <a:endParaRPr lang="ru-RU" sz="11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7" name="CustomShape 6"/>
          <p:cNvSpPr/>
          <p:nvPr/>
        </p:nvSpPr>
        <p:spPr>
          <a:xfrm>
            <a:off x="3229505" y="4046559"/>
            <a:ext cx="1831979" cy="371333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38" name="TextBox 37"/>
          <p:cNvSpPr txBox="1"/>
          <p:nvPr/>
        </p:nvSpPr>
        <p:spPr>
          <a:xfrm>
            <a:off x="2946393" y="4024095"/>
            <a:ext cx="244883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сопутствующую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инфраструктуру</a:t>
            </a:r>
            <a:endParaRPr lang="ru-RU" sz="11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82373" y="4527182"/>
            <a:ext cx="25715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(объекты, используемые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как в целях реализации инвестиционного проекта,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так и в иных целях – сопутствующая инфраструктура)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358758" y="5122994"/>
            <a:ext cx="1519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</a:t>
            </a:r>
            <a:r>
              <a:rPr lang="ru-RU" sz="1400" b="1" smtClean="0">
                <a:latin typeface="Akrobat ExtraLight" panose="00000400000000000000" pitchFamily="2" charset="-52"/>
              </a:rPr>
              <a:t> </a:t>
            </a:r>
            <a:r>
              <a:rPr lang="ru-RU" sz="4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10</a:t>
            </a:r>
            <a:r>
              <a:rPr lang="ru-RU" sz="4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0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1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25714E20-9318-4A04-BC36-5B873E38E4C5}"/>
              </a:ext>
            </a:extLst>
          </p:cNvPr>
          <p:cNvSpPr/>
          <p:nvPr/>
        </p:nvSpPr>
        <p:spPr>
          <a:xfrm>
            <a:off x="792731" y="5122994"/>
            <a:ext cx="1662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</a:t>
            </a:r>
            <a:r>
              <a:rPr lang="ru-RU" sz="4800">
                <a:solidFill>
                  <a:srgbClr val="29459B"/>
                </a:solidFill>
                <a:latin typeface="Cheque Black" panose="00000500000000000000" pitchFamily="50" charset="-52"/>
                <a:ea typeface="Arial Unicode MS" pitchFamily="34" charset="-128"/>
                <a:cs typeface="Mongolian Baiti" pitchFamily="66" charset="0"/>
              </a:rPr>
              <a:t> </a:t>
            </a:r>
            <a:r>
              <a:rPr lang="ru-RU" sz="48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50</a:t>
            </a:r>
            <a:r>
              <a:rPr lang="ru-RU" sz="11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201961" y="5818754"/>
            <a:ext cx="1763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произведенных затрат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40079" y="5818754"/>
            <a:ext cx="1763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произведенных затрат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632560" y="1258144"/>
            <a:ext cx="48926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4660" y="1765836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5135" y="2174764"/>
            <a:ext cx="50047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 – российское юридическое лицо, реализующее проект, в том числе проектная компания,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 которым заключено СЗПК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93710" y="2934236"/>
            <a:ext cx="39228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затрат (части затрат)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предусмотрено на: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30382" y="3679763"/>
            <a:ext cx="3421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Создание (развитие) инфраструктуры 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661136" y="3948423"/>
            <a:ext cx="51181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меры поддержки </a:t>
            </a:r>
          </a:p>
        </p:txBody>
      </p:sp>
      <p:pic>
        <p:nvPicPr>
          <p:cNvPr id="78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4051" y="5090978"/>
            <a:ext cx="632429" cy="487491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7534729" y="4621528"/>
            <a:ext cx="372299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Статья 15 Закона Кировской области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02.07.2010 № 537-ЗО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34729" y="5173978"/>
            <a:ext cx="372299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24.09.2024 № 394-П </a:t>
            </a:r>
          </a:p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порядке предоставления субсидий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из областного бюджета частным инвесторам…»</a:t>
            </a:r>
          </a:p>
        </p:txBody>
      </p:sp>
      <p:pic>
        <p:nvPicPr>
          <p:cNvPr id="4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3673" y="1891820"/>
            <a:ext cx="212972" cy="219697"/>
          </a:xfrm>
          <a:prstGeom prst="rect">
            <a:avLst/>
          </a:prstGeom>
          <a:noFill/>
        </p:spPr>
      </p:pic>
      <p:pic>
        <p:nvPicPr>
          <p:cNvPr id="4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3673" y="2577620"/>
            <a:ext cx="212972" cy="219697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6943726" y="1696135"/>
            <a:ext cx="4124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проведение технологического и ценового аудита  инвестиционного проекта с учетом экономической целесообразности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86438" y="6206609"/>
            <a:ext cx="18996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возмещения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5 лет 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942975" y="6219825"/>
            <a:ext cx="1590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295650" y="6219825"/>
            <a:ext cx="1590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148638" y="6206609"/>
            <a:ext cx="18996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возмещения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10 лет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943725" y="2455039"/>
            <a:ext cx="4067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субсидий не должен превышать размер налогов уплаченных в областной бюджет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  <a:hlinkClick r:id="rId4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72299" y="3190875"/>
            <a:ext cx="412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субсидии  определяется в порядке, установленном Правительством области 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  <a:hlinkClick r:id="rId5"/>
            </a:endParaRPr>
          </a:p>
        </p:txBody>
      </p:sp>
      <p:pic>
        <p:nvPicPr>
          <p:cNvPr id="5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0348" y="3339620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5046578" y="520931"/>
            <a:ext cx="382119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Налоговые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льготы</a:t>
            </a:r>
            <a:endParaRPr lang="ru-RU" sz="2000">
              <a:latin typeface="Georgia" pitchFamily="18" charset="0"/>
              <a:sym typeface="Fira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5046578" y="1632897"/>
            <a:ext cx="38211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Льготные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кредиты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и займы</a:t>
            </a:r>
            <a:endParaRPr lang="ru-RU" sz="2000">
              <a:latin typeface="Georgia" pitchFamily="18" charset="0"/>
              <a:sym typeface="Fira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638339" y="3193703"/>
            <a:ext cx="382119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Поддержка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экспорта</a:t>
            </a:r>
            <a:endParaRPr lang="ru-RU" sz="2000">
              <a:latin typeface="Georgia" pitchFamily="18" charset="0"/>
              <a:sym typeface="Fira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638339" y="392691"/>
            <a:ext cx="24464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Специальные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инвестиционные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контракты</a:t>
            </a:r>
            <a:endParaRPr lang="ru-RU" sz="2000">
              <a:latin typeface="Georgia" pitchFamily="18" charset="0"/>
              <a:sym typeface="Fira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638339" y="1793197"/>
            <a:ext cx="31703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Соглашения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о защите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и поощрении капиталовложений</a:t>
            </a:r>
            <a:endParaRPr lang="ru-RU" sz="2000">
              <a:latin typeface="Georgia" pitchFamily="18" charset="0"/>
              <a:sym typeface="Fira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5046578" y="5481755"/>
            <a:ext cx="2584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Новые </a:t>
            </a:r>
          </a:p>
          <a:p>
            <a:pPr>
              <a:lnSpc>
                <a:spcPts val="20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инвестиционные </a:t>
            </a:r>
          </a:p>
          <a:p>
            <a:pPr>
              <a:lnSpc>
                <a:spcPts val="20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проекты</a:t>
            </a:r>
            <a:endParaRPr lang="ru-RU" sz="2000">
              <a:latin typeface="Georgia" pitchFamily="18" charset="0"/>
              <a:sym typeface="Fira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5046578" y="4113309"/>
            <a:ext cx="23979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Приоритетные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инвестиционные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проекты</a:t>
            </a:r>
            <a:endParaRPr lang="ru-RU" sz="2000">
              <a:latin typeface="Georgia" pitchFamily="18" charset="0"/>
              <a:sym typeface="Fira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5046578" y="3001343"/>
            <a:ext cx="204961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Субсидии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и гранты</a:t>
            </a:r>
            <a:endParaRPr lang="ru-RU" sz="2000">
              <a:latin typeface="Georgia" pitchFamily="18" charset="0"/>
              <a:sym typeface="Fira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638339" y="4337729"/>
            <a:ext cx="293136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Индустриальные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парки и ТОСЭР</a:t>
            </a:r>
            <a:endParaRPr lang="ru-RU" sz="2000">
              <a:latin typeface="Georgia" pitchFamily="18" charset="0"/>
              <a:sym typeface="Fira Sans"/>
            </a:endParaRPr>
          </a:p>
        </p:txBody>
      </p:sp>
      <p:pic>
        <p:nvPicPr>
          <p:cNvPr id="1028" name="Picture 4" descr="C:\Users\malygina_uk\Desktop\icons8-торговый-счет-96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4025" y="2860957"/>
            <a:ext cx="796849" cy="796849"/>
          </a:xfrm>
          <a:prstGeom prst="rect">
            <a:avLst/>
          </a:prstGeom>
          <a:noFill/>
        </p:spPr>
      </p:pic>
      <p:pic>
        <p:nvPicPr>
          <p:cNvPr id="1029" name="Picture 5" descr="C:\Users\malygina_uk\Desktop\icons8-налог-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714" y="385942"/>
            <a:ext cx="847648" cy="847648"/>
          </a:xfrm>
          <a:prstGeom prst="rect">
            <a:avLst/>
          </a:prstGeom>
          <a:noFill/>
        </p:spPr>
      </p:pic>
      <p:pic>
        <p:nvPicPr>
          <p:cNvPr id="1030" name="Picture 6" descr="C:\Users\malygina_uk\Desktop\icons8-договор-об-аренде-дома-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498" y="5508327"/>
            <a:ext cx="838124" cy="838124"/>
          </a:xfrm>
          <a:prstGeom prst="rect">
            <a:avLst/>
          </a:prstGeom>
          <a:noFill/>
        </p:spPr>
      </p:pic>
      <p:pic>
        <p:nvPicPr>
          <p:cNvPr id="1031" name="Picture 7" descr="C:\Users\malygina_uk\Desktop\icons8-оплаченный-счет-9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5612" y="4098160"/>
            <a:ext cx="793674" cy="793674"/>
          </a:xfrm>
          <a:prstGeom prst="rect">
            <a:avLst/>
          </a:prstGeom>
          <a:noFill/>
        </p:spPr>
      </p:pic>
      <p:pic>
        <p:nvPicPr>
          <p:cNvPr id="1032" name="Picture 8" descr="C:\Users\malygina_uk\Desktop\icons8-дивиденды-9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9776" y="1656670"/>
            <a:ext cx="771525" cy="771525"/>
          </a:xfrm>
          <a:prstGeom prst="rect">
            <a:avLst/>
          </a:prstGeom>
          <a:noFill/>
        </p:spPr>
      </p:pic>
      <p:pic>
        <p:nvPicPr>
          <p:cNvPr id="1033" name="Picture 9" descr="C:\Users\malygina_uk\Desktop\icons8-благотворительность-9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6561" y="2835557"/>
            <a:ext cx="847649" cy="847649"/>
          </a:xfrm>
          <a:prstGeom prst="rect">
            <a:avLst/>
          </a:prstGeom>
          <a:noFill/>
        </p:spPr>
      </p:pic>
      <p:pic>
        <p:nvPicPr>
          <p:cNvPr id="1034" name="Picture 10" descr="C:\Users\malygina_uk\Desktop\icons8-купить-за-монеты-9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6016" y="1624958"/>
            <a:ext cx="834949" cy="834949"/>
          </a:xfrm>
          <a:prstGeom prst="rect">
            <a:avLst/>
          </a:prstGeom>
          <a:noFill/>
        </p:spPr>
      </p:pic>
      <p:pic>
        <p:nvPicPr>
          <p:cNvPr id="1035" name="Picture 11" descr="C:\Users\malygina_uk\Desktop\icons8-создать-заказ-9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2789" y="401817"/>
            <a:ext cx="815898" cy="815898"/>
          </a:xfrm>
          <a:prstGeom prst="rect">
            <a:avLst/>
          </a:prstGeom>
          <a:noFill/>
        </p:spPr>
      </p:pic>
      <p:pic>
        <p:nvPicPr>
          <p:cNvPr id="26" name="Picture 2" descr="C:\Users\kilmakov_ii\Desktop\photo2019-06-1913-41-30-z2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 r="39978"/>
          <a:stretch>
            <a:fillRect/>
          </a:stretch>
        </p:blipFill>
        <p:spPr bwMode="auto">
          <a:xfrm>
            <a:off x="0" y="0"/>
            <a:ext cx="3924300" cy="6858000"/>
          </a:xfrm>
          <a:prstGeom prst="rect">
            <a:avLst/>
          </a:prstGeom>
          <a:noFill/>
        </p:spPr>
      </p:pic>
      <p:pic>
        <p:nvPicPr>
          <p:cNvPr id="1037" name="Picture 13" descr="C:\Users\malygina_uk\Desktop\6HwpB6-HomU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5" b="39167"/>
          <a:stretch>
            <a:fillRect/>
          </a:stretch>
        </p:blipFill>
        <p:spPr bwMode="auto">
          <a:xfrm>
            <a:off x="-165100" y="-152400"/>
            <a:ext cx="2484791" cy="3708400"/>
          </a:xfrm>
          <a:prstGeom prst="rect">
            <a:avLst/>
          </a:prstGeom>
          <a:noFill/>
        </p:spPr>
      </p:pic>
      <p:pic>
        <p:nvPicPr>
          <p:cNvPr id="29" name="Picture 13" descr="C:\Users\malygina_uk\Desktop\6HwpB6-HomU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25" b="39167"/>
          <a:stretch>
            <a:fillRect/>
          </a:stretch>
        </p:blipFill>
        <p:spPr bwMode="auto">
          <a:xfrm>
            <a:off x="2095500" y="-152400"/>
            <a:ext cx="1752600" cy="3708400"/>
          </a:xfrm>
          <a:prstGeom prst="rect">
            <a:avLst/>
          </a:prstGeom>
          <a:noFill/>
        </p:spPr>
      </p:pic>
      <p:sp>
        <p:nvSpPr>
          <p:cNvPr id="2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39243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rot="16200000">
            <a:off x="1676372" y="-46175"/>
            <a:ext cx="19199" cy="2880000"/>
          </a:xfrm>
          <a:prstGeom prst="ellipse">
            <a:avLst/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alpha val="52000"/>
                </a:schemeClr>
              </a:gs>
              <a:gs pos="100000">
                <a:schemeClr val="bg1">
                  <a:alpha val="63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61925" y="299695"/>
            <a:ext cx="3082895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</a:pPr>
            <a:r>
              <a:rPr lang="ru-RU" sz="4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Виды мер </a:t>
            </a:r>
            <a:endParaRPr lang="en-US" sz="4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pPr>
              <a:lnSpc>
                <a:spcPts val="4000"/>
              </a:lnSpc>
            </a:pPr>
            <a:r>
              <a:rPr lang="ru-RU" sz="4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поддержки</a:t>
            </a:r>
            <a:endParaRPr lang="ru-RU" sz="4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60200" y="-1"/>
            <a:ext cx="4318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5400000">
            <a:off x="11094430" y="3345448"/>
            <a:ext cx="18565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Виды мер поддержки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1897472" y="6368534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2</a:t>
            </a:r>
            <a:endParaRPr lang="ru-RU" sz="160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2011025" y="5038725"/>
            <a:ext cx="14259" cy="1190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638339" y="5481755"/>
            <a:ext cx="2931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latin typeface="Georgia" pitchFamily="18" charset="0"/>
                <a:sym typeface="Fira Sans"/>
              </a:rPr>
              <a:t>Консультационно-методическая </a:t>
            </a:r>
            <a:br>
              <a:rPr lang="ru-RU" sz="2000" smtClean="0">
                <a:latin typeface="Georgia" pitchFamily="18" charset="0"/>
                <a:sym typeface="Fira Sans"/>
              </a:rPr>
            </a:br>
            <a:r>
              <a:rPr lang="ru-RU" sz="2000" smtClean="0">
                <a:latin typeface="Georgia" pitchFamily="18" charset="0"/>
                <a:sym typeface="Fira Sans"/>
              </a:rPr>
              <a:t>помощь</a:t>
            </a:r>
            <a:endParaRPr lang="ru-RU" sz="2000">
              <a:latin typeface="Georgia" pitchFamily="18" charset="0"/>
              <a:sym typeface="Fira Sans"/>
            </a:endParaRPr>
          </a:p>
        </p:txBody>
      </p:sp>
      <p:pic>
        <p:nvPicPr>
          <p:cNvPr id="1038" name="Picture 14" descr="C:\Users\malygina_uk\Desktop\icons8-адрес-9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405" y="4102830"/>
            <a:ext cx="784335" cy="784335"/>
          </a:xfrm>
          <a:prstGeom prst="rect">
            <a:avLst/>
          </a:prstGeom>
          <a:noFill/>
        </p:spPr>
      </p:pic>
      <p:pic>
        <p:nvPicPr>
          <p:cNvPr id="1039" name="Picture 15" descr="C:\Users\malygina_uk\Desktop\icons8-работа-с-ноутбуком-9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7299" y="5510568"/>
            <a:ext cx="833642" cy="833642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188257" y="1519081"/>
            <a:ext cx="25190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Частным инвесторам </a:t>
            </a:r>
            <a:br>
              <a:rPr lang="ru-RU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</a:br>
            <a:r>
              <a:rPr lang="ru-RU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в Кировской области предоставляется</a:t>
            </a:r>
          </a:p>
          <a:p>
            <a:pPr>
              <a:lnSpc>
                <a:spcPts val="2000"/>
              </a:lnSpc>
            </a:pPr>
            <a:r>
              <a:rPr lang="ru-RU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широкий набор мер для поддержки и развития бизнеса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221943"/>
            <a:ext cx="5273335" cy="6374166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797595" y="3345448"/>
            <a:ext cx="445025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Соглашение о защите и поощрении капиталовложений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2092" cy="1009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4376" y="6359193"/>
            <a:ext cx="35618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20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8079" y="5657850"/>
            <a:ext cx="5703" cy="476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657350"/>
            <a:ext cx="5273335" cy="4938757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58614" y="355206"/>
            <a:ext cx="33249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 СЗПК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66388" y="739835"/>
            <a:ext cx="49755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затрат на уплату процентов по кредитам и займам, купонного дохода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85241" y="4360217"/>
            <a:ext cx="2802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создание обеспечивающей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инфраструктуры</a:t>
            </a:r>
          </a:p>
        </p:txBody>
      </p:sp>
      <p:sp>
        <p:nvSpPr>
          <p:cNvPr id="35" name="CustomShape 6"/>
          <p:cNvSpPr/>
          <p:nvPr/>
        </p:nvSpPr>
        <p:spPr>
          <a:xfrm>
            <a:off x="714375" y="3609977"/>
            <a:ext cx="2019300" cy="531718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39" name="Прямоугольник 38"/>
          <p:cNvSpPr/>
          <p:nvPr/>
        </p:nvSpPr>
        <p:spPr>
          <a:xfrm>
            <a:off x="3256893" y="4153382"/>
            <a:ext cx="28850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направленных на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создание сопутствующей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инфраструктуры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651610" y="381844"/>
            <a:ext cx="48926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4660" y="1765836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5135" y="2174764"/>
            <a:ext cx="50047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 – российское юридическое лицо, реализующее проект, в том числе проектная компания,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 которым заключено СЗПК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93710" y="2934236"/>
            <a:ext cx="39228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затрат (части затрат)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предусмотрено на: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661136" y="4024623"/>
            <a:ext cx="51181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меры поддержки </a:t>
            </a:r>
          </a:p>
        </p:txBody>
      </p:sp>
      <p:pic>
        <p:nvPicPr>
          <p:cNvPr id="78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342" y="4780191"/>
            <a:ext cx="632429" cy="487491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7534729" y="4754878"/>
            <a:ext cx="372299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Статья 15 Закона Кировской области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02.07.2010 № 537-ЗО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34729" y="5307328"/>
            <a:ext cx="372299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24.09.2024 № 394-П </a:t>
            </a:r>
          </a:p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порядке предоставления субсидий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из областного бюджета частным инвесторам…»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56526" y="3637100"/>
            <a:ext cx="214494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Уплату процентов </a:t>
            </a:r>
            <a:br>
              <a:rPr lang="ru-RU" sz="1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кредитам и займам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358758" y="5072647"/>
            <a:ext cx="1519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</a:t>
            </a:r>
            <a:r>
              <a:rPr lang="ru-RU" sz="1400" b="1" smtClean="0">
                <a:latin typeface="Akrobat ExtraLight" panose="00000400000000000000" pitchFamily="2" charset="-52"/>
              </a:rPr>
              <a:t> </a:t>
            </a:r>
            <a:r>
              <a:rPr lang="ru-RU" sz="4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10</a:t>
            </a:r>
            <a:r>
              <a:rPr lang="ru-RU" sz="4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0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1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25714E20-9318-4A04-BC36-5B873E38E4C5}"/>
              </a:ext>
            </a:extLst>
          </p:cNvPr>
          <p:cNvSpPr/>
          <p:nvPr/>
        </p:nvSpPr>
        <p:spPr>
          <a:xfrm>
            <a:off x="792731" y="5103944"/>
            <a:ext cx="1662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</a:t>
            </a:r>
            <a:r>
              <a:rPr lang="ru-RU" sz="4800">
                <a:solidFill>
                  <a:srgbClr val="29459B"/>
                </a:solidFill>
                <a:latin typeface="Cheque Black" panose="00000500000000000000" pitchFamily="50" charset="-52"/>
                <a:ea typeface="Arial Unicode MS" pitchFamily="34" charset="-128"/>
                <a:cs typeface="Mongolian Baiti" pitchFamily="66" charset="0"/>
              </a:rPr>
              <a:t> </a:t>
            </a:r>
            <a:r>
              <a:rPr lang="ru-RU" sz="48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50</a:t>
            </a:r>
            <a:r>
              <a:rPr lang="ru-RU" sz="11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201961" y="5768407"/>
            <a:ext cx="1763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произведенных затрат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40079" y="5818754"/>
            <a:ext cx="1763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возмещение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произведенных затрат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85241" y="4699097"/>
            <a:ext cx="2963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реализацию инвестпроекта в части создания, реконструкции и (или) модернизации объектов недвижимого имущества</a:t>
            </a:r>
          </a:p>
        </p:txBody>
      </p:sp>
      <p:sp>
        <p:nvSpPr>
          <p:cNvPr id="55" name="CustomShape 6"/>
          <p:cNvSpPr/>
          <p:nvPr/>
        </p:nvSpPr>
        <p:spPr>
          <a:xfrm>
            <a:off x="3200400" y="3609976"/>
            <a:ext cx="2190750" cy="522753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47" name="Прямоугольник 46"/>
          <p:cNvSpPr/>
          <p:nvPr/>
        </p:nvSpPr>
        <p:spPr>
          <a:xfrm>
            <a:off x="3260827" y="3653909"/>
            <a:ext cx="28446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Уплату купонного дохода </a:t>
            </a:r>
            <a:br>
              <a:rPr lang="ru-RU" sz="1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облигационным займам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86438" y="6168509"/>
            <a:ext cx="18996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возмещения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5 лет 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942975" y="6191250"/>
            <a:ext cx="1590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295650" y="6162675"/>
            <a:ext cx="1590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139113" y="6141363"/>
            <a:ext cx="18996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возмещения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10 лет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000875" y="3031153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субсидии не может превышать двух третьих ключевой ставки Центрального банка Российской Федерации, действующей на дату уплаты процентов по кредиту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953251" y="829360"/>
            <a:ext cx="4124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проведение технологического и ценового аудита  инвестиционного проекта с учетом экономической целесообразности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000874" y="2486025"/>
            <a:ext cx="412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субсидии  определяется в порядке, установленном Правительством области 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  <a:hlinkClick r:id="rId3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962775" y="1667560"/>
            <a:ext cx="41814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субсидии не может 70 процентов базового индикатора, определяемого Правительством РФ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  <a:hlinkClick r:id="rId4"/>
            </a:endParaRPr>
          </a:p>
        </p:txBody>
      </p:sp>
      <p:pic>
        <p:nvPicPr>
          <p:cNvPr id="4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2723" y="986945"/>
            <a:ext cx="212972" cy="219697"/>
          </a:xfrm>
          <a:prstGeom prst="rect">
            <a:avLst/>
          </a:prstGeom>
          <a:noFill/>
        </p:spPr>
      </p:pic>
      <p:pic>
        <p:nvPicPr>
          <p:cNvPr id="5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2248" y="1891820"/>
            <a:ext cx="212972" cy="219697"/>
          </a:xfrm>
          <a:prstGeom prst="rect">
            <a:avLst/>
          </a:prstGeom>
          <a:noFill/>
        </p:spPr>
      </p:pic>
      <p:pic>
        <p:nvPicPr>
          <p:cNvPr id="5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0823" y="2663345"/>
            <a:ext cx="212972" cy="219697"/>
          </a:xfrm>
          <a:prstGeom prst="rect">
            <a:avLst/>
          </a:prstGeom>
          <a:noFill/>
        </p:spPr>
      </p:pic>
      <p:pic>
        <p:nvPicPr>
          <p:cNvPr id="5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398" y="3330095"/>
            <a:ext cx="212972" cy="219697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696030" y="4157538"/>
            <a:ext cx="14911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направленных на: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Picture 3" descr="C:\Users\malygina_uk\Desktop\2015747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666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88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553946" y="1620031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 rot="5400000">
            <a:off x="9797596" y="3345448"/>
            <a:ext cx="4450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Соглашение о защите и поощрении капиталовложений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08" name="Прямая соединительная линия 107"/>
          <p:cNvCxnSpPr>
            <a:endCxn id="107" idx="1"/>
          </p:cNvCxnSpPr>
          <p:nvPr/>
        </p:nvCxnSpPr>
        <p:spPr>
          <a:xfrm>
            <a:off x="12011025" y="228600"/>
            <a:ext cx="11700" cy="1060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11827223" y="6359193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21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110" name="Прямая соединительная линия 109"/>
          <p:cNvCxnSpPr>
            <a:stCxn id="107" idx="3"/>
          </p:cNvCxnSpPr>
          <p:nvPr/>
        </p:nvCxnSpPr>
        <p:spPr>
          <a:xfrm>
            <a:off x="12022725" y="5739854"/>
            <a:ext cx="2559" cy="4894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5797489" y="5455921"/>
            <a:ext cx="269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grpSp>
        <p:nvGrpSpPr>
          <p:cNvPr id="2" name="Группа 22"/>
          <p:cNvGrpSpPr/>
          <p:nvPr/>
        </p:nvGrpSpPr>
        <p:grpSpPr>
          <a:xfrm>
            <a:off x="3008914" y="228075"/>
            <a:ext cx="6106511" cy="6479970"/>
            <a:chOff x="6342664" y="199500"/>
            <a:chExt cx="6106511" cy="6479970"/>
          </a:xfrm>
        </p:grpSpPr>
        <p:pic>
          <p:nvPicPr>
            <p:cNvPr id="2052" name="Picture 4" descr="C:\Users\malygina_uk\Desktop\smart-green-bubble-with-phone-handset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6493" y="6026395"/>
              <a:ext cx="338400" cy="285984"/>
            </a:xfrm>
            <a:prstGeom prst="rect">
              <a:avLst/>
            </a:prstGeom>
            <a:noFill/>
          </p:spPr>
        </p:pic>
        <p:pic>
          <p:nvPicPr>
            <p:cNvPr id="2053" name="Picture 5" descr="C:\Users\malygina_uk\Desktop\smart-bubble-with-a-blue-postal-let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418191" y="6366155"/>
              <a:ext cx="337716" cy="313315"/>
            </a:xfrm>
            <a:prstGeom prst="rect">
              <a:avLst/>
            </a:prstGeom>
            <a:noFill/>
          </p:spPr>
        </p:pic>
        <p:pic>
          <p:nvPicPr>
            <p:cNvPr id="115" name="Picture 4" descr="C:\Users\malygina_uk\Desktop\smart-green-bubble-with-phone-handset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07793" y="6026395"/>
              <a:ext cx="338400" cy="285984"/>
            </a:xfrm>
            <a:prstGeom prst="rect">
              <a:avLst/>
            </a:prstGeom>
            <a:noFill/>
          </p:spPr>
        </p:pic>
        <p:pic>
          <p:nvPicPr>
            <p:cNvPr id="116" name="Picture 5" descr="C:\Users\malygina_uk\Desktop\smart-bubble-with-a-blue-postal-let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9199491" y="6366155"/>
              <a:ext cx="337716" cy="313315"/>
            </a:xfrm>
            <a:prstGeom prst="rect">
              <a:avLst/>
            </a:prstGeom>
            <a:noFill/>
          </p:spPr>
        </p:pic>
        <p:sp>
          <p:nvSpPr>
            <p:cNvPr id="104" name="Прямоугольник 103">
              <a:extLst>
                <a:ext uri="{FF2B5EF4-FFF2-40B4-BE49-F238E27FC236}">
                  <a16:creationId xmlns="" xmlns:a16="http://schemas.microsoft.com/office/drawing/2014/main" id="{25CB5AF2-F67F-421B-9E67-06A42C0EACEA}"/>
                </a:ext>
              </a:extLst>
            </p:cNvPr>
            <p:cNvSpPr/>
            <p:nvPr/>
          </p:nvSpPr>
          <p:spPr>
            <a:xfrm>
              <a:off x="7055001" y="199500"/>
              <a:ext cx="431881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Ознакомиться с НПА, </a:t>
              </a:r>
              <a:b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</a:br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регламентирующими </a:t>
              </a:r>
              <a:b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</a:br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меры государственной поддержки</a:t>
              </a:r>
            </a:p>
            <a:p>
              <a:pPr algn="ctr"/>
              <a:r>
                <a:rPr lang="ru-RU" sz="20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СЗПК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353175" y="5238661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endParaRPr>
            </a:p>
            <a:p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Министерство экономического </a:t>
              </a:r>
              <a:b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</a:br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развития  Кировской области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6775027" y="6301859"/>
              <a:ext cx="19992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econsyn@ako.kirov.ru </a:t>
              </a:r>
              <a:endPara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6695150" y="5968484"/>
              <a:ext cx="15872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 </a:t>
              </a:r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(8332) 27-27-29 </a:t>
              </a: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56327" y="6301859"/>
              <a:ext cx="15808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airko43@mail.ru </a:t>
              </a:r>
              <a:endPara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476450" y="5968484"/>
              <a:ext cx="1572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 </a:t>
              </a:r>
              <a:r>
                <a:rPr lang="ru-RU" sz="14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(8332) 22-10-77 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342664" y="4966602"/>
              <a:ext cx="29867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Georgia" pitchFamily="18" charset="0"/>
                  <a:sym typeface="Fira Sans"/>
                </a:rPr>
                <a:t>Контактная информация:</a:t>
              </a:r>
            </a:p>
          </p:txBody>
        </p:sp>
      </p:grpSp>
      <p:pic>
        <p:nvPicPr>
          <p:cNvPr id="23" name="Picture 2" descr="C:\Users\malygina_uk\Desktop\qr-code (1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800" y="17399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60200" y="-1"/>
            <a:ext cx="4318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17048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10279317" y="3345448"/>
            <a:ext cx="3486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Земельные участки без проведения торгов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11025" y="228600"/>
            <a:ext cx="0" cy="144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7537" y="6368534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22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14047" y="5291091"/>
            <a:ext cx="11237" cy="9382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70809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54793" y="124371"/>
            <a:ext cx="4750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Предоставление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92893" y="752777"/>
            <a:ext cx="504978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в аренду земельных </a:t>
            </a:r>
          </a:p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участков без проведения </a:t>
            </a:r>
            <a:b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торгов</a:t>
            </a:r>
          </a:p>
        </p:txBody>
      </p:sp>
      <p:pic>
        <p:nvPicPr>
          <p:cNvPr id="37" name="Picture 2" descr="C:\Users\malygina_uk\Desktop\network-geolocation-and-mapping-technology-on-pho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1217" y="1698917"/>
            <a:ext cx="5562308" cy="5562308"/>
          </a:xfrm>
          <a:prstGeom prst="rect">
            <a:avLst/>
          </a:prstGeom>
          <a:noFill/>
        </p:spPr>
      </p:pic>
      <p:sp>
        <p:nvSpPr>
          <p:cNvPr id="1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356234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0" y="0"/>
            <a:ext cx="4707648" cy="2276475"/>
          </a:xfrm>
          <a:prstGeom prst="rect">
            <a:avLst/>
          </a:prstGeom>
          <a:noFill/>
        </p:spPr>
      </p:pic>
      <p:sp>
        <p:nvSpPr>
          <p:cNvPr id="5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362446" y="3895725"/>
            <a:ext cx="7219953" cy="296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279297" y="3345448"/>
            <a:ext cx="348685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Земельные участки без проведения торгов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2696" y="6359193"/>
            <a:ext cx="34657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23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2603" y="5200650"/>
            <a:ext cx="11179" cy="9334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9522" y="2146300"/>
            <a:ext cx="4467228" cy="471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18085" y="266700"/>
            <a:ext cx="7564315" cy="6438900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4248618" y="356965"/>
            <a:ext cx="730974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Критерии, которым должны соответствовать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объекты социально-культурного назначения 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объекты коммунально-бытового назначения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155918" y="2364759"/>
            <a:ext cx="29979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получателю</a:t>
            </a:r>
            <a:r>
              <a:rPr lang="en-US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 поддержки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47040" y="4387334"/>
            <a:ext cx="35814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поддержки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29725" y="5387220"/>
            <a:ext cx="24860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Федеральный закон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31.12.2014 № 488-ФЗ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29725" y="5993478"/>
            <a:ext cx="24193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Закон Кировской области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05.05.2016 № 648-ЗО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09213" y="379364"/>
            <a:ext cx="497556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в аренду земельных участков </a:t>
            </a:r>
            <a:b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без проведения торгов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9D053F3-EB8D-4792-B970-A2C966B217C1}"/>
              </a:ext>
            </a:extLst>
          </p:cNvPr>
          <p:cNvSpPr txBox="1"/>
          <p:nvPr/>
        </p:nvSpPr>
        <p:spPr>
          <a:xfrm>
            <a:off x="617453" y="2936542"/>
            <a:ext cx="166156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отсутствие задолженности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по платежам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в бюджет</a:t>
            </a:r>
          </a:p>
        </p:txBody>
      </p:sp>
      <p:pic>
        <p:nvPicPr>
          <p:cNvPr id="78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271" y="3019426"/>
            <a:ext cx="485629" cy="374334"/>
          </a:xfrm>
          <a:prstGeom prst="rect">
            <a:avLst/>
          </a:prstGeom>
          <a:noFill/>
        </p:spPr>
      </p:pic>
      <p:pic>
        <p:nvPicPr>
          <p:cNvPr id="79" name="Picture 6" descr="C:\Users\kilmakov_ii\Downloads\growth_icon-icons.com_66874.png">
            <a:extLst>
              <a:ext uri="{FF2B5EF4-FFF2-40B4-BE49-F238E27FC236}">
                <a16:creationId xmlns="" xmlns:a16="http://schemas.microsoft.com/office/drawing/2014/main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29" y="2954431"/>
            <a:ext cx="383615" cy="383615"/>
          </a:xfrm>
          <a:prstGeom prst="rect">
            <a:avLst/>
          </a:prstGeom>
          <a:noFill/>
        </p:spPr>
      </p:pic>
      <p:pic>
        <p:nvPicPr>
          <p:cNvPr id="81" name="Picture 8" descr="C:\Users\kilmakov_ii\Downloads\date_icon-icons.com_66856.png">
            <a:extLst>
              <a:ext uri="{FF2B5EF4-FFF2-40B4-BE49-F238E27FC236}">
                <a16:creationId xmlns="" xmlns:a16="http://schemas.microsoft.com/office/drawing/2014/main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698892"/>
            <a:ext cx="415994" cy="350994"/>
          </a:xfrm>
          <a:prstGeom prst="rect">
            <a:avLst/>
          </a:prstGeom>
          <a:noFill/>
        </p:spPr>
      </p:pic>
      <p:pic>
        <p:nvPicPr>
          <p:cNvPr id="83" name="Picture 5" descr="C:\Users\kilmakov_ii\Downloads\bank_icon-icons.com_66865.png">
            <a:extLst>
              <a:ext uri="{FF2B5EF4-FFF2-40B4-BE49-F238E27FC236}">
                <a16:creationId xmlns="" xmlns:a16="http://schemas.microsoft.com/office/drawing/2014/main" id="{9D62FA64-928D-4B75-965C-1E2FBFDD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4765" y="3668565"/>
            <a:ext cx="446510" cy="419475"/>
          </a:xfrm>
          <a:prstGeom prst="rect">
            <a:avLst/>
          </a:prstGeom>
          <a:noFill/>
        </p:spPr>
      </p:pic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35A946F3-DC22-4973-AC9A-9B8C215BC0EB}"/>
              </a:ext>
            </a:extLst>
          </p:cNvPr>
          <p:cNvSpPr txBox="1"/>
          <p:nvPr/>
        </p:nvSpPr>
        <p:spPr>
          <a:xfrm>
            <a:off x="2629734" y="3688199"/>
            <a:ext cx="1304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на имущество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не </a:t>
            </a:r>
            <a:r>
              <a:rPr lang="ru-RU" sz="1100">
                <a:latin typeface="Georgia" pitchFamily="18" charset="0"/>
                <a:sym typeface="Fira Sans"/>
              </a:rPr>
              <a:t>обращено взыскание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E19BD9B2-BE6A-4D5D-9B50-6F2027AA9612}"/>
              </a:ext>
            </a:extLst>
          </p:cNvPr>
          <p:cNvSpPr txBox="1"/>
          <p:nvPr/>
        </p:nvSpPr>
        <p:spPr>
          <a:xfrm>
            <a:off x="2705934" y="2876755"/>
            <a:ext cx="108539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не </a:t>
            </a:r>
            <a:r>
              <a:rPr lang="ru-RU" sz="1100">
                <a:latin typeface="Georgia" pitchFamily="18" charset="0"/>
                <a:sym typeface="Fira Sans"/>
              </a:rPr>
              <a:t>находится </a:t>
            </a:r>
          </a:p>
          <a:p>
            <a:pPr>
              <a:lnSpc>
                <a:spcPts val="1000"/>
              </a:lnSpc>
            </a:pPr>
            <a:r>
              <a:rPr lang="ru-RU" sz="1100">
                <a:latin typeface="Georgia" pitchFamily="18" charset="0"/>
                <a:sym typeface="Fira Sans"/>
              </a:rPr>
              <a:t>в процессе ликвидации, банкротства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17440" y="3560447"/>
            <a:ext cx="1605557" cy="73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>
                <a:latin typeface="Georgia" pitchFamily="18" charset="0"/>
                <a:sym typeface="Fira Sans"/>
              </a:rPr>
              <a:t>отсутствие просроченной задолженности </a:t>
            </a:r>
            <a:br>
              <a:rPr lang="ru-RU" sz="1100">
                <a:latin typeface="Georgia" pitchFamily="18" charset="0"/>
                <a:sym typeface="Fira Sans"/>
              </a:rPr>
            </a:br>
            <a:r>
              <a:rPr lang="ru-RU" sz="1100">
                <a:latin typeface="Georgia" pitchFamily="18" charset="0"/>
                <a:sym typeface="Fira Sans"/>
              </a:rPr>
              <a:t>по выплате заработной платы</a:t>
            </a:r>
          </a:p>
        </p:txBody>
      </p:sp>
      <p:sp>
        <p:nvSpPr>
          <p:cNvPr id="91" name="Овал 90"/>
          <p:cNvSpPr/>
          <p:nvPr/>
        </p:nvSpPr>
        <p:spPr>
          <a:xfrm>
            <a:off x="2307432" y="3702844"/>
            <a:ext cx="102394" cy="100011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38175" y="4766836"/>
            <a:ext cx="3086100" cy="810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Подача заявки о признании объекта или проекта соответствующим критериям </a:t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министерство имущественных отношений Кировской области</a:t>
            </a: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200025" y="4819649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82684" y="4854059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28650" y="5567600"/>
            <a:ext cx="3219450" cy="630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3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 соглашения </a:t>
            </a:r>
            <a:br>
              <a:rPr lang="ru-RU" sz="13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3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взаимодействии при создании </a:t>
            </a:r>
            <a:br>
              <a:rPr lang="ru-RU" sz="13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3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объекта или реализации проекта</a:t>
            </a:r>
          </a:p>
        </p:txBody>
      </p:sp>
      <p:sp>
        <p:nvSpPr>
          <p:cNvPr id="96" name="Овал 95"/>
          <p:cNvSpPr/>
          <p:nvPr/>
        </p:nvSpPr>
        <p:spPr>
          <a:xfrm>
            <a:off x="200025" y="5572124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282684" y="56065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41722" y="6263759"/>
            <a:ext cx="319685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3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 договора аренды </a:t>
            </a:r>
            <a:br>
              <a:rPr lang="ru-RU" sz="13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3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земельного участка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200025" y="6229349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282684" y="626375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216399" y="3700780"/>
            <a:ext cx="6038851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Критерии, которым должны соответствовать масштабные инвестиционные проекты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66834" y="309495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5</a:t>
            </a:r>
            <a:r>
              <a:rPr lang="ru-RU" sz="1400" smtClean="0">
                <a:latin typeface="Georgia" pitchFamily="18" charset="0"/>
                <a:sym typeface="Fira Sans"/>
              </a:rPr>
              <a:t> млн. рублей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112003" y="31638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10</a:t>
            </a:r>
            <a:r>
              <a:rPr lang="ru-RU" sz="1400" smtClean="0">
                <a:latin typeface="Georgia" pitchFamily="18" charset="0"/>
                <a:sym typeface="Fira Sans"/>
              </a:rPr>
              <a:t> млн. рублей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314822" y="3027821"/>
            <a:ext cx="3280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mtClean="0">
                <a:latin typeface="Georgia" pitchFamily="18" charset="0"/>
                <a:sym typeface="Fira Sans"/>
              </a:rPr>
              <a:t>Объем капитальных вложений: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137070" y="3056850"/>
            <a:ext cx="3280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mtClean="0">
                <a:latin typeface="Georgia" pitchFamily="18" charset="0"/>
                <a:sym typeface="Fira Sans"/>
              </a:rPr>
              <a:t>Объем капитальных вложений: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447315" y="33670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smtClean="0">
                <a:latin typeface="Georgia" pitchFamily="18" charset="0"/>
                <a:sym typeface="Fira Sans"/>
              </a:rPr>
              <a:t>не менее </a:t>
            </a:r>
            <a:br>
              <a:rPr lang="ru-RU" sz="1400" smtClean="0">
                <a:latin typeface="Georgia" pitchFamily="18" charset="0"/>
                <a:sym typeface="Fira Sans"/>
              </a:rPr>
            </a:br>
            <a:endParaRPr lang="ru-RU" sz="1400" smtClean="0">
              <a:latin typeface="Georgia" pitchFamily="18" charset="0"/>
              <a:sym typeface="Fira San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99452" y="3312666"/>
            <a:ext cx="30334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latin typeface="Georgia" pitchFamily="18" charset="0"/>
                <a:sym typeface="Fira Sans"/>
              </a:rPr>
              <a:t>не менее</a:t>
            </a: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081689" y="1745555"/>
            <a:ext cx="36875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mtClean="0">
                <a:latin typeface="Georgia" pitchFamily="18" charset="0"/>
                <a:sym typeface="Fira Sans"/>
              </a:rPr>
              <a:t>Сферы: </a:t>
            </a:r>
          </a:p>
          <a:p>
            <a:pPr algn="ctr"/>
            <a:r>
              <a:rPr lang="ru-RU" sz="1400" smtClean="0">
                <a:latin typeface="Georgia" pitchFamily="18" charset="0"/>
                <a:sym typeface="Fira Sans"/>
              </a:rPr>
              <a:t>образование, культура, здравоохранение, физическая культура и спорт, организация отдыха граждан и туризма, социальное обеспечение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901214" y="1688405"/>
            <a:ext cx="36875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mtClean="0">
                <a:latin typeface="Georgia" pitchFamily="18" charset="0"/>
                <a:sym typeface="Fira Sans"/>
              </a:rPr>
              <a:t>Сферы: </a:t>
            </a:r>
          </a:p>
          <a:p>
            <a:pPr algn="ctr"/>
            <a:r>
              <a:rPr lang="ru-RU" sz="1400" smtClean="0">
                <a:latin typeface="Georgia" pitchFamily="18" charset="0"/>
                <a:sym typeface="Fira Sans"/>
              </a:rPr>
              <a:t>электроэнергетика, теплоснабжение </a:t>
            </a:r>
          </a:p>
          <a:p>
            <a:pPr algn="ctr"/>
            <a:r>
              <a:rPr lang="ru-RU" sz="1400" smtClean="0">
                <a:latin typeface="Georgia" pitchFamily="18" charset="0"/>
                <a:sym typeface="Fira Sans"/>
              </a:rPr>
              <a:t>(в том числе газоснабжение </a:t>
            </a:r>
          </a:p>
          <a:p>
            <a:pPr algn="ctr"/>
            <a:r>
              <a:rPr lang="ru-RU" sz="1400" smtClean="0">
                <a:latin typeface="Georgia" pitchFamily="18" charset="0"/>
                <a:sym typeface="Fira Sans"/>
              </a:rPr>
              <a:t>и биоэнергетика), водоснабжение, водоотведение, сфера обращения </a:t>
            </a:r>
          </a:p>
          <a:p>
            <a:pPr algn="ctr"/>
            <a:r>
              <a:rPr lang="ru-RU" sz="1400" smtClean="0">
                <a:latin typeface="Georgia" pitchFamily="18" charset="0"/>
                <a:sym typeface="Fira Sans"/>
              </a:rPr>
              <a:t>с отходами</a:t>
            </a:r>
          </a:p>
        </p:txBody>
      </p:sp>
      <p:sp>
        <p:nvSpPr>
          <p:cNvPr id="52" name="CustomShape 6"/>
          <p:cNvSpPr/>
          <p:nvPr/>
        </p:nvSpPr>
        <p:spPr>
          <a:xfrm>
            <a:off x="4572000" y="1171576"/>
            <a:ext cx="2819400" cy="447674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39" name="Прямоугольник 38"/>
          <p:cNvSpPr/>
          <p:nvPr/>
        </p:nvSpPr>
        <p:spPr>
          <a:xfrm>
            <a:off x="4685271" y="1115270"/>
            <a:ext cx="2595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Объекты социально –</a:t>
            </a:r>
            <a:br>
              <a:rPr lang="ru-RU" sz="1400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</a:br>
            <a:r>
              <a:rPr lang="ru-RU" sz="1400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культурного назначения</a:t>
            </a:r>
            <a:endParaRPr lang="ru-RU" sz="1400" b="1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53" name="CustomShape 6"/>
          <p:cNvSpPr/>
          <p:nvPr/>
        </p:nvSpPr>
        <p:spPr>
          <a:xfrm>
            <a:off x="8362950" y="1171576"/>
            <a:ext cx="2819400" cy="447674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40" name="Прямоугольник 39"/>
          <p:cNvSpPr/>
          <p:nvPr/>
        </p:nvSpPr>
        <p:spPr>
          <a:xfrm>
            <a:off x="8526802" y="1115270"/>
            <a:ext cx="2523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Объекты коммунально- </a:t>
            </a:r>
            <a:br>
              <a:rPr lang="ru-RU" sz="1400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</a:br>
            <a:r>
              <a:rPr lang="ru-RU" sz="1400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бытового назначения</a:t>
            </a:r>
          </a:p>
        </p:txBody>
      </p:sp>
      <p:graphicFrame>
        <p:nvGraphicFramePr>
          <p:cNvPr id="63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718"/>
              </p:ext>
            </p:extLst>
          </p:nvPr>
        </p:nvGraphicFramePr>
        <p:xfrm>
          <a:off x="4127502" y="4831072"/>
          <a:ext cx="5257800" cy="1764064"/>
        </p:xfrm>
        <a:graphic>
          <a:graphicData uri="http://schemas.openxmlformats.org/drawingml/2006/table">
            <a:tbl>
              <a:tblPr firstRow="1" bandRow="1"/>
              <a:tblGrid>
                <a:gridCol w="2026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8338"/>
              </a:tblGrid>
              <a:tr h="845828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ru-RU" sz="110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Вид территории</a:t>
                      </a:r>
                      <a:endParaRPr lang="ru-RU" sz="1100" kern="1200">
                        <a:solidFill>
                          <a:schemeClr val="tx1"/>
                        </a:solidFill>
                        <a:effectLst>
                          <a:reflection endPos="0" dist="50800" dir="5400000" sy="-100000" algn="bl" rotWithShape="0"/>
                        </a:effectLst>
                        <a:latin typeface="Georgia" pitchFamily="18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Fira Sans"/>
                      </a:endParaRPr>
                    </a:p>
                  </a:txBody>
                  <a:tcPr marL="34290" marR="34290" marT="34290" marB="3429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77C8"/>
                      </a:solidFill>
                      <a:miter lim="400000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ru-RU" sz="110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Объем капитальных вложений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(не менее)</a:t>
                      </a:r>
                      <a:endParaRPr lang="ru-RU" sz="1100" b="0" i="0" u="none" strike="noStrike" kern="1200" cap="none" spc="-10" baseline="0">
                        <a:solidFill>
                          <a:schemeClr val="tx1"/>
                        </a:solidFill>
                        <a:uFillTx/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34290" marR="34290" marT="34290" marB="3429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ru-RU" sz="1100" b="0" i="0" u="none" strike="noStrike" kern="1200" cap="none" spc="-10" baseline="0" smtClean="0">
                          <a:solidFill>
                            <a:schemeClr val="tx1"/>
                          </a:solidFill>
                          <a:uFillTx/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Поступление налоговых доходов в консолидированный бюджет Кировской области ( не менее)</a:t>
                      </a:r>
                    </a:p>
                    <a:p>
                      <a:pPr marL="0" algn="ctr" defTabSz="914400" rtl="0" eaLnBrk="1" latinLnBrk="0" hangingPunct="1"/>
                      <a:endParaRPr lang="ru-RU" sz="1100" b="0" i="0" u="none" strike="noStrike" kern="1200" cap="none" spc="-10" baseline="0">
                        <a:solidFill>
                          <a:schemeClr val="tx1"/>
                        </a:solidFill>
                        <a:uFillTx/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34290" marR="34290" marT="34290" marB="3429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912">
                <a:tc>
                  <a:txBody>
                    <a:bodyPr vert="horz" wrap="square"/>
                    <a:lstStyle/>
                    <a:p>
                      <a:pPr algn="l" defTabSz="1828800">
                        <a:lnSpc>
                          <a:spcPct val="107000"/>
                        </a:lnSpc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Сельские поселения</a:t>
                      </a:r>
                      <a:endParaRPr lang="ru-RU" sz="1200" kern="1200" spc="-1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ru-RU" sz="11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10 млн. руб.</a:t>
                      </a:r>
                    </a:p>
                  </a:txBody>
                  <a:tcPr marL="82344" marR="82344" marT="41172" marB="41172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1 млн. руб. в </a:t>
                      </a:r>
                      <a:r>
                        <a:rPr lang="ru-RU" sz="110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год</a:t>
                      </a:r>
                      <a:endParaRPr lang="ru-RU" sz="1100" kern="1200">
                        <a:solidFill>
                          <a:schemeClr val="tx1"/>
                        </a:solidFill>
                        <a:effectLst>
                          <a:reflection endPos="0" dist="50800" dir="5400000" sy="-100000" algn="bl" rotWithShape="0"/>
                        </a:effectLst>
                        <a:latin typeface="Georgia" pitchFamily="18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Fira Sans"/>
                      </a:endParaRPr>
                    </a:p>
                  </a:txBody>
                  <a:tcPr marL="82344" marR="82344" marT="41172" marB="41172" anchor="ctr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657">
                <a:tc>
                  <a:txBody>
                    <a:bodyPr vert="horz" wrap="square"/>
                    <a:lstStyle/>
                    <a:p>
                      <a:pPr algn="l" defTabSz="1828800">
                        <a:lnSpc>
                          <a:spcPct val="107000"/>
                        </a:lnSpc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Городские поселения</a:t>
                      </a:r>
                      <a:endParaRPr lang="ru-RU" sz="1200" kern="1200" spc="-1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20 млн. руб.</a:t>
                      </a:r>
                    </a:p>
                  </a:txBody>
                  <a:tcPr marL="82344" marR="82344" marT="41172" marB="41172" anchor="ctr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3 млн. руб. в </a:t>
                      </a:r>
                      <a:r>
                        <a:rPr lang="ru-RU" sz="110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год</a:t>
                      </a:r>
                      <a:endParaRPr lang="ru-RU" sz="1100" kern="1200">
                        <a:solidFill>
                          <a:schemeClr val="tx1"/>
                        </a:solidFill>
                        <a:effectLst>
                          <a:reflection endPos="0" dist="50800" dir="5400000" sy="-100000" algn="bl" rotWithShape="0"/>
                        </a:effectLst>
                        <a:latin typeface="Georgia" pitchFamily="18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Fira Sans"/>
                      </a:endParaRPr>
                    </a:p>
                  </a:txBody>
                  <a:tcPr marL="82344" marR="82344" marT="41172" marB="41172" anchor="ctr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AFAFAF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340">
                <a:tc>
                  <a:txBody>
                    <a:bodyPr vert="horz" wrap="square"/>
                    <a:lstStyle/>
                    <a:p>
                      <a:pPr algn="l" defTabSz="1828800">
                        <a:lnSpc>
                          <a:spcPct val="107000"/>
                        </a:lnSpc>
                      </a:pPr>
                      <a:r>
                        <a:rPr lang="ru-RU" sz="1200" kern="1200" spc="-1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Городские </a:t>
                      </a:r>
                      <a:br>
                        <a:rPr lang="ru-RU" sz="1200" kern="1200" spc="-1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</a:br>
                      <a:r>
                        <a:rPr lang="ru-RU" sz="1200" kern="1200" spc="-1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Stem"/>
                        </a:rPr>
                        <a:t>и муниципальные округа</a:t>
                      </a:r>
                      <a:endParaRPr lang="ru-RU" sz="1200" kern="1200" spc="-1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30 млн. руб.</a:t>
                      </a:r>
                    </a:p>
                  </a:txBody>
                  <a:tcPr marL="82344" marR="82344" marT="41172" marB="41172" anchor="ctr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5 млн. руб. в </a:t>
                      </a:r>
                      <a:r>
                        <a:rPr lang="ru-RU" sz="110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год</a:t>
                      </a:r>
                      <a:endParaRPr lang="ru-RU" sz="1100" kern="1200">
                        <a:solidFill>
                          <a:schemeClr val="tx1"/>
                        </a:solidFill>
                        <a:effectLst>
                          <a:reflection endPos="0" dist="50800" dir="5400000" sy="-100000" algn="bl" rotWithShape="0"/>
                        </a:effectLst>
                        <a:latin typeface="Georgia" pitchFamily="18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Fira Sans"/>
                      </a:endParaRPr>
                    </a:p>
                  </a:txBody>
                  <a:tcPr marL="82344" marR="82344" marT="41172" marB="41172" anchor="ctr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AFAFAF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9673770" y="5177750"/>
            <a:ext cx="16118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mtClean="0">
                <a:latin typeface="Georgia" pitchFamily="18" charset="0"/>
                <a:sym typeface="Fira Sans"/>
              </a:rPr>
              <a:t>Объем капитальных вложений: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047515" y="5843591"/>
            <a:ext cx="2995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latin typeface="Georgia" pitchFamily="18" charset="0"/>
                <a:sym typeface="Fira Sans"/>
              </a:rPr>
              <a:t>не менее </a:t>
            </a:r>
            <a:br>
              <a:rPr lang="ru-RU" sz="1400" smtClean="0">
                <a:latin typeface="Georgia" pitchFamily="18" charset="0"/>
                <a:sym typeface="Fira Sans"/>
              </a:rPr>
            </a:br>
            <a:endParaRPr lang="ru-RU" sz="1400" smtClean="0">
              <a:latin typeface="Georgia" pitchFamily="18" charset="0"/>
              <a:sym typeface="Fira San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421334" y="595245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10</a:t>
            </a:r>
            <a:r>
              <a:rPr lang="ru-RU" sz="1400" smtClean="0">
                <a:latin typeface="Georgia" pitchFamily="18" charset="0"/>
                <a:sym typeface="Fira Sans"/>
              </a:rPr>
              <a:t> млн. рублей</a:t>
            </a:r>
          </a:p>
        </p:txBody>
      </p:sp>
      <p:sp>
        <p:nvSpPr>
          <p:cNvPr id="67" name="CustomShape 6"/>
          <p:cNvSpPr/>
          <p:nvPr/>
        </p:nvSpPr>
        <p:spPr>
          <a:xfrm>
            <a:off x="4164204" y="4416910"/>
            <a:ext cx="5144895" cy="447190"/>
          </a:xfrm>
          <a:prstGeom prst="round2SameRect">
            <a:avLst>
              <a:gd name="adj1" fmla="val 26946"/>
              <a:gd name="adj2" fmla="val 0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54" name="Прямоугольник 53"/>
          <p:cNvSpPr/>
          <p:nvPr/>
        </p:nvSpPr>
        <p:spPr>
          <a:xfrm>
            <a:off x="4445000" y="4450835"/>
            <a:ext cx="4483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Сфера промышленного производства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9512300" y="4416910"/>
            <a:ext cx="2031999" cy="701190"/>
          </a:xfrm>
          <a:prstGeom prst="round2SameRect">
            <a:avLst>
              <a:gd name="adj1" fmla="val 26946"/>
              <a:gd name="adj2" fmla="val 0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58" name="Прямоугольник 57"/>
          <p:cNvSpPr/>
          <p:nvPr/>
        </p:nvSpPr>
        <p:spPr>
          <a:xfrm>
            <a:off x="9793094" y="4387335"/>
            <a:ext cx="1497205" cy="69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Сфера сельского </a:t>
            </a:r>
            <a:br>
              <a:rPr lang="ru-RU" sz="1200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</a:br>
            <a:r>
              <a:rPr lang="ru-RU" sz="1200" b="1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хозяйства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0" y="0"/>
            <a:ext cx="4707648" cy="2276475"/>
          </a:xfrm>
          <a:prstGeom prst="rect">
            <a:avLst/>
          </a:prstGeom>
          <a:noFill/>
        </p:spPr>
      </p:pic>
      <p:sp>
        <p:nvSpPr>
          <p:cNvPr id="41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362446" y="3895725"/>
            <a:ext cx="7219953" cy="296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279297" y="3345448"/>
            <a:ext cx="348685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Земельные участки без проведения торгов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2696" y="6359193"/>
            <a:ext cx="34496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24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2603" y="5200650"/>
            <a:ext cx="11179" cy="9334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9522" y="2273300"/>
            <a:ext cx="4467228" cy="458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76699" y="266699"/>
            <a:ext cx="7505701" cy="6323881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09213" y="379364"/>
            <a:ext cx="497556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в аренду земельных участков </a:t>
            </a:r>
            <a:b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без проведения торгов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67199" y="347980"/>
            <a:ext cx="603885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Критерии, которым должны соответствовать МИП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27091" y="3136296"/>
            <a:ext cx="3056016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06.03.2017 № 51-ЗО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«Об установлении критериев, которым должны соответствовать объекты социально-культурного и коммунально-бытового назначения, масштабные инвестиционные проекты, в целях предоставления земельных участков в аренду без проведения торгов»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4776" y="2315111"/>
            <a:ext cx="4162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меры поддержки</a:t>
            </a:r>
          </a:p>
        </p:txBody>
      </p:sp>
      <p:pic>
        <p:nvPicPr>
          <p:cNvPr id="46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08" y="3193378"/>
            <a:ext cx="456333" cy="321348"/>
          </a:xfrm>
          <a:prstGeom prst="rect">
            <a:avLst/>
          </a:prstGeom>
          <a:noFill/>
        </p:spPr>
      </p:pic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27091" y="5360666"/>
            <a:ext cx="303808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Кировской области от 21.02.2018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80-П «О мерах по реализации Закона Кировской области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06.03.2017 № 51-ЗО…»</a:t>
            </a:r>
          </a:p>
        </p:txBody>
      </p:sp>
      <p:sp>
        <p:nvSpPr>
          <p:cNvPr id="22" name="CustomShape 6"/>
          <p:cNvSpPr/>
          <p:nvPr/>
        </p:nvSpPr>
        <p:spPr>
          <a:xfrm>
            <a:off x="6108700" y="765176"/>
            <a:ext cx="3517900" cy="314324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23" name="Прямоугольник 22"/>
          <p:cNvSpPr/>
          <p:nvPr/>
        </p:nvSpPr>
        <p:spPr>
          <a:xfrm>
            <a:off x="6377436" y="755134"/>
            <a:ext cx="2993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Сфера жилищного строительства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42445" y="1106785"/>
            <a:ext cx="4811055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Строительство объектов социальной инфраструктуры </a:t>
            </a:r>
            <a:r>
              <a:rPr lang="en-US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объектов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области образования, здравоохранения, физической культуры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спорта, социального обеспечения</a:t>
            </a:r>
            <a:r>
              <a:rPr lang="en-US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) 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 их последующей безвозмездной передачей в муниципальную собственность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029700" y="1106785"/>
            <a:ext cx="238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Общая площадь жилых помещений, возводимых в рамках реализации проекта, должна быть не менее 1000 кв.м.</a:t>
            </a:r>
          </a:p>
        </p:txBody>
      </p:sp>
      <p:sp>
        <p:nvSpPr>
          <p:cNvPr id="28" name="CustomShape 6"/>
          <p:cNvSpPr/>
          <p:nvPr/>
        </p:nvSpPr>
        <p:spPr>
          <a:xfrm>
            <a:off x="6108700" y="2073276"/>
            <a:ext cx="3517900" cy="314324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30" name="Прямоугольник 29"/>
          <p:cNvSpPr/>
          <p:nvPr/>
        </p:nvSpPr>
        <p:spPr>
          <a:xfrm>
            <a:off x="6524912" y="2063234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Сфера реновации территории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42445" y="2422436"/>
            <a:ext cx="48387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рамках инвестиционного проекта в собственность Кировской области инвестором безвозмездно должно быть передано не менее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от общей площади возводимых объектов недвижимости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029700" y="2420035"/>
            <a:ext cx="2590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объем капитальных вложений должен составить не менее 100 млн. руб.</a:t>
            </a:r>
          </a:p>
        </p:txBody>
      </p:sp>
      <p:sp>
        <p:nvSpPr>
          <p:cNvPr id="34" name="CustomShape 6"/>
          <p:cNvSpPr/>
          <p:nvPr/>
        </p:nvSpPr>
        <p:spPr>
          <a:xfrm>
            <a:off x="5384800" y="3101976"/>
            <a:ext cx="4889500" cy="492124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35" name="Прямоугольник 34"/>
          <p:cNvSpPr/>
          <p:nvPr/>
        </p:nvSpPr>
        <p:spPr>
          <a:xfrm>
            <a:off x="4783356" y="3117334"/>
            <a:ext cx="61132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Жилищное строительство, предусматривающее предоставление мер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защите прав пострадавших участников строительства жилья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142445" y="3649106"/>
            <a:ext cx="345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Предоставление мер по защите прав не менее 15 гражданам – пострадавшим участникам долевого строительства многоквартирных домов на территории Кировской области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69200" y="3650306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Строительство на предоставляемом земельном участке многоквартирного жилого дома (многоквартирных домов) или дома (домов) блокированной застройки, состоящего (состоящих) из трех и более блоков</a:t>
            </a:r>
          </a:p>
        </p:txBody>
      </p:sp>
      <p:sp>
        <p:nvSpPr>
          <p:cNvPr id="45" name="CustomShape 6"/>
          <p:cNvSpPr/>
          <p:nvPr/>
        </p:nvSpPr>
        <p:spPr>
          <a:xfrm>
            <a:off x="4597400" y="4448176"/>
            <a:ext cx="6565900" cy="492124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38" name="Прямоугольник 37"/>
          <p:cNvSpPr/>
          <p:nvPr/>
        </p:nvSpPr>
        <p:spPr>
          <a:xfrm>
            <a:off x="4605556" y="4476234"/>
            <a:ext cx="6557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Завершение строительства и ввода в эксплуатацию жилого дома (домов), участники строительства которого (которых) признаны пострадавшими участниками строительства жилья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142445" y="5025936"/>
            <a:ext cx="746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Предусматривается обязательство по завершению строительства жилого дома (домов) за счет собственных либо привлеченных средств и вводу его (их) в эксплуатацию</a:t>
            </a:r>
          </a:p>
        </p:txBody>
      </p:sp>
      <p:sp>
        <p:nvSpPr>
          <p:cNvPr id="50" name="CustomShape 6"/>
          <p:cNvSpPr/>
          <p:nvPr/>
        </p:nvSpPr>
        <p:spPr>
          <a:xfrm>
            <a:off x="7099300" y="5528632"/>
            <a:ext cx="1511300" cy="314324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51" name="Прямоугольник 50"/>
          <p:cNvSpPr/>
          <p:nvPr/>
        </p:nvSpPr>
        <p:spPr>
          <a:xfrm>
            <a:off x="7249469" y="5518590"/>
            <a:ext cx="1249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Иные сферы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142446" y="5929542"/>
            <a:ext cx="22869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Объем капитальных вложений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80 млн. руб.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959600" y="5885608"/>
            <a:ext cx="45339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Поступление налоговых доходов в консолидированный бюджет Кировской области  не менее 20 млн. руб. в год после выхода на проектную мощность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Picture 3" descr="C:\Users\malygina_uk\Desktop\201574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666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4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88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9713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55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393" y="6026395"/>
            <a:ext cx="338400" cy="285984"/>
          </a:xfrm>
          <a:prstGeom prst="rect">
            <a:avLst/>
          </a:prstGeom>
          <a:noFill/>
        </p:spPr>
      </p:pic>
      <p:pic>
        <p:nvPicPr>
          <p:cNvPr id="56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32091" y="6366155"/>
            <a:ext cx="337716" cy="313315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3688927" y="6301859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mail@dgs-kirov.ru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609050" y="5968484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27-27-33 </a:t>
            </a:r>
          </a:p>
        </p:txBody>
      </p:sp>
      <p:pic>
        <p:nvPicPr>
          <p:cNvPr id="59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93" y="6026395"/>
            <a:ext cx="338400" cy="285984"/>
          </a:xfrm>
          <a:prstGeom prst="rect">
            <a:avLst/>
          </a:prstGeom>
          <a:noFill/>
        </p:spPr>
      </p:pic>
      <p:pic>
        <p:nvPicPr>
          <p:cNvPr id="60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13391" y="6366155"/>
            <a:ext cx="337716" cy="313315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647022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39035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102289" y="5455921"/>
            <a:ext cx="269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654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65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8111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267075" y="5095786"/>
            <a:ext cx="27432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имущественных отношений Кировской области</a:t>
            </a:r>
          </a:p>
        </p:txBody>
      </p:sp>
      <p:sp>
        <p:nvSpPr>
          <p:cNvPr id="48" name="Прямоугольник 47"/>
          <p:cNvSpPr/>
          <p:nvPr/>
        </p:nvSpPr>
        <p:spPr>
          <a:xfrm rot="5400000">
            <a:off x="10279317" y="3345448"/>
            <a:ext cx="3486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Земельные участки без проведения торгов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12011025" y="228600"/>
            <a:ext cx="0" cy="144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1817537" y="6368534"/>
            <a:ext cx="348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25</a:t>
            </a:r>
            <a:endParaRPr lang="ru-RU" sz="160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2014047" y="5291091"/>
            <a:ext cx="11237" cy="9382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malygina_uk\Desktop\qr-code (6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100" y="1435100"/>
            <a:ext cx="2413000" cy="241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60200" y="-1"/>
            <a:ext cx="4318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17048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10447637" y="3345448"/>
            <a:ext cx="3150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Фабрика проектного финансирования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11025" y="228600"/>
            <a:ext cx="0" cy="144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7537" y="6368534"/>
            <a:ext cx="352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26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14047" y="5291091"/>
            <a:ext cx="11237" cy="9382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70809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54793" y="124371"/>
            <a:ext cx="2619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Фабрика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92893" y="752777"/>
            <a:ext cx="349166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проектного</a:t>
            </a:r>
          </a:p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финансирования</a:t>
            </a:r>
          </a:p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ВЭБ.РФ</a:t>
            </a:r>
          </a:p>
        </p:txBody>
      </p:sp>
      <p:sp>
        <p:nvSpPr>
          <p:cNvPr id="1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356234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026" name="Picture 2" descr="C:\Users\malygina_uk\Desktop\1080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351" y="3190874"/>
            <a:ext cx="4892846" cy="116205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978400" y="5105400"/>
            <a:ext cx="660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079729" y="3345448"/>
            <a:ext cx="388600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Фабрика проектного финансирования ВЭБ.РФ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5285" cy="127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35666" y="6359193"/>
            <a:ext cx="33855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27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33782" y="5410200"/>
            <a:ext cx="0" cy="723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-1" y="0"/>
            <a:ext cx="5057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-1" y="0"/>
            <a:ext cx="5057775" cy="2276475"/>
          </a:xfrm>
          <a:prstGeom prst="rect">
            <a:avLst/>
          </a:prstGeom>
          <a:noFill/>
        </p:spPr>
      </p:pic>
      <p:sp>
        <p:nvSpPr>
          <p:cNvPr id="10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5076826" cy="2285999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76699" y="161925"/>
            <a:ext cx="7505701" cy="5086350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1991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Фабрика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587051"/>
            <a:ext cx="2451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проектного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029964"/>
            <a:ext cx="3693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финансирования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746968" y="291704"/>
            <a:ext cx="24432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Критерии к проектам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8269859" y="291704"/>
            <a:ext cx="32921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Преимущества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3045168" y="5395690"/>
            <a:ext cx="26292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Получение поддержки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23825" y="5933509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06484" y="5967919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6238875" y="5845174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294079" y="588798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8829675" y="4991100"/>
            <a:ext cx="2552700" cy="1495425"/>
          </a:xfrm>
          <a:prstGeom prst="roundRect">
            <a:avLst>
              <a:gd name="adj" fmla="val 90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8829674" y="4981575"/>
            <a:ext cx="2571751" cy="1524000"/>
          </a:xfrm>
          <a:prstGeom prst="roundRect">
            <a:avLst>
              <a:gd name="adj" fmla="val 11301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54" name="Прямоугольник 453"/>
          <p:cNvSpPr/>
          <p:nvPr/>
        </p:nvSpPr>
        <p:spPr>
          <a:xfrm>
            <a:off x="8924926" y="5244346"/>
            <a:ext cx="24860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Постановление Правительства</a:t>
            </a:r>
          </a:p>
          <a:p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Российской Федерации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15.02.2018 № 158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9848284" y="4998295"/>
            <a:ext cx="516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</a:t>
            </a:r>
            <a:endParaRPr lang="ru-RU" sz="16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2050" name="Picture 2" descr="E:\Для сообщества\3. ФОТО ДЛЯ ОФОРМЛЕНИЯ\casual-life-3d-stack-of-books-mock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5575" y="6147904"/>
            <a:ext cx="1041400" cy="633896"/>
          </a:xfrm>
          <a:prstGeom prst="rect">
            <a:avLst/>
          </a:prstGeom>
          <a:noFill/>
        </p:spPr>
      </p:pic>
      <p:sp>
        <p:nvSpPr>
          <p:cNvPr id="129" name="Овал 128"/>
          <p:cNvSpPr/>
          <p:nvPr/>
        </p:nvSpPr>
        <p:spPr>
          <a:xfrm>
            <a:off x="3476625" y="5854139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49759" y="58790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15739"/>
            <a:ext cx="1625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ВЭБ.РФ</a:t>
            </a:r>
          </a:p>
        </p:txBody>
      </p:sp>
      <p:pic>
        <p:nvPicPr>
          <p:cNvPr id="131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8415" y="627460"/>
            <a:ext cx="354085" cy="354085"/>
          </a:xfrm>
          <a:prstGeom prst="rect">
            <a:avLst/>
          </a:prstGeom>
          <a:noFill/>
        </p:spPr>
      </p:pic>
      <p:pic>
        <p:nvPicPr>
          <p:cNvPr id="132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7104" y="1119065"/>
            <a:ext cx="413496" cy="348886"/>
          </a:xfrm>
          <a:prstGeom prst="rect">
            <a:avLst/>
          </a:prstGeom>
          <a:noFill/>
        </p:spPr>
      </p:pic>
      <p:pic>
        <p:nvPicPr>
          <p:cNvPr id="13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288" y="2173901"/>
            <a:ext cx="439787" cy="371070"/>
          </a:xfrm>
          <a:prstGeom prst="rect">
            <a:avLst/>
          </a:prstGeom>
          <a:noFill/>
        </p:spPr>
      </p:pic>
      <p:pic>
        <p:nvPicPr>
          <p:cNvPr id="134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155" y="1557951"/>
            <a:ext cx="461349" cy="461349"/>
          </a:xfrm>
          <a:prstGeom prst="rect">
            <a:avLst/>
          </a:prstGeom>
          <a:noFill/>
        </p:spPr>
      </p:pic>
      <p:sp>
        <p:nvSpPr>
          <p:cNvPr id="135" name="Rectangle 1"/>
          <p:cNvSpPr>
            <a:spLocks noChangeArrowheads="1"/>
          </p:cNvSpPr>
          <p:nvPr/>
        </p:nvSpPr>
        <p:spPr bwMode="auto">
          <a:xfrm>
            <a:off x="5000626" y="637029"/>
            <a:ext cx="2952750" cy="630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реализуется на территории Российской</a:t>
            </a:r>
            <a:r>
              <a:rPr kumimoji="0" lang="ru-RU" sz="13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Федерации от 3 млрд. рублей</a:t>
            </a: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tangle 1"/>
          <p:cNvSpPr>
            <a:spLocks noChangeArrowheads="1"/>
          </p:cNvSpPr>
          <p:nvPr/>
        </p:nvSpPr>
        <p:spPr bwMode="auto">
          <a:xfrm>
            <a:off x="5000626" y="1311865"/>
            <a:ext cx="2952750" cy="2718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Окупаемость проекта – до 30 лет</a:t>
            </a: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Rectangle 1"/>
          <p:cNvSpPr>
            <a:spLocks noChangeArrowheads="1"/>
          </p:cNvSpPr>
          <p:nvPr/>
        </p:nvSpPr>
        <p:spPr bwMode="auto">
          <a:xfrm>
            <a:off x="5000626" y="1627629"/>
            <a:ext cx="2952750" cy="630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Собственные</a:t>
            </a:r>
            <a:r>
              <a:rPr kumimoji="0" lang="ru-RU" sz="13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средства инициатора проекта – не менее 20% от бюджета проекта</a:t>
            </a: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ectangle 1"/>
          <p:cNvSpPr>
            <a:spLocks noChangeArrowheads="1"/>
          </p:cNvSpPr>
          <p:nvPr/>
        </p:nvSpPr>
        <p:spPr bwMode="auto">
          <a:xfrm>
            <a:off x="5000626" y="2212697"/>
            <a:ext cx="2952750" cy="4514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реализуется</a:t>
            </a:r>
            <a:r>
              <a:rPr kumimoji="0" lang="ru-RU" sz="13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основе проектного финансирования</a:t>
            </a: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malygina_uk\Desktop\Загрузки\2024-11-05_10-19-03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31667" r="5078" b="36111"/>
          <a:stretch>
            <a:fillRect/>
          </a:stretch>
        </p:blipFill>
        <p:spPr bwMode="auto">
          <a:xfrm>
            <a:off x="4124325" y="2802553"/>
            <a:ext cx="7416572" cy="1502747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5648325" y="3028950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152900" y="4572000"/>
            <a:ext cx="73247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По проектам, одобренным в период 2022-2024 гг., доля собственных средств инициатора может составлять от 15% стоимости проекта, при ограниченном участии ВЭБ.РФ: транш А – не более 10% стоимости проекта; общее участие ВЭБ в финансирование проекта - не более 25% стоимости проекта</a:t>
            </a:r>
          </a:p>
        </p:txBody>
      </p:sp>
      <p:sp>
        <p:nvSpPr>
          <p:cNvPr id="151" name="Rectangle 1"/>
          <p:cNvSpPr>
            <a:spLocks noChangeArrowheads="1"/>
          </p:cNvSpPr>
          <p:nvPr/>
        </p:nvSpPr>
        <p:spPr bwMode="auto">
          <a:xfrm>
            <a:off x="8382001" y="684654"/>
            <a:ext cx="3114674" cy="630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Хеджирование</a:t>
            </a:r>
            <a:r>
              <a:rPr kumimoji="0" lang="ru-RU" sz="13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роста ключевой ставки </a:t>
            </a:r>
            <a:br>
              <a:rPr kumimoji="0" lang="ru-RU" sz="13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счет госсубсидий на протяжении всего срока кредитования</a:t>
            </a: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ctangle 1"/>
          <p:cNvSpPr>
            <a:spLocks noChangeArrowheads="1"/>
          </p:cNvSpPr>
          <p:nvPr/>
        </p:nvSpPr>
        <p:spPr bwMode="auto">
          <a:xfrm>
            <a:off x="8382001" y="1374497"/>
            <a:ext cx="3505200" cy="4514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Транш В на уплату процентов на инвестиционной</a:t>
            </a:r>
            <a:r>
              <a:rPr kumimoji="0" lang="ru-RU" sz="13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стадии проекта</a:t>
            </a: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ctangle 1"/>
          <p:cNvSpPr>
            <a:spLocks noChangeArrowheads="1"/>
          </p:cNvSpPr>
          <p:nvPr/>
        </p:nvSpPr>
        <p:spPr bwMode="auto">
          <a:xfrm>
            <a:off x="8382001" y="1846704"/>
            <a:ext cx="3505200" cy="630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Специальное ценообразование ВЭБ.РФ </a:t>
            </a:r>
            <a:br>
              <a:rPr lang="ru-RU" sz="13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по траншу А (секьюритизация долга под госгарантию)</a:t>
            </a:r>
            <a:endParaRPr kumimoji="0" 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3373" y="748820"/>
            <a:ext cx="212972" cy="219697"/>
          </a:xfrm>
          <a:prstGeom prst="rect">
            <a:avLst/>
          </a:prstGeom>
          <a:noFill/>
        </p:spPr>
      </p:pic>
      <p:pic>
        <p:nvPicPr>
          <p:cNvPr id="15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3373" y="1425095"/>
            <a:ext cx="212972" cy="219697"/>
          </a:xfrm>
          <a:prstGeom prst="rect">
            <a:avLst/>
          </a:prstGeom>
          <a:noFill/>
        </p:spPr>
      </p:pic>
      <p:pic>
        <p:nvPicPr>
          <p:cNvPr id="15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3373" y="1920395"/>
            <a:ext cx="212972" cy="219697"/>
          </a:xfrm>
          <a:prstGeom prst="rect">
            <a:avLst/>
          </a:prstGeom>
          <a:noFill/>
        </p:spPr>
      </p:pic>
      <p:sp>
        <p:nvSpPr>
          <p:cNvPr id="159" name="Прямоугольник 158"/>
          <p:cNvSpPr/>
          <p:nvPr/>
        </p:nvSpPr>
        <p:spPr>
          <a:xfrm>
            <a:off x="8924926" y="5815846"/>
            <a:ext cx="24860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Распоряжение Правительства РФ от 16.08.2022 № 2252-р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155918" y="2498109"/>
            <a:ext cx="29979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получателю</a:t>
            </a:r>
            <a:r>
              <a:rPr lang="en-US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 поддержки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49D053F3-EB8D-4792-B970-A2C966B217C1}"/>
              </a:ext>
            </a:extLst>
          </p:cNvPr>
          <p:cNvSpPr txBox="1"/>
          <p:nvPr/>
        </p:nvSpPr>
        <p:spPr>
          <a:xfrm>
            <a:off x="665078" y="4365292"/>
            <a:ext cx="166156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отсутствие задолженности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по платежам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в бюджет</a:t>
            </a:r>
          </a:p>
        </p:txBody>
      </p:sp>
      <p:pic>
        <p:nvPicPr>
          <p:cNvPr id="162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8971" y="4448176"/>
            <a:ext cx="485629" cy="374334"/>
          </a:xfrm>
          <a:prstGeom prst="rect">
            <a:avLst/>
          </a:prstGeom>
          <a:noFill/>
        </p:spPr>
      </p:pic>
      <p:pic>
        <p:nvPicPr>
          <p:cNvPr id="163" name="Picture 6" descr="C:\Users\kilmakov_ii\Downloads\growth_icon-icons.com_66874.png">
            <a:extLst>
              <a:ext uri="{FF2B5EF4-FFF2-40B4-BE49-F238E27FC236}">
                <a16:creationId xmlns="" xmlns:a16="http://schemas.microsoft.com/office/drawing/2014/main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254" y="4478431"/>
            <a:ext cx="383615" cy="383615"/>
          </a:xfrm>
          <a:prstGeom prst="rect">
            <a:avLst/>
          </a:prstGeom>
          <a:noFill/>
        </p:spPr>
      </p:pic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E19BD9B2-BE6A-4D5D-9B50-6F2027AA9612}"/>
              </a:ext>
            </a:extLst>
          </p:cNvPr>
          <p:cNvSpPr txBox="1"/>
          <p:nvPr/>
        </p:nvSpPr>
        <p:spPr>
          <a:xfrm>
            <a:off x="2572584" y="4362655"/>
            <a:ext cx="108539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не </a:t>
            </a:r>
            <a:r>
              <a:rPr lang="ru-RU" sz="1100">
                <a:latin typeface="Georgia" pitchFamily="18" charset="0"/>
                <a:sym typeface="Fira Sans"/>
              </a:rPr>
              <a:t>находится </a:t>
            </a:r>
          </a:p>
          <a:p>
            <a:pPr>
              <a:lnSpc>
                <a:spcPts val="1000"/>
              </a:lnSpc>
            </a:pPr>
            <a:r>
              <a:rPr lang="ru-RU" sz="1100">
                <a:latin typeface="Georgia" pitchFamily="18" charset="0"/>
                <a:sym typeface="Fira Sans"/>
              </a:rPr>
              <a:t>в процессе ликвидации, банкротства</a:t>
            </a:r>
          </a:p>
        </p:txBody>
      </p:sp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4" y="3240416"/>
            <a:ext cx="369872" cy="446639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E51B2E03-C18D-4912-BC78-B6E3135B70B3}"/>
              </a:ext>
            </a:extLst>
          </p:cNvPr>
          <p:cNvSpPr txBox="1"/>
          <p:nvPr/>
        </p:nvSpPr>
        <p:spPr>
          <a:xfrm>
            <a:off x="628575" y="3257520"/>
            <a:ext cx="140977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российское юридическое лицо 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(кроме государственных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и муниципальных учреждений)</a:t>
            </a: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593448" y="5803108"/>
            <a:ext cx="36957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Направление частным инвестором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заявку на участие в отборе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  <a:hlinkClick r:id="rId13"/>
              </a:rPr>
              <a:t>в ВЭБ.РФ</a:t>
            </a:r>
            <a:endParaRPr lang="ru-RU" sz="13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pic>
        <p:nvPicPr>
          <p:cNvPr id="172" name="Picture 5" descr="C:\Users\kilmakov_ii\Downloads\bank_icon-icons.com_66865.png">
            <a:extLst>
              <a:ext uri="{FF2B5EF4-FFF2-40B4-BE49-F238E27FC236}">
                <a16:creationId xmlns="" xmlns:a16="http://schemas.microsoft.com/office/drawing/2014/main" id="{9D62FA64-928D-4B75-965C-1E2FBFDD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1415" y="3230415"/>
            <a:ext cx="446510" cy="419475"/>
          </a:xfrm>
          <a:prstGeom prst="rect">
            <a:avLst/>
          </a:prstGeom>
          <a:noFill/>
        </p:spPr>
      </p:pic>
      <p:sp>
        <p:nvSpPr>
          <p:cNvPr id="173" name="Овал 172"/>
          <p:cNvSpPr/>
          <p:nvPr/>
        </p:nvSpPr>
        <p:spPr>
          <a:xfrm>
            <a:off x="2174082" y="3264694"/>
            <a:ext cx="102394" cy="100011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2466976" y="3219361"/>
            <a:ext cx="13811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доля участия иностранных юридических лиц в уставном капитале – не более 50%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3914775" y="5758160"/>
            <a:ext cx="230505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Проверка проекта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на соответствие критериям Фабрики проектного финансирования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6734174" y="5681960"/>
            <a:ext cx="195262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Решение ВЭБ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 возможности включения проекта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 Фабрику проектного финансирования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Picture 3" descr="C:\Users\malygina_uk\Desktop\201574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666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4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88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9713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sp>
        <p:nvSpPr>
          <p:cNvPr id="65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8111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5400000">
            <a:off x="10079743" y="3345448"/>
            <a:ext cx="3886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Фабрика проектного финансирования ВЭБ.РФ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12011025" y="228600"/>
            <a:ext cx="0" cy="144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1817537" y="6368534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28</a:t>
            </a:r>
            <a:endParaRPr lang="ru-RU" sz="160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2014789" y="5353050"/>
            <a:ext cx="10495" cy="876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malygina_uk\Desktop\qr-code (6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100" y="1435100"/>
            <a:ext cx="2413000" cy="2413000"/>
          </a:xfrm>
          <a:prstGeom prst="rect">
            <a:avLst/>
          </a:prstGeom>
          <a:noFill/>
        </p:spPr>
      </p:pic>
      <p:pic>
        <p:nvPicPr>
          <p:cNvPr id="25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143" y="6026395"/>
            <a:ext cx="338400" cy="285984"/>
          </a:xfrm>
          <a:prstGeom prst="rect">
            <a:avLst/>
          </a:prstGeom>
          <a:noFill/>
        </p:spPr>
      </p:pic>
      <p:pic>
        <p:nvPicPr>
          <p:cNvPr id="26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36841" y="6366155"/>
            <a:ext cx="337716" cy="313315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593677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13800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pic>
        <p:nvPicPr>
          <p:cNvPr id="29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6443" y="6026395"/>
            <a:ext cx="338400" cy="285984"/>
          </a:xfrm>
          <a:prstGeom prst="rect">
            <a:avLst/>
          </a:prstGeom>
          <a:noFill/>
        </p:spPr>
      </p:pic>
      <p:pic>
        <p:nvPicPr>
          <p:cNvPr id="30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18141" y="6366155"/>
            <a:ext cx="337716" cy="313315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637497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9510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07039" y="5455921"/>
            <a:ext cx="269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17019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71825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60200" y="-1"/>
            <a:ext cx="4318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28713" y="4020990"/>
            <a:ext cx="4082315" cy="15917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98349" y="1612941"/>
            <a:ext cx="5287491" cy="20616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5400000">
            <a:off x="10479685" y="3345448"/>
            <a:ext cx="3086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Территории опережающего развития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817537" y="6368534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29</a:t>
            </a:r>
            <a:endParaRPr lang="ru-RU" sz="160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2011025" y="5038725"/>
            <a:ext cx="14259" cy="1190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970454" y="124371"/>
            <a:ext cx="4110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Преференции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4008554" y="752777"/>
            <a:ext cx="3193503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территории </a:t>
            </a:r>
            <a:b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опережающего </a:t>
            </a:r>
            <a:b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развития</a:t>
            </a:r>
          </a:p>
        </p:txBody>
      </p:sp>
      <p:pic>
        <p:nvPicPr>
          <p:cNvPr id="28" name="Рисунок 2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89" y="3483187"/>
            <a:ext cx="6918733" cy="2774738"/>
          </a:xfrm>
          <a:prstGeom prst="rect">
            <a:avLst/>
          </a:prstGeom>
          <a:effectLst>
            <a:softEdge rad="35115"/>
          </a:effectLst>
        </p:spPr>
      </p:pic>
      <p:sp>
        <p:nvSpPr>
          <p:cNvPr id="1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356234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malygina_uk\Desktop\Разное\ФОТО КИРОВ\201618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238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183871" y="0"/>
            <a:ext cx="5824259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4686689" y="483535"/>
            <a:ext cx="2560316" cy="361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36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Оглавление</a:t>
            </a:r>
            <a:endParaRPr lang="ru-RU" sz="36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1484755" y="3300623"/>
            <a:ext cx="1075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Оглавление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011025" y="228600"/>
            <a:ext cx="31403" cy="2622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906437" y="6368534"/>
            <a:ext cx="266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</a:t>
            </a:r>
            <a:endParaRPr lang="ru-RU" sz="160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999853" y="4105835"/>
            <a:ext cx="25431" cy="21235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3348878" y="1047110"/>
            <a:ext cx="50028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mtClean="0">
                <a:latin typeface="Georgia" pitchFamily="18" charset="0"/>
                <a:sym typeface="Fira Sans"/>
              </a:rPr>
              <a:t>Кросс-отраслевые меры поддержки</a:t>
            </a:r>
            <a:endParaRPr lang="ru-RU">
              <a:latin typeface="Georgia" pitchFamily="18" charset="0"/>
              <a:sym typeface="Fira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3348878" y="1587414"/>
            <a:ext cx="50028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mtClean="0">
                <a:latin typeface="Georgia" pitchFamily="18" charset="0"/>
                <a:sym typeface="Fira Sans"/>
              </a:rPr>
              <a:t>Отраслевые меры поддержки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3788148" y="2141741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Промышленность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3788148" y="2636774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Малый и средний бизнес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3788148" y="3131807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Поддержка экспорта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3788148" y="3626840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Агропромышленный комплекс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3788148" y="4121873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Энергетика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3788148" y="4616906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Жилищное строительство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3788148" y="5111939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Туризм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3788148" y="5606972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Информационные технологии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3788148" y="6102002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Образование</a:t>
            </a:r>
          </a:p>
        </p:txBody>
      </p:sp>
      <p:sp>
        <p:nvSpPr>
          <p:cNvPr id="130" name="Овал 129"/>
          <p:cNvSpPr/>
          <p:nvPr/>
        </p:nvSpPr>
        <p:spPr>
          <a:xfrm>
            <a:off x="8308601" y="1028694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8372210" y="106310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4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8308601" y="1530344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8327760" y="1564754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21</a:t>
            </a: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8336802" y="2173882"/>
            <a:ext cx="381748" cy="373450"/>
            <a:chOff x="8336802" y="2059582"/>
            <a:chExt cx="381748" cy="373450"/>
          </a:xfrm>
        </p:grpSpPr>
        <p:sp>
          <p:nvSpPr>
            <p:cNvPr id="155" name="Овал 154"/>
            <p:cNvSpPr/>
            <p:nvPr/>
          </p:nvSpPr>
          <p:spPr>
            <a:xfrm>
              <a:off x="8336802" y="2059582"/>
              <a:ext cx="381748" cy="373450"/>
            </a:xfrm>
            <a:prstGeom prst="ellipse">
              <a:avLst/>
            </a:prstGeom>
            <a:gradFill flip="none" rotWithShape="1">
              <a:gsLst>
                <a:gs pos="50000">
                  <a:srgbClr val="2A959A">
                    <a:alpha val="70980"/>
                  </a:srgbClr>
                </a:gs>
                <a:gs pos="0">
                  <a:srgbClr val="70BAD3">
                    <a:lumMod val="82000"/>
                  </a:srgbClr>
                </a:gs>
                <a:gs pos="100000">
                  <a:srgbClr val="15D1AA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8365449" y="2099239"/>
              <a:ext cx="3382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sym typeface="Fira Sans"/>
                </a:rPr>
                <a:t>21</a:t>
              </a:r>
              <a:endParaRPr lang="ru-RU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8336802" y="2658863"/>
            <a:ext cx="381748" cy="373450"/>
            <a:chOff x="8336802" y="2059582"/>
            <a:chExt cx="381748" cy="373450"/>
          </a:xfrm>
        </p:grpSpPr>
        <p:sp>
          <p:nvSpPr>
            <p:cNvPr id="163" name="Овал 162"/>
            <p:cNvSpPr/>
            <p:nvPr/>
          </p:nvSpPr>
          <p:spPr>
            <a:xfrm>
              <a:off x="8336802" y="2059582"/>
              <a:ext cx="381748" cy="373450"/>
            </a:xfrm>
            <a:prstGeom prst="ellipse">
              <a:avLst/>
            </a:prstGeom>
            <a:gradFill flip="none" rotWithShape="1">
              <a:gsLst>
                <a:gs pos="50000">
                  <a:srgbClr val="2A959A">
                    <a:alpha val="70980"/>
                  </a:srgbClr>
                </a:gs>
                <a:gs pos="0">
                  <a:srgbClr val="70BAD3">
                    <a:lumMod val="82000"/>
                  </a:srgbClr>
                </a:gs>
                <a:gs pos="100000">
                  <a:srgbClr val="15D1AA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8356600" y="2099239"/>
              <a:ext cx="3598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sym typeface="Fira Sans"/>
                </a:rPr>
                <a:t>28</a:t>
              </a:r>
              <a:endParaRPr lang="ru-RU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8336802" y="3143844"/>
            <a:ext cx="381748" cy="373450"/>
            <a:chOff x="8336802" y="2059582"/>
            <a:chExt cx="381748" cy="373450"/>
          </a:xfrm>
        </p:grpSpPr>
        <p:sp>
          <p:nvSpPr>
            <p:cNvPr id="175" name="Овал 174"/>
            <p:cNvSpPr/>
            <p:nvPr/>
          </p:nvSpPr>
          <p:spPr>
            <a:xfrm>
              <a:off x="8336802" y="2059582"/>
              <a:ext cx="381748" cy="373450"/>
            </a:xfrm>
            <a:prstGeom prst="ellipse">
              <a:avLst/>
            </a:prstGeom>
            <a:gradFill flip="none" rotWithShape="1">
              <a:gsLst>
                <a:gs pos="50000">
                  <a:srgbClr val="2A959A">
                    <a:alpha val="70980"/>
                  </a:srgbClr>
                </a:gs>
                <a:gs pos="0">
                  <a:srgbClr val="70BAD3">
                    <a:lumMod val="82000"/>
                  </a:srgbClr>
                </a:gs>
                <a:gs pos="100000">
                  <a:srgbClr val="15D1AA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8356600" y="2099239"/>
              <a:ext cx="3598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sym typeface="Fira Sans"/>
                </a:rPr>
                <a:t>35</a:t>
              </a:r>
              <a:endParaRPr lang="ru-RU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81" name="Группа 180"/>
          <p:cNvGrpSpPr/>
          <p:nvPr/>
        </p:nvGrpSpPr>
        <p:grpSpPr>
          <a:xfrm>
            <a:off x="8336802" y="3628825"/>
            <a:ext cx="381748" cy="373450"/>
            <a:chOff x="8336802" y="2059582"/>
            <a:chExt cx="381748" cy="373450"/>
          </a:xfrm>
        </p:grpSpPr>
        <p:sp>
          <p:nvSpPr>
            <p:cNvPr id="184" name="Овал 183"/>
            <p:cNvSpPr/>
            <p:nvPr/>
          </p:nvSpPr>
          <p:spPr>
            <a:xfrm>
              <a:off x="8336802" y="2059582"/>
              <a:ext cx="381748" cy="373450"/>
            </a:xfrm>
            <a:prstGeom prst="ellipse">
              <a:avLst/>
            </a:prstGeom>
            <a:gradFill flip="none" rotWithShape="1">
              <a:gsLst>
                <a:gs pos="50000">
                  <a:srgbClr val="2A959A">
                    <a:alpha val="70980"/>
                  </a:srgbClr>
                </a:gs>
                <a:gs pos="0">
                  <a:srgbClr val="70BAD3">
                    <a:lumMod val="82000"/>
                  </a:srgbClr>
                </a:gs>
                <a:gs pos="100000">
                  <a:srgbClr val="15D1AA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8356600" y="2099239"/>
              <a:ext cx="3598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sym typeface="Fira Sans"/>
                </a:rPr>
                <a:t>50</a:t>
              </a:r>
              <a:endParaRPr lang="ru-RU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8336802" y="4113806"/>
            <a:ext cx="398667" cy="373450"/>
            <a:chOff x="8336802" y="2059582"/>
            <a:chExt cx="398667" cy="373450"/>
          </a:xfrm>
        </p:grpSpPr>
        <p:sp>
          <p:nvSpPr>
            <p:cNvPr id="193" name="Овал 192"/>
            <p:cNvSpPr/>
            <p:nvPr/>
          </p:nvSpPr>
          <p:spPr>
            <a:xfrm>
              <a:off x="8336802" y="2059582"/>
              <a:ext cx="381748" cy="373450"/>
            </a:xfrm>
            <a:prstGeom prst="ellipse">
              <a:avLst/>
            </a:prstGeom>
            <a:gradFill flip="none" rotWithShape="1">
              <a:gsLst>
                <a:gs pos="50000">
                  <a:srgbClr val="2A959A">
                    <a:alpha val="70980"/>
                  </a:srgbClr>
                </a:gs>
                <a:gs pos="0">
                  <a:srgbClr val="70BAD3">
                    <a:lumMod val="82000"/>
                  </a:srgbClr>
                </a:gs>
                <a:gs pos="100000">
                  <a:srgbClr val="15D1AA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8375650" y="2099239"/>
              <a:ext cx="3598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sym typeface="Fira Sans"/>
                </a:rPr>
                <a:t>70</a:t>
              </a:r>
              <a:endParaRPr lang="ru-RU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8336802" y="4598787"/>
            <a:ext cx="385967" cy="373450"/>
            <a:chOff x="8336802" y="2059582"/>
            <a:chExt cx="385967" cy="373450"/>
          </a:xfrm>
        </p:grpSpPr>
        <p:sp>
          <p:nvSpPr>
            <p:cNvPr id="197" name="Овал 196"/>
            <p:cNvSpPr/>
            <p:nvPr/>
          </p:nvSpPr>
          <p:spPr>
            <a:xfrm>
              <a:off x="8336802" y="2059582"/>
              <a:ext cx="381748" cy="373450"/>
            </a:xfrm>
            <a:prstGeom prst="ellipse">
              <a:avLst/>
            </a:prstGeom>
            <a:gradFill flip="none" rotWithShape="1">
              <a:gsLst>
                <a:gs pos="50000">
                  <a:srgbClr val="2A959A">
                    <a:alpha val="70980"/>
                  </a:srgbClr>
                </a:gs>
                <a:gs pos="0">
                  <a:srgbClr val="70BAD3">
                    <a:lumMod val="82000"/>
                  </a:srgbClr>
                </a:gs>
                <a:gs pos="100000">
                  <a:srgbClr val="15D1AA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8362950" y="2099239"/>
              <a:ext cx="3598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sym typeface="Fira Sans"/>
                </a:rPr>
                <a:t>81</a:t>
              </a:r>
              <a:endParaRPr lang="ru-RU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99" name="Группа 198"/>
          <p:cNvGrpSpPr/>
          <p:nvPr/>
        </p:nvGrpSpPr>
        <p:grpSpPr>
          <a:xfrm>
            <a:off x="8336802" y="5083768"/>
            <a:ext cx="381748" cy="373450"/>
            <a:chOff x="8336802" y="2059582"/>
            <a:chExt cx="381748" cy="373450"/>
          </a:xfrm>
        </p:grpSpPr>
        <p:sp>
          <p:nvSpPr>
            <p:cNvPr id="200" name="Овал 199"/>
            <p:cNvSpPr/>
            <p:nvPr/>
          </p:nvSpPr>
          <p:spPr>
            <a:xfrm>
              <a:off x="8336802" y="2059582"/>
              <a:ext cx="381748" cy="373450"/>
            </a:xfrm>
            <a:prstGeom prst="ellipse">
              <a:avLst/>
            </a:prstGeom>
            <a:gradFill flip="none" rotWithShape="1">
              <a:gsLst>
                <a:gs pos="50000">
                  <a:srgbClr val="2A959A">
                    <a:alpha val="70980"/>
                  </a:srgbClr>
                </a:gs>
                <a:gs pos="0">
                  <a:srgbClr val="70BAD3">
                    <a:lumMod val="82000"/>
                  </a:srgbClr>
                </a:gs>
                <a:gs pos="100000">
                  <a:srgbClr val="15D1AA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8343900" y="2108764"/>
              <a:ext cx="3598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sym typeface="Fira Sans"/>
                </a:rPr>
                <a:t>90</a:t>
              </a:r>
              <a:endParaRPr lang="ru-RU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02" name="Группа 201"/>
          <p:cNvGrpSpPr/>
          <p:nvPr/>
        </p:nvGrpSpPr>
        <p:grpSpPr>
          <a:xfrm>
            <a:off x="8328660" y="5568749"/>
            <a:ext cx="470309" cy="373450"/>
            <a:chOff x="8328660" y="2059582"/>
            <a:chExt cx="470309" cy="373450"/>
          </a:xfrm>
        </p:grpSpPr>
        <p:sp>
          <p:nvSpPr>
            <p:cNvPr id="204" name="Овал 203"/>
            <p:cNvSpPr/>
            <p:nvPr/>
          </p:nvSpPr>
          <p:spPr>
            <a:xfrm>
              <a:off x="8336802" y="2059582"/>
              <a:ext cx="381748" cy="373450"/>
            </a:xfrm>
            <a:prstGeom prst="ellipse">
              <a:avLst/>
            </a:prstGeom>
            <a:gradFill flip="none" rotWithShape="1">
              <a:gsLst>
                <a:gs pos="50000">
                  <a:srgbClr val="2A959A">
                    <a:alpha val="70980"/>
                  </a:srgbClr>
                </a:gs>
                <a:gs pos="0">
                  <a:srgbClr val="70BAD3">
                    <a:lumMod val="82000"/>
                  </a:srgbClr>
                </a:gs>
                <a:gs pos="100000">
                  <a:srgbClr val="15D1AA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8328660" y="2099239"/>
              <a:ext cx="4703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sym typeface="Fira Sans"/>
                </a:rPr>
                <a:t>105</a:t>
              </a:r>
              <a:endParaRPr lang="ru-RU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8328660" y="6053732"/>
            <a:ext cx="470309" cy="373450"/>
            <a:chOff x="8328660" y="2059582"/>
            <a:chExt cx="470309" cy="373450"/>
          </a:xfrm>
        </p:grpSpPr>
        <p:sp>
          <p:nvSpPr>
            <p:cNvPr id="207" name="Овал 206"/>
            <p:cNvSpPr/>
            <p:nvPr/>
          </p:nvSpPr>
          <p:spPr>
            <a:xfrm>
              <a:off x="8336802" y="2059582"/>
              <a:ext cx="381748" cy="373450"/>
            </a:xfrm>
            <a:prstGeom prst="ellipse">
              <a:avLst/>
            </a:prstGeom>
            <a:gradFill flip="none" rotWithShape="1">
              <a:gsLst>
                <a:gs pos="50000">
                  <a:srgbClr val="2A959A">
                    <a:alpha val="70980"/>
                  </a:srgbClr>
                </a:gs>
                <a:gs pos="0">
                  <a:srgbClr val="70BAD3">
                    <a:lumMod val="82000"/>
                  </a:srgbClr>
                </a:gs>
                <a:gs pos="100000">
                  <a:srgbClr val="15D1AA"/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8328660" y="2099239"/>
              <a:ext cx="4703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mtClean="0">
                  <a:solidFill>
                    <a:schemeClr val="bg1"/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sym typeface="Fira Sans"/>
                </a:rPr>
                <a:t>110</a:t>
              </a:r>
              <a:endParaRPr lang="ru-RU" sz="1200">
                <a:solidFill>
                  <a:schemeClr val="bg1"/>
                </a:solidFill>
              </a:endParaRPr>
            </a:p>
          </p:txBody>
        </p:sp>
      </p:grpSp>
      <p:cxnSp>
        <p:nvCxnSpPr>
          <p:cNvPr id="209" name="Прямая соединительная линия 208"/>
          <p:cNvCxnSpPr/>
          <p:nvPr/>
        </p:nvCxnSpPr>
        <p:spPr>
          <a:xfrm>
            <a:off x="7315200" y="1226826"/>
            <a:ext cx="8763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>
            <a:off x="6677025" y="1750701"/>
            <a:ext cx="151447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>
            <a:off x="5534025" y="2341251"/>
            <a:ext cx="265747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>
            <a:off x="6143625" y="2846076"/>
            <a:ext cx="204787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5838825" y="3331851"/>
            <a:ext cx="235267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>
            <a:off x="6629400" y="3808101"/>
            <a:ext cx="15621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>
            <a:off x="4933950" y="4322451"/>
            <a:ext cx="325755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>
            <a:off x="6191250" y="4798701"/>
            <a:ext cx="200025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>
            <a:off x="4562475" y="5313051"/>
            <a:ext cx="362902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>
            <a:off x="6505575" y="5779776"/>
            <a:ext cx="16764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>
            <a:off x="5057775" y="6294126"/>
            <a:ext cx="31242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0" y="0"/>
            <a:ext cx="4707648" cy="2276475"/>
          </a:xfrm>
          <a:prstGeom prst="rect">
            <a:avLst/>
          </a:prstGeom>
          <a:noFill/>
        </p:spPr>
      </p:pic>
      <p:sp>
        <p:nvSpPr>
          <p:cNvPr id="57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67225" y="4305300"/>
            <a:ext cx="7115175" cy="255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479672" y="3345448"/>
            <a:ext cx="30861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Территории опережающего развития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97566" y="6359193"/>
            <a:ext cx="35779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30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9522" y="2298700"/>
            <a:ext cx="4467228" cy="455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76699" y="266700"/>
            <a:ext cx="7505701" cy="4552950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Преференции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663251"/>
            <a:ext cx="2666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резидентам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153789"/>
            <a:ext cx="88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ТОР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251668" y="395065"/>
            <a:ext cx="43765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Критерии к инвестиционным проектам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155918" y="2569593"/>
            <a:ext cx="31935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резиденту ТОР</a:t>
            </a:r>
          </a:p>
        </p:txBody>
      </p:sp>
      <p:pic>
        <p:nvPicPr>
          <p:cNvPr id="271" name="Рисунок 270">
            <a:extLst>
              <a:ext uri="{FF2B5EF4-FFF2-40B4-BE49-F238E27FC236}">
                <a16:creationId xmlns="" xmlns:a16="http://schemas.microsoft.com/office/drawing/2014/main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3727552"/>
            <a:ext cx="369872" cy="446639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="" xmlns:a16="http://schemas.microsoft.com/office/drawing/2014/main" id="{E51B2E03-C18D-4912-BC78-B6E3135B70B3}"/>
              </a:ext>
            </a:extLst>
          </p:cNvPr>
          <p:cNvSpPr txBox="1"/>
          <p:nvPr/>
        </p:nvSpPr>
        <p:spPr>
          <a:xfrm>
            <a:off x="772359" y="3833356"/>
            <a:ext cx="284714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регистрация</a:t>
            </a:r>
            <a:r>
              <a:rPr lang="en-US" sz="1100" smtClean="0">
                <a:latin typeface="Georgia" pitchFamily="18" charset="0"/>
                <a:sym typeface="Fira Sans"/>
              </a:rPr>
              <a:t> </a:t>
            </a:r>
            <a:r>
              <a:rPr lang="ru-RU" sz="1100" smtClean="0">
                <a:latin typeface="Georgia" pitchFamily="18" charset="0"/>
                <a:sym typeface="Fira Sans"/>
              </a:rPr>
              <a:t>и</a:t>
            </a:r>
            <a:r>
              <a:rPr lang="en-US" sz="1100" smtClean="0">
                <a:latin typeface="Georgia" pitchFamily="18" charset="0"/>
                <a:sym typeface="Fira Sans"/>
              </a:rPr>
              <a:t> 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осуществление деятельности исключительно на ТОР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="" xmlns:a16="http://schemas.microsoft.com/office/drawing/2014/main" id="{35A946F3-DC22-4973-AC9A-9B8C215BC0EB}"/>
              </a:ext>
            </a:extLst>
          </p:cNvPr>
          <p:cNvSpPr txBox="1"/>
          <p:nvPr/>
        </p:nvSpPr>
        <p:spPr>
          <a:xfrm>
            <a:off x="772359" y="4545449"/>
            <a:ext cx="299001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заключение трехстороннего соглашения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 осуществлении деятельности на ТОР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2480018" y="5281390"/>
            <a:ext cx="47307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статуса резидента ТОР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812800" y="5845092"/>
            <a:ext cx="36957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Подача заявки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 администрацию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моногорода</a:t>
            </a:r>
            <a:endParaRPr lang="ru-RU" sz="1300" u="sng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97" name="Прямоугольник 196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3040366" y="5810120"/>
            <a:ext cx="244603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Направление соглашения и пакета документов в Минэкономразвития РФ</a:t>
            </a:r>
            <a:endParaRPr lang="ru-RU" sz="130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pic>
        <p:nvPicPr>
          <p:cNvPr id="1026" name="Picture 2" descr="C:\Users\malygina_uk\Desktop\signature_icon-icons.com_66879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050" y="4465950"/>
            <a:ext cx="458476" cy="458476"/>
          </a:xfrm>
          <a:prstGeom prst="rect">
            <a:avLst/>
          </a:prstGeom>
          <a:noFill/>
        </p:spPr>
      </p:pic>
      <p:grpSp>
        <p:nvGrpSpPr>
          <p:cNvPr id="2" name="Группа 271"/>
          <p:cNvGrpSpPr/>
          <p:nvPr/>
        </p:nvGrpSpPr>
        <p:grpSpPr>
          <a:xfrm>
            <a:off x="286915" y="2963714"/>
            <a:ext cx="446510" cy="419475"/>
            <a:chOff x="7908494" y="3335065"/>
            <a:chExt cx="551073" cy="517707"/>
          </a:xfrm>
        </p:grpSpPr>
        <p:pic>
          <p:nvPicPr>
            <p:cNvPr id="120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1" name="Овал 120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" name="Прямоугольник 122"/>
          <p:cNvSpPr/>
          <p:nvPr/>
        </p:nvSpPr>
        <p:spPr>
          <a:xfrm>
            <a:off x="772359" y="2891135"/>
            <a:ext cx="3228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коммерческие организации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(кроме ИП, МУП, ГУП и финансовых организаций, градообразующих и их дочерних предприятий)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4585969" y="846668"/>
            <a:ext cx="6224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Создать не менее 10 новых рабочих мест* для действующих организаций – не менее среднесписочной численности работников юр. лица за последние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 года либо за период его существования, если оно существует менее 3 лет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4585969" y="1728918"/>
            <a:ext cx="6301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Вложить не менее 2,5 млн. рублей* капитальных вложений в реализацию инвестиционного проекта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4585969" y="2426502"/>
            <a:ext cx="6586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Выручка не более 50% по контрактам с градообразующей организацией </a:t>
            </a:r>
          </a:p>
        </p:txBody>
      </p:sp>
      <p:pic>
        <p:nvPicPr>
          <p:cNvPr id="12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573" y="917095"/>
            <a:ext cx="212972" cy="219697"/>
          </a:xfrm>
          <a:prstGeom prst="rect">
            <a:avLst/>
          </a:prstGeom>
          <a:noFill/>
        </p:spPr>
      </p:pic>
      <p:pic>
        <p:nvPicPr>
          <p:cNvPr id="12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573" y="1771170"/>
            <a:ext cx="212972" cy="219697"/>
          </a:xfrm>
          <a:prstGeom prst="rect">
            <a:avLst/>
          </a:prstGeom>
          <a:noFill/>
        </p:spPr>
      </p:pic>
      <p:pic>
        <p:nvPicPr>
          <p:cNvPr id="12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573" y="2453795"/>
            <a:ext cx="212972" cy="219697"/>
          </a:xfrm>
          <a:prstGeom prst="rect">
            <a:avLst/>
          </a:prstGeom>
          <a:noFill/>
        </p:spPr>
      </p:pic>
      <p:sp>
        <p:nvSpPr>
          <p:cNvPr id="129" name="Прямоугольник 128"/>
          <p:cNvSpPr/>
          <p:nvPr/>
        </p:nvSpPr>
        <p:spPr>
          <a:xfrm>
            <a:off x="4238624" y="4510093"/>
            <a:ext cx="6829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* В течение первого года после включения юридического лица в реестр резидентов ТОР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585969" y="2939419"/>
            <a:ext cx="67583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Иностранной рабочей силы не более 25% от общей численности работников</a:t>
            </a:r>
          </a:p>
        </p:txBody>
      </p:sp>
      <p:pic>
        <p:nvPicPr>
          <p:cNvPr id="13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573" y="2977670"/>
            <a:ext cx="212972" cy="219697"/>
          </a:xfrm>
          <a:prstGeom prst="rect">
            <a:avLst/>
          </a:prstGeom>
          <a:noFill/>
        </p:spPr>
      </p:pic>
      <p:sp>
        <p:nvSpPr>
          <p:cNvPr id="133" name="Прямоугольник 132"/>
          <p:cNvSpPr/>
          <p:nvPr/>
        </p:nvSpPr>
        <p:spPr>
          <a:xfrm>
            <a:off x="4562475" y="3452336"/>
            <a:ext cx="64198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 предоставляются инвесторам, с которыми заключено соглашение об осуществлении деятельности на территории опережающего социально-экономического развития</a:t>
            </a:r>
          </a:p>
        </p:txBody>
      </p:sp>
      <p:pic>
        <p:nvPicPr>
          <p:cNvPr id="13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573" y="3482495"/>
            <a:ext cx="212972" cy="219697"/>
          </a:xfrm>
          <a:prstGeom prst="rect">
            <a:avLst/>
          </a:prstGeom>
          <a:noFill/>
        </p:spPr>
      </p:pic>
      <p:sp>
        <p:nvSpPr>
          <p:cNvPr id="44" name="Овал 43"/>
          <p:cNvSpPr/>
          <p:nvPr/>
        </p:nvSpPr>
        <p:spPr>
          <a:xfrm>
            <a:off x="323850" y="5924549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6509" y="5958959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524125" y="5924549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06784" y="595895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419725" y="5924549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02384" y="595895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53125" y="5791885"/>
            <a:ext cx="24765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Внесение в реестр резидентов ТОР, получение статуса резидента ТОР</a:t>
            </a:r>
          </a:p>
        </p:txBody>
      </p:sp>
      <p:sp>
        <p:nvSpPr>
          <p:cNvPr id="5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9001124" y="4914900"/>
            <a:ext cx="2419351" cy="1714500"/>
          </a:xfrm>
          <a:prstGeom prst="roundRect">
            <a:avLst>
              <a:gd name="adj" fmla="val 11301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3" name="Прямоугольник 52"/>
          <p:cNvSpPr/>
          <p:nvPr/>
        </p:nvSpPr>
        <p:spPr>
          <a:xfrm>
            <a:off x="9895909" y="4925271"/>
            <a:ext cx="516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</a:t>
            </a:r>
            <a:endParaRPr lang="ru-RU" sz="16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54" name="Picture 2" descr="E:\Для сообщества\3. ФОТО ДЛЯ ОФОРМЛЕНИЯ\casual-life-3d-stack-of-books-mocku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829" y="5992458"/>
            <a:ext cx="1199695" cy="730249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9168499" y="6009277"/>
            <a:ext cx="2306411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постановление Правительства </a:t>
            </a:r>
          </a:p>
          <a:p>
            <a:pPr>
              <a:lnSpc>
                <a:spcPts val="1100"/>
              </a:lnSpc>
            </a:pP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Кировской области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20.11.2017 № 76-П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167614" y="5199576"/>
            <a:ext cx="2225675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Федеральный закон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29.12.2014 № 473-ФЗ постановление Правительства Российской Федерации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22.06.2015 № 614</a:t>
            </a: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431360"/>
            <a:ext cx="5273335" cy="50213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2" name="CustomShape 6"/>
          <p:cNvSpPr/>
          <p:nvPr/>
        </p:nvSpPr>
        <p:spPr>
          <a:xfrm>
            <a:off x="2638425" y="3123636"/>
            <a:ext cx="952500" cy="257173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74" name="CustomShape 6"/>
          <p:cNvSpPr/>
          <p:nvPr/>
        </p:nvSpPr>
        <p:spPr>
          <a:xfrm>
            <a:off x="3657600" y="3123636"/>
            <a:ext cx="1943100" cy="257173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54" name="CustomShape 6"/>
          <p:cNvSpPr/>
          <p:nvPr/>
        </p:nvSpPr>
        <p:spPr>
          <a:xfrm>
            <a:off x="590550" y="3123636"/>
            <a:ext cx="2019300" cy="257173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/>
          <a:lstStyle/>
          <a:p/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710449"/>
            <a:ext cx="5273335" cy="57960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479672" y="3345448"/>
            <a:ext cx="30861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Территории опережающего развития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44631" y="6368158"/>
            <a:ext cx="32252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31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58614" y="516528"/>
            <a:ext cx="3783408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</a:t>
            </a:r>
            <a:b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страховые преференции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46085" y="1517621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6560" y="1926549"/>
            <a:ext cx="5004710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осуществляющий деятельность на территории ТОР и заключивший соглашение об осуществлении деятельности на ТОР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36560" y="2781271"/>
            <a:ext cx="347242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Льготы и сроки их применения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95140" y="2103686"/>
            <a:ext cx="4945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grpSp>
        <p:nvGrpSpPr>
          <p:cNvPr id="2" name="Группа 62"/>
          <p:cNvGrpSpPr/>
          <p:nvPr/>
        </p:nvGrpSpPr>
        <p:grpSpPr>
          <a:xfrm>
            <a:off x="6581775" y="3017157"/>
            <a:ext cx="495300" cy="463955"/>
            <a:chOff x="7908494" y="3335065"/>
            <a:chExt cx="551073" cy="517707"/>
          </a:xfrm>
        </p:grpSpPr>
        <p:pic>
          <p:nvPicPr>
            <p:cNvPr id="64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65" name="Овал 64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243730" y="2973818"/>
            <a:ext cx="41862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Заключение трехстороннего соглашения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 осуществлении деятельности на ТОР и обращение в налоговую службу по месту нахождения организации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353300" y="4789721"/>
            <a:ext cx="4181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Федеральный закон от 29.12.2014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473-ФЗ (ст. 34), </a:t>
            </a:r>
          </a:p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Российской Федерации от 22.06.2015 № 614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97635" y="396853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5642" y="4920500"/>
            <a:ext cx="670984" cy="51721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4341834" y="3110080"/>
            <a:ext cx="701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65726" y="3091030"/>
            <a:ext cx="1358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Наименование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778709" y="3110080"/>
            <a:ext cx="1358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5226" y="3446739"/>
            <a:ext cx="4996887" cy="524529"/>
          </a:xfrm>
          <a:prstGeom prst="roundRect">
            <a:avLst>
              <a:gd name="adj" fmla="val 8849"/>
            </a:avLst>
          </a:prstGeom>
          <a:solidFill>
            <a:schemeClr val="accent5">
              <a:lumMod val="40000"/>
              <a:lumOff val="60000"/>
              <a:alpha val="12941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8412" y="3451470"/>
            <a:ext cx="22616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Федеральная часть налога на прибыль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84637" y="3393518"/>
            <a:ext cx="213951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первые 5 налоговых периодов после получения прибыли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деятельности в рамках ТОР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795691" y="3330060"/>
            <a:ext cx="551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0</a:t>
            </a: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5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5226" y="4032666"/>
            <a:ext cx="4996887" cy="870757"/>
          </a:xfrm>
          <a:prstGeom prst="roundRect">
            <a:avLst>
              <a:gd name="adj" fmla="val 8849"/>
            </a:avLst>
          </a:prstGeom>
          <a:solidFill>
            <a:schemeClr val="accent5">
              <a:lumMod val="40000"/>
              <a:lumOff val="60000"/>
              <a:alpha val="12941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226" y="4964823"/>
            <a:ext cx="4996887" cy="382484"/>
          </a:xfrm>
          <a:prstGeom prst="roundRect">
            <a:avLst>
              <a:gd name="adj" fmla="val 8849"/>
            </a:avLst>
          </a:prstGeom>
          <a:solidFill>
            <a:schemeClr val="accent5">
              <a:lumMod val="40000"/>
              <a:lumOff val="60000"/>
              <a:alpha val="12941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68412" y="4065878"/>
            <a:ext cx="20289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Региональная часть налога на прибыль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795691" y="3889353"/>
            <a:ext cx="516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</a:t>
            </a: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5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84637" y="4062736"/>
            <a:ext cx="14863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первые 5 налоговых </a:t>
            </a:r>
            <a:b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периода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662526" y="4377625"/>
            <a:ext cx="668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10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5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584637" y="4552301"/>
            <a:ext cx="13981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последующие 5 лет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226" y="5488605"/>
            <a:ext cx="4996887" cy="382484"/>
          </a:xfrm>
          <a:prstGeom prst="roundRect">
            <a:avLst>
              <a:gd name="adj" fmla="val 8849"/>
            </a:avLst>
          </a:prstGeom>
          <a:solidFill>
            <a:schemeClr val="accent5">
              <a:lumMod val="40000"/>
              <a:lumOff val="60000"/>
              <a:alpha val="12941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5226" y="6003510"/>
            <a:ext cx="4996887" cy="382484"/>
          </a:xfrm>
          <a:prstGeom prst="roundRect">
            <a:avLst>
              <a:gd name="adj" fmla="val 8849"/>
            </a:avLst>
          </a:prstGeom>
          <a:solidFill>
            <a:schemeClr val="accent5">
              <a:lumMod val="40000"/>
              <a:lumOff val="60000"/>
              <a:alpha val="12941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8412" y="6034594"/>
            <a:ext cx="13420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Страховые взносы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62526" y="5882575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7,6</a:t>
            </a: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1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84637" y="5962770"/>
            <a:ext cx="20764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только для резидентов ТОР «Белая Холуница»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68412" y="4986844"/>
            <a:ext cx="15103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 на имущество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767116" y="4825485"/>
            <a:ext cx="551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0</a:t>
            </a: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5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748066" y="5349360"/>
            <a:ext cx="551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0</a:t>
            </a:r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</a:t>
            </a:r>
            <a:endParaRPr lang="ru-RU" sz="105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68412" y="5558344"/>
            <a:ext cx="12971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Земельный налог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584637" y="4999976"/>
            <a:ext cx="12554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нет ограничений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584637" y="5561951"/>
            <a:ext cx="12554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нет ограничений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372350" y="5673660"/>
            <a:ext cx="3876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Кировской области от 20.11.2017 № 76-П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514190" y="932111"/>
            <a:ext cx="494571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ТОСЭР: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ED8E7AF3-5BCE-446B-9F77-EE74F6F696F7}"/>
              </a:ext>
            </a:extLst>
          </p:cNvPr>
          <p:cNvSpPr/>
          <p:nvPr/>
        </p:nvSpPr>
        <p:spPr>
          <a:xfrm>
            <a:off x="6938931" y="1402742"/>
            <a:ext cx="47577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территории г. Белая Холуница (80 км от г Кирова)</a:t>
            </a:r>
          </a:p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территории г. Вятские Поляны (330 км от Кирова)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86" y="1390562"/>
            <a:ext cx="369872" cy="44663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Picture 2" descr="C:\Users\malygina_uk\Desktop\dsc2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05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88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 rot="5400000">
            <a:off x="10479674" y="3345448"/>
            <a:ext cx="3086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Территории опережающего развития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08" name="Прямая соединительная линия 107"/>
          <p:cNvCxnSpPr>
            <a:endCxn id="107" idx="1"/>
          </p:cNvCxnSpPr>
          <p:nvPr/>
        </p:nvCxnSpPr>
        <p:spPr>
          <a:xfrm>
            <a:off x="12011025" y="228600"/>
            <a:ext cx="11700" cy="17430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11836188" y="6359193"/>
            <a:ext cx="346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32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110" name="Прямая соединительная линия 109"/>
          <p:cNvCxnSpPr>
            <a:stCxn id="107" idx="3"/>
          </p:cNvCxnSpPr>
          <p:nvPr/>
        </p:nvCxnSpPr>
        <p:spPr>
          <a:xfrm>
            <a:off x="12022725" y="5057776"/>
            <a:ext cx="2559" cy="11715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87605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26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143" y="6026395"/>
            <a:ext cx="338400" cy="285984"/>
          </a:xfrm>
          <a:prstGeom prst="rect">
            <a:avLst/>
          </a:prstGeom>
          <a:noFill/>
        </p:spPr>
      </p:pic>
      <p:pic>
        <p:nvPicPr>
          <p:cNvPr id="27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36841" y="6366155"/>
            <a:ext cx="337716" cy="31331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3593677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13800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pic>
        <p:nvPicPr>
          <p:cNvPr id="30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6443" y="6026395"/>
            <a:ext cx="338400" cy="285984"/>
          </a:xfrm>
          <a:prstGeom prst="rect">
            <a:avLst/>
          </a:prstGeom>
          <a:noFill/>
        </p:spPr>
      </p:pic>
      <p:pic>
        <p:nvPicPr>
          <p:cNvPr id="31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18141" y="6366155"/>
            <a:ext cx="337716" cy="313315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637497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9510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07039" y="5455921"/>
            <a:ext cx="269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7019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3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71587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71825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pic>
        <p:nvPicPr>
          <p:cNvPr id="22" name="Picture 2" descr="C:\Users\malygina_uk\Desktop\qr-code (3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7900" y="1447800"/>
            <a:ext cx="2349500" cy="234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60200" y="-1"/>
            <a:ext cx="4318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28713" y="4020990"/>
            <a:ext cx="4082315" cy="15917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98349" y="1612941"/>
            <a:ext cx="5287491" cy="20616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5400000">
            <a:off x="11465534" y="3345448"/>
            <a:ext cx="1114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Моногорода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endCxn id="15" idx="1"/>
          </p:cNvCxnSpPr>
          <p:nvPr/>
        </p:nvCxnSpPr>
        <p:spPr>
          <a:xfrm>
            <a:off x="12011025" y="228600"/>
            <a:ext cx="11713" cy="2728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826502" y="6368534"/>
            <a:ext cx="348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33</a:t>
            </a:r>
            <a:endParaRPr lang="ru-RU" sz="1600"/>
          </a:p>
        </p:txBody>
      </p:sp>
      <p:cxnSp>
        <p:nvCxnSpPr>
          <p:cNvPr id="23" name="Прямая соединительная линия 22"/>
          <p:cNvCxnSpPr>
            <a:stCxn id="15" idx="3"/>
          </p:cNvCxnSpPr>
          <p:nvPr/>
        </p:nvCxnSpPr>
        <p:spPr>
          <a:xfrm>
            <a:off x="12022738" y="4071929"/>
            <a:ext cx="2546" cy="21574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970454" y="124371"/>
            <a:ext cx="4110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Преференции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4008554" y="752777"/>
            <a:ext cx="269176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моногородов</a:t>
            </a:r>
          </a:p>
        </p:txBody>
      </p:sp>
      <p:sp>
        <p:nvSpPr>
          <p:cNvPr id="1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356234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027" name="Picture 3" descr="C:\Users\malygina_uk\Desktop\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275" y="1933575"/>
            <a:ext cx="5829300" cy="4371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1192306"/>
            <a:ext cx="5273335" cy="5407669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552627" y="3345448"/>
            <a:ext cx="2940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Льготный кредит на инвестпроекты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07827" y="6368534"/>
            <a:ext cx="346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34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15775" y="322936"/>
            <a:ext cx="54690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Льготные кредиты (возвратное финансирование) государственной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корпорации развития «ВЭБ.РФ»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0060" y="1452017"/>
            <a:ext cx="4840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Структура финансирования инвестиционного проекта: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49312" y="1878767"/>
            <a:ext cx="4532288" cy="1560494"/>
          </a:xfrm>
          <a:prstGeom prst="roundRect">
            <a:avLst>
              <a:gd name="adj" fmla="val 8849"/>
            </a:avLst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lvl="0">
              <a:defRPr/>
            </a:pPr>
            <a:endParaRPr lang="ru-RU" smtClean="0">
              <a:sym typeface="Fira Sans Extra Condensed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239390" y="5209853"/>
            <a:ext cx="66749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301449" y="5381303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15 лет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248443" y="3762801"/>
            <a:ext cx="1521891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кредита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310415" y="3934251"/>
            <a:ext cx="19191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 млн. до 1 млрд. руб.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194656" y="4445273"/>
            <a:ext cx="158761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 кредита 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1274558" y="4630963"/>
            <a:ext cx="4264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1% годовых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464" y="3764502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73" y="5259286"/>
            <a:ext cx="481522" cy="406283"/>
          </a:xfrm>
          <a:prstGeom prst="rect">
            <a:avLst/>
          </a:prstGeom>
          <a:noFill/>
        </p:spPr>
      </p:pic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530" y="4429786"/>
            <a:ext cx="498396" cy="498396"/>
          </a:xfrm>
          <a:prstGeom prst="rect">
            <a:avLst/>
          </a:prstGeom>
          <a:noFill/>
        </p:spPr>
      </p:pic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69180" y="1192306"/>
            <a:ext cx="5273335" cy="540767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71" name="Picture 4" descr="C:\Users\malygina_uk\Desktop\icons8-borrow-book-1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109" y="5897543"/>
            <a:ext cx="460050" cy="460050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1194656" y="5842273"/>
            <a:ext cx="2387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Отсрочка основного долга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211058" y="6078763"/>
            <a:ext cx="34879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3 лет, но не более инвестиционной фазы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770212" y="4228267"/>
            <a:ext cx="2843188" cy="1560494"/>
          </a:xfrm>
          <a:prstGeom prst="roundRect">
            <a:avLst>
              <a:gd name="adj" fmla="val 8849"/>
            </a:avLst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 smtClean="0">
              <a:sym typeface="Fira Sans Extra Condensed"/>
            </a:endParaRPr>
          </a:p>
        </p:txBody>
      </p:sp>
      <p:sp>
        <p:nvSpPr>
          <p:cNvPr id="77" name="object 14">
            <a:extLst>
              <a:ext uri="{FF2B5EF4-FFF2-40B4-BE49-F238E27FC236}">
                <a16:creationId xmlns="" xmlns:a16="http://schemas.microsoft.com/office/drawing/2014/main" id="{2599E8EC-2E69-6CEA-0818-A6A64177D1D2}"/>
              </a:ext>
            </a:extLst>
          </p:cNvPr>
          <p:cNvSpPr txBox="1"/>
          <p:nvPr/>
        </p:nvSpPr>
        <p:spPr>
          <a:xfrm>
            <a:off x="2905786" y="4324429"/>
            <a:ext cx="4307026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Обеспечение: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261357" y="5031859"/>
            <a:ext cx="2326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гарантия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АО «Корпорация «МСП»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261357" y="4660384"/>
            <a:ext cx="1957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банковская гарантия</a:t>
            </a:r>
          </a:p>
        </p:txBody>
      </p:sp>
      <p:pic>
        <p:nvPicPr>
          <p:cNvPr id="8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571" y="4764811"/>
            <a:ext cx="212972" cy="219697"/>
          </a:xfrm>
          <a:prstGeom prst="rect">
            <a:avLst/>
          </a:prstGeom>
          <a:noFill/>
        </p:spPr>
      </p:pic>
      <p:pic>
        <p:nvPicPr>
          <p:cNvPr id="8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571" y="5275986"/>
            <a:ext cx="212972" cy="219697"/>
          </a:xfrm>
          <a:prstGeom prst="rect">
            <a:avLst/>
          </a:prstGeom>
          <a:noFill/>
        </p:spPr>
      </p:pic>
      <p:sp>
        <p:nvSpPr>
          <p:cNvPr id="86" name="Прямоугольник 85"/>
          <p:cNvSpPr/>
          <p:nvPr/>
        </p:nvSpPr>
        <p:spPr>
          <a:xfrm>
            <a:off x="1407157" y="2540685"/>
            <a:ext cx="3774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20% инвестор (включая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ранее понесенные затраты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 период не более 3-х лет)</a:t>
            </a:r>
            <a:endParaRPr lang="ru-RU" sz="14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407157" y="2056884"/>
            <a:ext cx="2622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150000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80% кредит ВЭБ.РФ</a:t>
            </a:r>
          </a:p>
        </p:txBody>
      </p:sp>
      <p:pic>
        <p:nvPicPr>
          <p:cNvPr id="9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771" y="2126386"/>
            <a:ext cx="212972" cy="219697"/>
          </a:xfrm>
          <a:prstGeom prst="rect">
            <a:avLst/>
          </a:prstGeom>
          <a:noFill/>
        </p:spPr>
      </p:pic>
      <p:pic>
        <p:nvPicPr>
          <p:cNvPr id="9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771" y="2640736"/>
            <a:ext cx="212972" cy="219697"/>
          </a:xfrm>
          <a:prstGeom prst="rect">
            <a:avLst/>
          </a:prstGeom>
          <a:noFill/>
        </p:spPr>
      </p:pic>
      <p:sp>
        <p:nvSpPr>
          <p:cNvPr id="94" name="Прямоугольник 93"/>
          <p:cNvSpPr/>
          <p:nvPr/>
        </p:nvSpPr>
        <p:spPr>
          <a:xfrm>
            <a:off x="6526360" y="1452017"/>
            <a:ext cx="4840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Структура финансирования инвестиционного проекта: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605612" y="1878767"/>
            <a:ext cx="4684688" cy="1560494"/>
          </a:xfrm>
          <a:prstGeom prst="roundRect">
            <a:avLst>
              <a:gd name="adj" fmla="val 8849"/>
            </a:avLst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 smtClean="0">
              <a:sym typeface="Fira Sans Extra Condensed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195690" y="5209853"/>
            <a:ext cx="66749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57749" y="5381303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15 лет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7204743" y="3673901"/>
            <a:ext cx="1521891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кредита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7266714" y="3845351"/>
            <a:ext cx="3667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250 млн.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 млрд. руб.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150956" y="4445273"/>
            <a:ext cx="158761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 кредита 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230858" y="4630963"/>
            <a:ext cx="4264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годовых</a:t>
            </a:r>
          </a:p>
        </p:txBody>
      </p:sp>
      <p:pic>
        <p:nvPicPr>
          <p:cNvPr id="104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764" y="3675602"/>
            <a:ext cx="455667" cy="455667"/>
          </a:xfrm>
          <a:prstGeom prst="rect">
            <a:avLst/>
          </a:prstGeom>
          <a:noFill/>
        </p:spPr>
      </p:pic>
      <p:pic>
        <p:nvPicPr>
          <p:cNvPr id="105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773" y="5259286"/>
            <a:ext cx="481522" cy="406283"/>
          </a:xfrm>
          <a:prstGeom prst="rect">
            <a:avLst/>
          </a:prstGeom>
          <a:noFill/>
        </p:spPr>
      </p:pic>
      <p:pic>
        <p:nvPicPr>
          <p:cNvPr id="10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830" y="4429786"/>
            <a:ext cx="498396" cy="498396"/>
          </a:xfrm>
          <a:prstGeom prst="rect">
            <a:avLst/>
          </a:prstGeom>
          <a:noFill/>
        </p:spPr>
      </p:pic>
      <p:pic>
        <p:nvPicPr>
          <p:cNvPr id="107" name="Picture 4" descr="C:\Users\malygina_uk\Desktop\icons8-borrow-book-1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3409" y="5897543"/>
            <a:ext cx="460050" cy="460050"/>
          </a:xfrm>
          <a:prstGeom prst="rect">
            <a:avLst/>
          </a:prstGeom>
          <a:noFill/>
        </p:spPr>
      </p:pic>
      <p:sp>
        <p:nvSpPr>
          <p:cNvPr id="108" name="Прямоугольник 107"/>
          <p:cNvSpPr/>
          <p:nvPr/>
        </p:nvSpPr>
        <p:spPr>
          <a:xfrm>
            <a:off x="7150956" y="5842273"/>
            <a:ext cx="2387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Отсрочка основного долга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7167358" y="6078763"/>
            <a:ext cx="34879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3 лет, но не более инвестиционной фазы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707462" y="3708400"/>
            <a:ext cx="2836838" cy="2080361"/>
          </a:xfrm>
          <a:prstGeom prst="roundRect">
            <a:avLst>
              <a:gd name="adj" fmla="val 8849"/>
            </a:avLst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 smtClean="0">
              <a:sym typeface="Fira Sans Extra Condensed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9204957" y="4307959"/>
            <a:ext cx="2326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гарантия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АО «Корпорация «МСП»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9204957" y="4025384"/>
            <a:ext cx="1957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банковская гарантия</a:t>
            </a:r>
          </a:p>
        </p:txBody>
      </p:sp>
      <p:pic>
        <p:nvPicPr>
          <p:cNvPr id="11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171" y="4117111"/>
            <a:ext cx="212972" cy="219697"/>
          </a:xfrm>
          <a:prstGeom prst="rect">
            <a:avLst/>
          </a:prstGeom>
          <a:noFill/>
        </p:spPr>
      </p:pic>
      <p:pic>
        <p:nvPicPr>
          <p:cNvPr id="11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171" y="4488586"/>
            <a:ext cx="212972" cy="219697"/>
          </a:xfrm>
          <a:prstGeom prst="rect">
            <a:avLst/>
          </a:prstGeom>
          <a:noFill/>
        </p:spPr>
      </p:pic>
      <p:sp>
        <p:nvSpPr>
          <p:cNvPr id="121" name="object 14">
            <a:extLst>
              <a:ext uri="{FF2B5EF4-FFF2-40B4-BE49-F238E27FC236}">
                <a16:creationId xmlns="" xmlns:a16="http://schemas.microsoft.com/office/drawing/2014/main" id="{2599E8EC-2E69-6CEA-0818-A6A64177D1D2}"/>
              </a:ext>
            </a:extLst>
          </p:cNvPr>
          <p:cNvSpPr txBox="1"/>
          <p:nvPr/>
        </p:nvSpPr>
        <p:spPr>
          <a:xfrm>
            <a:off x="8887486" y="3803729"/>
            <a:ext cx="4307026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Обеспечение: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9204957" y="4879459"/>
            <a:ext cx="2326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гарантия субъекта РФ</a:t>
            </a:r>
          </a:p>
        </p:txBody>
      </p:sp>
      <p:pic>
        <p:nvPicPr>
          <p:cNvPr id="12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171" y="4958486"/>
            <a:ext cx="212972" cy="219697"/>
          </a:xfrm>
          <a:prstGeom prst="rect">
            <a:avLst/>
          </a:prstGeom>
          <a:noFill/>
        </p:spPr>
      </p:pic>
      <p:sp>
        <p:nvSpPr>
          <p:cNvPr id="124" name="Прямоугольник 123"/>
          <p:cNvSpPr/>
          <p:nvPr/>
        </p:nvSpPr>
        <p:spPr>
          <a:xfrm>
            <a:off x="9204957" y="5311259"/>
            <a:ext cx="2326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залоги</a:t>
            </a:r>
          </a:p>
        </p:txBody>
      </p:sp>
      <p:pic>
        <p:nvPicPr>
          <p:cNvPr id="12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171" y="5390286"/>
            <a:ext cx="212972" cy="219697"/>
          </a:xfrm>
          <a:prstGeom prst="rect">
            <a:avLst/>
          </a:prstGeom>
          <a:noFill/>
        </p:spPr>
      </p:pic>
      <p:sp>
        <p:nvSpPr>
          <p:cNvPr id="127" name="Прямоугольник 126"/>
          <p:cNvSpPr/>
          <p:nvPr/>
        </p:nvSpPr>
        <p:spPr>
          <a:xfrm>
            <a:off x="6957057" y="2874060"/>
            <a:ext cx="4381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20% инвестор (включая ранее понесенные затраты за период не более 3-х лет)</a:t>
            </a:r>
            <a:endParaRPr lang="ru-RU" sz="14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957057" y="1993384"/>
            <a:ext cx="4307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SzPct val="150000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80% кредит ВЭБ.РФ (связанные с реализацией инвестпроекта, на инфраструктуру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рамках концессионных соглашений, соглашений о ГЧП/МЧП), </a:t>
            </a:r>
          </a:p>
        </p:txBody>
      </p:sp>
      <p:pic>
        <p:nvPicPr>
          <p:cNvPr id="12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6670" y="2012086"/>
            <a:ext cx="237833" cy="219697"/>
          </a:xfrm>
          <a:prstGeom prst="rect">
            <a:avLst/>
          </a:prstGeom>
          <a:noFill/>
        </p:spPr>
      </p:pic>
      <p:pic>
        <p:nvPicPr>
          <p:cNvPr id="13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6671" y="2974111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1993900"/>
            <a:ext cx="5273335" cy="4606075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742583" y="3345448"/>
            <a:ext cx="2560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Льготные кредиты «ВЭБ.РФ»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25757" y="6368534"/>
            <a:ext cx="34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35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15775" y="361036"/>
            <a:ext cx="5069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создания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объектов инфраструктуры </a:t>
            </a:r>
          </a:p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инвестиционных проектов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моногородах (безвозвратное финансирование) государственной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корпорации развития «ВЭБ.РФ»</a:t>
            </a:r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69180" y="1816100"/>
            <a:ext cx="5273335" cy="478387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2" name="Группа 92"/>
          <p:cNvGrpSpPr/>
          <p:nvPr/>
        </p:nvGrpSpPr>
        <p:grpSpPr>
          <a:xfrm>
            <a:off x="677339" y="2473262"/>
            <a:ext cx="3513661" cy="756206"/>
            <a:chOff x="6471714" y="2939987"/>
            <a:chExt cx="4466161" cy="756206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6565278" y="2939987"/>
              <a:ext cx="43725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Собственник инфраструктуры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595373" y="3244787"/>
              <a:ext cx="3590576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субъект Российской Федерации</a:t>
              </a:r>
            </a:p>
            <a:p>
              <a:pPr>
                <a:lnSpc>
                  <a:spcPts val="1400"/>
                </a:lnSpc>
              </a:pPr>
              <a:r>
                <a:rPr lang="ru-RU" sz="14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муниципальное образование</a:t>
              </a:r>
            </a:p>
          </p:txBody>
        </p:sp>
        <p:sp>
          <p:nvSpPr>
            <p:cNvPr id="66" name="CustomShape 6"/>
            <p:cNvSpPr/>
            <p:nvPr/>
          </p:nvSpPr>
          <p:spPr>
            <a:xfrm rot="5400000">
              <a:off x="6280662" y="3201757"/>
              <a:ext cx="427823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</p:grpSp>
      <p:grpSp>
        <p:nvGrpSpPr>
          <p:cNvPr id="3" name="Группа 92"/>
          <p:cNvGrpSpPr/>
          <p:nvPr/>
        </p:nvGrpSpPr>
        <p:grpSpPr>
          <a:xfrm>
            <a:off x="677339" y="3310000"/>
            <a:ext cx="3847035" cy="584002"/>
            <a:chOff x="6452664" y="3225737"/>
            <a:chExt cx="3847035" cy="584002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6517652" y="3225737"/>
              <a:ext cx="37820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Доля софинансирования ВЭБ.РФ: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531280" y="3501962"/>
              <a:ext cx="30460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до 95%, но не более 750 млн. руб.</a:t>
              </a:r>
            </a:p>
          </p:txBody>
        </p:sp>
        <p:sp>
          <p:nvSpPr>
            <p:cNvPr id="70" name="CustomShape 6"/>
            <p:cNvSpPr/>
            <p:nvPr/>
          </p:nvSpPr>
          <p:spPr>
            <a:xfrm rot="5400000">
              <a:off x="6261612" y="3506557"/>
              <a:ext cx="427823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</p:grpSp>
      <p:grpSp>
        <p:nvGrpSpPr>
          <p:cNvPr id="4" name="Группа 92"/>
          <p:cNvGrpSpPr/>
          <p:nvPr/>
        </p:nvGrpSpPr>
        <p:grpSpPr>
          <a:xfrm>
            <a:off x="677339" y="3974534"/>
            <a:ext cx="3456511" cy="799445"/>
            <a:chOff x="6452664" y="3225737"/>
            <a:chExt cx="3456511" cy="799445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517653" y="3225737"/>
              <a:ext cx="33915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Получатель средств ВЭБ.РФ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531280" y="3501962"/>
              <a:ext cx="29017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Субъект Российской Федерации </a:t>
              </a:r>
            </a:p>
            <a:p>
              <a:r>
                <a:rPr lang="ru-RU" sz="14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(софинансирование от 5% )</a:t>
              </a:r>
            </a:p>
          </p:txBody>
        </p:sp>
        <p:sp>
          <p:nvSpPr>
            <p:cNvPr id="82" name="CustomShape 6"/>
            <p:cNvSpPr/>
            <p:nvPr/>
          </p:nvSpPr>
          <p:spPr>
            <a:xfrm rot="5400000">
              <a:off x="6261612" y="3506557"/>
              <a:ext cx="427823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</p:grpSp>
      <p:grpSp>
        <p:nvGrpSpPr>
          <p:cNvPr id="5" name="Группа 92"/>
          <p:cNvGrpSpPr/>
          <p:nvPr/>
        </p:nvGrpSpPr>
        <p:grpSpPr>
          <a:xfrm>
            <a:off x="677339" y="4740212"/>
            <a:ext cx="4123261" cy="799445"/>
            <a:chOff x="6452664" y="3225737"/>
            <a:chExt cx="5255087" cy="799445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6517653" y="3225737"/>
              <a:ext cx="16266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Подрядчик</a:t>
              </a: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6531280" y="3501962"/>
              <a:ext cx="51764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организация, отобранная в рамках Федерального закона № 44-ФЗ</a:t>
              </a:r>
            </a:p>
          </p:txBody>
        </p:sp>
        <p:sp>
          <p:nvSpPr>
            <p:cNvPr id="119" name="CustomShape 6"/>
            <p:cNvSpPr/>
            <p:nvPr/>
          </p:nvSpPr>
          <p:spPr>
            <a:xfrm rot="5400000">
              <a:off x="6261612" y="3506557"/>
              <a:ext cx="427823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</p:grpSp>
      <p:sp>
        <p:nvSpPr>
          <p:cNvPr id="120" name="Прямоугольник 119"/>
          <p:cNvSpPr/>
          <p:nvPr/>
        </p:nvSpPr>
        <p:spPr>
          <a:xfrm>
            <a:off x="581025" y="5624036"/>
            <a:ext cx="4638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 софинансирования: </a:t>
            </a:r>
          </a:p>
          <a:p>
            <a:pPr>
              <a:buSzPct val="150000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инженерная и транспортная инфраструктура 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6375400" y="433085"/>
            <a:ext cx="4686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создания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объектов социальной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инфраструктуры в моногородах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(безвозвратное финансирование)</a:t>
            </a:r>
          </a:p>
        </p:txBody>
      </p:sp>
      <p:grpSp>
        <p:nvGrpSpPr>
          <p:cNvPr id="6" name="Группа 92"/>
          <p:cNvGrpSpPr/>
          <p:nvPr/>
        </p:nvGrpSpPr>
        <p:grpSpPr>
          <a:xfrm>
            <a:off x="6744766" y="2076387"/>
            <a:ext cx="4339154" cy="576669"/>
            <a:chOff x="6471714" y="2939987"/>
            <a:chExt cx="5515432" cy="576669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6565278" y="2939987"/>
              <a:ext cx="43725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Условие</a:t>
              </a: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6595373" y="3244787"/>
              <a:ext cx="5391773" cy="271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в моногородах численностью до 50 тыс. человек</a:t>
              </a:r>
            </a:p>
          </p:txBody>
        </p:sp>
        <p:sp>
          <p:nvSpPr>
            <p:cNvPr id="147" name="CustomShape 6"/>
            <p:cNvSpPr/>
            <p:nvPr/>
          </p:nvSpPr>
          <p:spPr>
            <a:xfrm rot="5400000">
              <a:off x="6280662" y="3201757"/>
              <a:ext cx="427823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</p:grpSp>
      <p:grpSp>
        <p:nvGrpSpPr>
          <p:cNvPr id="7" name="Группа 92"/>
          <p:cNvGrpSpPr/>
          <p:nvPr/>
        </p:nvGrpSpPr>
        <p:grpSpPr>
          <a:xfrm>
            <a:off x="6744765" y="2691834"/>
            <a:ext cx="3456511" cy="584002"/>
            <a:chOff x="6452664" y="3225737"/>
            <a:chExt cx="3456511" cy="584002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6517653" y="3225737"/>
              <a:ext cx="33915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Сумма предоставляемых средств</a:t>
              </a: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6531280" y="3501962"/>
              <a:ext cx="29787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до 50%, но не более 750 млн. руб.</a:t>
              </a:r>
            </a:p>
          </p:txBody>
        </p:sp>
        <p:sp>
          <p:nvSpPr>
            <p:cNvPr id="151" name="CustomShape 6"/>
            <p:cNvSpPr/>
            <p:nvPr/>
          </p:nvSpPr>
          <p:spPr>
            <a:xfrm rot="5400000">
              <a:off x="6261612" y="3506557"/>
              <a:ext cx="427823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</p:grpSp>
      <p:grpSp>
        <p:nvGrpSpPr>
          <p:cNvPr id="8" name="Группа 92"/>
          <p:cNvGrpSpPr/>
          <p:nvPr/>
        </p:nvGrpSpPr>
        <p:grpSpPr>
          <a:xfrm>
            <a:off x="6744765" y="3286062"/>
            <a:ext cx="4123261" cy="584002"/>
            <a:chOff x="6452664" y="3225737"/>
            <a:chExt cx="5255087" cy="584002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6517653" y="3225737"/>
              <a:ext cx="41946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Получатель средств ВЭБ.РФ:</a:t>
              </a: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6531280" y="3501962"/>
              <a:ext cx="5176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smtClean="0">
                  <a:effectLst>
                    <a:reflection endPos="0" dist="50800" dir="5400000" sy="-100000" algn="bl" rotWithShape="0"/>
                  </a:effectLst>
                  <a:latin typeface="Georgia" pitchFamily="18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субъект Российской Федерации </a:t>
              </a:r>
            </a:p>
          </p:txBody>
        </p:sp>
        <p:sp>
          <p:nvSpPr>
            <p:cNvPr id="155" name="CustomShape 6"/>
            <p:cNvSpPr/>
            <p:nvPr/>
          </p:nvSpPr>
          <p:spPr>
            <a:xfrm rot="5400000">
              <a:off x="6261612" y="3506557"/>
              <a:ext cx="427823" cy="45719"/>
            </a:xfrm>
            <a:prstGeom prst="roundRect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</a:gradFill>
            <a:ln w="12700">
              <a:miter lim="400000"/>
            </a:ln>
          </p:spPr>
          <p:txBody>
            <a:bodyPr/>
            <a:lstStyle/>
            <a:p/>
          </p:txBody>
        </p:sp>
      </p:grp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BF295C0B-5080-9E43-60AF-8D1FD39817C5}"/>
              </a:ext>
            </a:extLst>
          </p:cNvPr>
          <p:cNvSpPr txBox="1"/>
          <p:nvPr/>
        </p:nvSpPr>
        <p:spPr>
          <a:xfrm>
            <a:off x="6560980" y="3937514"/>
            <a:ext cx="5094445" cy="2339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SzPct val="150000"/>
            </a:pPr>
            <a:r>
              <a:rPr lang="ru-RU" sz="14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Перечень объектов социальной инфраструктуры: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ru-RU" sz="12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Дома, центры, клубы и дворцы культуры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ru-RU" sz="12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Культурно-досуговые центры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ru-RU" sz="12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Дома и школы детского и молодежного творчества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ru-RU" sz="12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Музыкальные школы и школы искусств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ru-RU" sz="12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Центры активного долголетия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ru-RU" sz="1200" err="1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Кванториумы, коворкинги и «точки кипения»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ru-RU" sz="12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Библиотеки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ru-RU" sz="12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Творческие и ремесленные мастерские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ru-RU" sz="12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Детские и взрослые спортивные инклюзивные площадки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ru-RU" sz="120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Школьные открытые плоскостные физкультурно-спортивные сооружения</a:t>
            </a:r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" name="Picture 3" descr="C:\Users\malygina_uk\Desktop\038078331cf6b9f44858b320d6da6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4" r="5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88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41237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sp>
        <p:nvSpPr>
          <p:cNvPr id="79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9635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1465558" y="3180349"/>
            <a:ext cx="1114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Моногорода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22" name="Прямая соединительная линия 21"/>
          <p:cNvCxnSpPr>
            <a:endCxn id="16" idx="1"/>
          </p:cNvCxnSpPr>
          <p:nvPr/>
        </p:nvCxnSpPr>
        <p:spPr>
          <a:xfrm>
            <a:off x="12011025" y="228600"/>
            <a:ext cx="11737" cy="25638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1788837" y="6368534"/>
            <a:ext cx="354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36</a:t>
            </a:r>
            <a:endParaRPr lang="ru-RU" sz="1600"/>
          </a:p>
        </p:txBody>
      </p:sp>
      <p:cxnSp>
        <p:nvCxnSpPr>
          <p:cNvPr id="24" name="Прямая соединительная линия 23"/>
          <p:cNvCxnSpPr>
            <a:stCxn id="16" idx="3"/>
          </p:cNvCxnSpPr>
          <p:nvPr/>
        </p:nvCxnSpPr>
        <p:spPr>
          <a:xfrm>
            <a:off x="12022762" y="3906830"/>
            <a:ext cx="2522" cy="21574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4178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pic>
        <p:nvPicPr>
          <p:cNvPr id="31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793" y="6026395"/>
            <a:ext cx="338400" cy="285984"/>
          </a:xfrm>
          <a:prstGeom prst="rect">
            <a:avLst/>
          </a:prstGeom>
          <a:noFill/>
        </p:spPr>
      </p:pic>
      <p:pic>
        <p:nvPicPr>
          <p:cNvPr id="32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84491" y="6366155"/>
            <a:ext cx="337716" cy="313315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3841327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61450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19475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pic>
        <p:nvPicPr>
          <p:cNvPr id="36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4093" y="6026395"/>
            <a:ext cx="338400" cy="285984"/>
          </a:xfrm>
          <a:prstGeom prst="rect">
            <a:avLst/>
          </a:prstGeom>
          <a:noFill/>
        </p:spPr>
      </p:pic>
      <p:pic>
        <p:nvPicPr>
          <p:cNvPr id="37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65791" y="6366155"/>
            <a:ext cx="337716" cy="313315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62262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4275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54689" y="5455921"/>
            <a:ext cx="269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pic>
        <p:nvPicPr>
          <p:cNvPr id="20482" name="Picture 2" descr="C:\Users\malygina_uk\Desktop\qr-code (21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7300" y="1435100"/>
            <a:ext cx="2387600" cy="238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60200" y="-1"/>
            <a:ext cx="4318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28713" y="4020990"/>
            <a:ext cx="4082315" cy="15917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98349" y="1612941"/>
            <a:ext cx="5287491" cy="20616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5400000">
            <a:off x="10653613" y="3345448"/>
            <a:ext cx="27382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Нефинансовые меры поддержки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endCxn id="15" idx="1"/>
          </p:cNvCxnSpPr>
          <p:nvPr/>
        </p:nvCxnSpPr>
        <p:spPr>
          <a:xfrm>
            <a:off x="12011025" y="228600"/>
            <a:ext cx="11713" cy="1917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817537" y="6368534"/>
            <a:ext cx="340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37</a:t>
            </a:r>
            <a:endParaRPr lang="ru-RU" sz="1600"/>
          </a:p>
        </p:txBody>
      </p:sp>
      <p:cxnSp>
        <p:nvCxnSpPr>
          <p:cNvPr id="23" name="Прямая соединительная линия 22"/>
          <p:cNvCxnSpPr>
            <a:stCxn id="15" idx="3"/>
          </p:cNvCxnSpPr>
          <p:nvPr/>
        </p:nvCxnSpPr>
        <p:spPr>
          <a:xfrm>
            <a:off x="12022738" y="4883850"/>
            <a:ext cx="2546" cy="1345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970454" y="124371"/>
            <a:ext cx="447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Нефинансовые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4008554" y="752777"/>
            <a:ext cx="577914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меры поддержки</a:t>
            </a:r>
            <a:endParaRPr lang="en-US" sz="3200" smtClean="0">
              <a:solidFill>
                <a:srgbClr val="006DB0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Агентства инвестиционного</a:t>
            </a:r>
          </a:p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развития Кировской области</a:t>
            </a:r>
          </a:p>
        </p:txBody>
      </p:sp>
      <p:sp>
        <p:nvSpPr>
          <p:cNvPr id="1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356234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4" name="Picture 2" descr="C:\Users\malygina_uk\Desktop\invest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3550" y="3037505"/>
            <a:ext cx="4629150" cy="193919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978400" y="5105400"/>
            <a:ext cx="660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653609" y="3345448"/>
            <a:ext cx="273825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Нефинансовые меры поддержки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709" cy="1917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6701" y="6359193"/>
            <a:ext cx="35779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3</a:t>
            </a:r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8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34" y="4883850"/>
            <a:ext cx="11048" cy="1250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-1" y="0"/>
            <a:ext cx="5057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-1" y="0"/>
            <a:ext cx="5057775" cy="2276475"/>
          </a:xfrm>
          <a:prstGeom prst="rect">
            <a:avLst/>
          </a:prstGeom>
          <a:noFill/>
        </p:spPr>
      </p:pic>
      <p:sp>
        <p:nvSpPr>
          <p:cNvPr id="10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5076826" cy="2285999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76699" y="161924"/>
            <a:ext cx="7505701" cy="6343651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3395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Нефинансовые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587051"/>
            <a:ext cx="3786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меры поддержки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029964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Агентства 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702018" y="4224115"/>
            <a:ext cx="26292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Получение поддержки</a:t>
            </a: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231498" y="4564858"/>
            <a:ext cx="36957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Обратиться специализированную организацию по привлечению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инвестиций и работе с инвесторами –</a:t>
            </a:r>
          </a:p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  <a:hlinkClick r:id="rId4"/>
              </a:rPr>
              <a:t>Агентство инвестиционного развития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  <a:hlinkClick r:id="rId4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  <a:hlinkClick r:id="rId4"/>
              </a:rPr>
              <a:t>Кировской области</a:t>
            </a:r>
            <a:endParaRPr lang="ru-RU" sz="13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500"/>
              </a:lnSpc>
            </a:pPr>
            <a:endParaRPr lang="ru-RU" sz="13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оказывает услуги в режиме «одного окна» на каждом этапе реализации инвестиционного проекта на безвозмездной основе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6200" y="1482209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инвестразвития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27393" y="2426718"/>
            <a:ext cx="27526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инвестору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2803627"/>
            <a:ext cx="369872" cy="44663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51B2E03-C18D-4912-BC78-B6E3135B70B3}"/>
              </a:ext>
            </a:extLst>
          </p:cNvPr>
          <p:cNvSpPr txBox="1"/>
          <p:nvPr/>
        </p:nvSpPr>
        <p:spPr>
          <a:xfrm>
            <a:off x="800934" y="2833231"/>
            <a:ext cx="284714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осуществление деятельности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на территории Кировской области</a:t>
            </a:r>
            <a:endParaRPr lang="ru-RU" sz="11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5A946F3-DC22-4973-AC9A-9B8C215BC0EB}"/>
              </a:ext>
            </a:extLst>
          </p:cNvPr>
          <p:cNvSpPr txBox="1"/>
          <p:nvPr/>
        </p:nvSpPr>
        <p:spPr>
          <a:xfrm>
            <a:off x="800934" y="3402449"/>
            <a:ext cx="299001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реализация или планирование реализации инвестиционных проектов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на территории региона</a:t>
            </a:r>
          </a:p>
        </p:txBody>
      </p:sp>
      <p:pic>
        <p:nvPicPr>
          <p:cNvPr id="69" name="Picture 2" descr="C:\Users\malygina_uk\Desktop\signature_icon-icons.com_66879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25" y="3418200"/>
            <a:ext cx="458476" cy="458476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4251668" y="395065"/>
            <a:ext cx="62953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Комплексное сопровождение инвестиционных проектов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585969" y="846668"/>
            <a:ext cx="6224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Подбор оптимальных мер поддержки</a:t>
            </a:r>
          </a:p>
        </p:txBody>
      </p:sp>
      <p:pic>
        <p:nvPicPr>
          <p:cNvPr id="7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573" y="917095"/>
            <a:ext cx="212972" cy="219697"/>
          </a:xfrm>
          <a:prstGeom prst="rect">
            <a:avLst/>
          </a:prstGeom>
          <a:noFill/>
        </p:spPr>
      </p:pic>
      <p:sp>
        <p:nvSpPr>
          <p:cNvPr id="77" name="Прямоугольник 76"/>
          <p:cNvSpPr/>
          <p:nvPr/>
        </p:nvSpPr>
        <p:spPr>
          <a:xfrm>
            <a:off x="4585969" y="1208618"/>
            <a:ext cx="672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Агентство на постоянной основе актуализирует меры поддержки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оперативно предлагает наиболее подходящие варианты инвесторам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585969" y="2113493"/>
            <a:ext cx="6224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Подбор земельного участка и объектов недвижимости</a:t>
            </a:r>
          </a:p>
        </p:txBody>
      </p:sp>
      <p:pic>
        <p:nvPicPr>
          <p:cNvPr id="7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573" y="2183920"/>
            <a:ext cx="212972" cy="219697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4585969" y="2437343"/>
            <a:ext cx="6720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Ежеквартально обновляются данные наиболее интересных инвестиционных площадок. Инвестору предоставляется помощь в подборе площадки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заданным параметрам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585969" y="3504143"/>
            <a:ext cx="6224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Консультационно-методическая помощь</a:t>
            </a:r>
          </a:p>
        </p:txBody>
      </p:sp>
      <p:pic>
        <p:nvPicPr>
          <p:cNvPr id="8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573" y="3574570"/>
            <a:ext cx="212972" cy="219697"/>
          </a:xfrm>
          <a:prstGeom prst="rect">
            <a:avLst/>
          </a:prstGeom>
          <a:noFill/>
        </p:spPr>
      </p:pic>
      <p:sp>
        <p:nvSpPr>
          <p:cNvPr id="83" name="Прямоугольник 82"/>
          <p:cNvSpPr/>
          <p:nvPr/>
        </p:nvSpPr>
        <p:spPr>
          <a:xfrm>
            <a:off x="4585969" y="3789893"/>
            <a:ext cx="6720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Агентство оказывает консультационно-методическую помощь по различным вопросам, а также взаимодействует с органами государственной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муниципальной власти, организациями и объединениями, федеральными и региональными институтами развития и иными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585969" y="5104343"/>
            <a:ext cx="6224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Содействие в реализации инвестиционного проекта</a:t>
            </a:r>
          </a:p>
        </p:txBody>
      </p:sp>
      <p:pic>
        <p:nvPicPr>
          <p:cNvPr id="8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573" y="5174770"/>
            <a:ext cx="212972" cy="219697"/>
          </a:xfrm>
          <a:prstGeom prst="rect">
            <a:avLst/>
          </a:prstGeom>
          <a:noFill/>
        </p:spPr>
      </p:pic>
      <p:sp>
        <p:nvSpPr>
          <p:cNvPr id="86" name="Прямоугольник 85"/>
          <p:cNvSpPr/>
          <p:nvPr/>
        </p:nvSpPr>
        <p:spPr>
          <a:xfrm>
            <a:off x="4585969" y="5428193"/>
            <a:ext cx="672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Агентство готово оказать содействие в решении в оперативном порядке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всех возникающих проблем</a:t>
            </a:r>
          </a:p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" name="Picture 3" descr="C:\Users\malygina_uk\Desktop\038078331cf6b9f44858b320d6da6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4" r="5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88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41237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sp>
        <p:nvSpPr>
          <p:cNvPr id="79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9635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0653637" y="3180349"/>
            <a:ext cx="27382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Нефинансовые меры поддержки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endCxn id="16" idx="1"/>
          </p:cNvCxnSpPr>
          <p:nvPr/>
        </p:nvCxnSpPr>
        <p:spPr>
          <a:xfrm>
            <a:off x="12011025" y="228600"/>
            <a:ext cx="11737" cy="1751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1788837" y="6368534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latin typeface="Akrobat Light" panose="00000500000000000000" pitchFamily="2" charset="-52"/>
              </a:rPr>
              <a:t>39</a:t>
            </a:r>
            <a:endParaRPr lang="ru-RU"/>
          </a:p>
        </p:txBody>
      </p:sp>
      <p:cxnSp>
        <p:nvCxnSpPr>
          <p:cNvPr id="24" name="Прямая соединительная линия 23"/>
          <p:cNvCxnSpPr>
            <a:stCxn id="16" idx="3"/>
          </p:cNvCxnSpPr>
          <p:nvPr/>
        </p:nvCxnSpPr>
        <p:spPr>
          <a:xfrm>
            <a:off x="12022762" y="4718751"/>
            <a:ext cx="2522" cy="1345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4178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pic>
        <p:nvPicPr>
          <p:cNvPr id="31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793" y="6026395"/>
            <a:ext cx="338400" cy="285984"/>
          </a:xfrm>
          <a:prstGeom prst="rect">
            <a:avLst/>
          </a:prstGeom>
          <a:noFill/>
        </p:spPr>
      </p:pic>
      <p:pic>
        <p:nvPicPr>
          <p:cNvPr id="32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84491" y="6366155"/>
            <a:ext cx="337716" cy="313315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3841327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61450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19475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pic>
        <p:nvPicPr>
          <p:cNvPr id="36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4093" y="6026395"/>
            <a:ext cx="338400" cy="285984"/>
          </a:xfrm>
          <a:prstGeom prst="rect">
            <a:avLst/>
          </a:prstGeom>
          <a:noFill/>
        </p:spPr>
      </p:pic>
      <p:pic>
        <p:nvPicPr>
          <p:cNvPr id="37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65791" y="6366155"/>
            <a:ext cx="337716" cy="313315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62262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4275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54689" y="5455921"/>
            <a:ext cx="269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pic>
        <p:nvPicPr>
          <p:cNvPr id="20482" name="Picture 2" descr="C:\Users\malygina_uk\Desktop\qr-code (21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7300" y="1435100"/>
            <a:ext cx="2387600" cy="238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9D7CC"/>
              </a:gs>
              <a:gs pos="40000">
                <a:srgbClr val="A9D7CC"/>
              </a:gs>
              <a:gs pos="86000">
                <a:srgbClr val="33B2BA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55600" y="413995"/>
            <a:ext cx="5222876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ru-RU" sz="4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Как определить </a:t>
            </a:r>
            <a:br>
              <a:rPr lang="ru-RU" sz="4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4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 какой отрасли относится </a:t>
            </a:r>
            <a:br>
              <a:rPr lang="ru-RU" sz="4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4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инвестор?</a:t>
            </a:r>
          </a:p>
        </p:txBody>
      </p:sp>
      <p:pic>
        <p:nvPicPr>
          <p:cNvPr id="2051" name="Picture 3" descr="C:\Users\MALYGI~1\AppData\Local\Temp\7zE47FA8BBD\59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3"/>
          <a:stretch>
            <a:fillRect/>
          </a:stretch>
        </p:blipFill>
        <p:spPr bwMode="auto">
          <a:xfrm>
            <a:off x="0" y="2736053"/>
            <a:ext cx="5145074" cy="4121947"/>
          </a:xfrm>
          <a:prstGeom prst="rect">
            <a:avLst/>
          </a:prstGeom>
          <a:noFill/>
        </p:spPr>
      </p:pic>
      <p:sp>
        <p:nvSpPr>
          <p:cNvPr id="7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652682" y="301624"/>
            <a:ext cx="6980518" cy="6226175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11336486" y="3345448"/>
            <a:ext cx="13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Виды отраслей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endCxn id="11" idx="1"/>
          </p:cNvCxnSpPr>
          <p:nvPr/>
        </p:nvCxnSpPr>
        <p:spPr>
          <a:xfrm>
            <a:off x="12011025" y="228600"/>
            <a:ext cx="11707" cy="2599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906437" y="6368534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</a:t>
            </a:r>
            <a:endParaRPr lang="ru-RU" sz="160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2002241" y="4305300"/>
            <a:ext cx="23043" cy="19240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stomShape 6"/>
          <p:cNvSpPr/>
          <p:nvPr/>
        </p:nvSpPr>
        <p:spPr>
          <a:xfrm>
            <a:off x="10623990" y="428627"/>
            <a:ext cx="882210" cy="285748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19" name="CustomShape 6"/>
          <p:cNvSpPr/>
          <p:nvPr/>
        </p:nvSpPr>
        <p:spPr>
          <a:xfrm>
            <a:off x="4845421" y="428627"/>
            <a:ext cx="5708255" cy="285748"/>
          </a:xfrm>
          <a:prstGeom prst="roundRect">
            <a:avLst>
              <a:gd name="adj" fmla="val 25188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20" name="Прямоугольник 19"/>
          <p:cNvSpPr/>
          <p:nvPr/>
        </p:nvSpPr>
        <p:spPr>
          <a:xfrm>
            <a:off x="5894856" y="374188"/>
            <a:ext cx="398929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2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Характеристика инвестора, виды деятельности</a:t>
            </a:r>
            <a:endParaRPr lang="ru-RU" sz="120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686378" y="381808"/>
            <a:ext cx="145228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2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Отрасль</a:t>
            </a:r>
            <a:endParaRPr lang="ru-RU" sz="120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22" name="CustomShape 6"/>
          <p:cNvSpPr/>
          <p:nvPr/>
        </p:nvSpPr>
        <p:spPr>
          <a:xfrm>
            <a:off x="4845421" y="778249"/>
            <a:ext cx="5708255" cy="574301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23" name="CustomShape 6"/>
          <p:cNvSpPr/>
          <p:nvPr/>
        </p:nvSpPr>
        <p:spPr>
          <a:xfrm>
            <a:off x="10648949" y="778250"/>
            <a:ext cx="868364" cy="517150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24" name="Прямоугольник 23"/>
          <p:cNvSpPr/>
          <p:nvPr/>
        </p:nvSpPr>
        <p:spPr>
          <a:xfrm>
            <a:off x="4864472" y="814578"/>
            <a:ext cx="54992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Частный инвестор реализует инвестиционный проект в области обработки сырья и преобразования в готовую продукцию, который относится к разделу С ОКВЭД </a:t>
            </a:r>
            <a:br>
              <a:rPr lang="ru-RU" sz="1000" smtClean="0">
                <a:latin typeface="Georgia" pitchFamily="18" charset="0"/>
                <a:sym typeface="Fira Sans"/>
              </a:rPr>
            </a:br>
            <a:r>
              <a:rPr lang="ru-RU" sz="1000" smtClean="0">
                <a:latin typeface="Georgia" pitchFamily="18" charset="0"/>
                <a:sym typeface="Fira Sans"/>
              </a:rPr>
              <a:t>(за исключением пищевой  промышленности)</a:t>
            </a:r>
            <a:endParaRPr lang="ru-RU" sz="1000">
              <a:latin typeface="Georgia" pitchFamily="18" charset="0"/>
              <a:sym typeface="Fira San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629900" y="817941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err="1" smtClean="0">
                <a:latin typeface="Georgia" pitchFamily="18" charset="0"/>
                <a:sym typeface="Fira Sans"/>
              </a:rPr>
              <a:t>Промы-шленно</a:t>
            </a:r>
            <a:endParaRPr lang="ru-RU" sz="900" smtClean="0">
              <a:latin typeface="Georgia" pitchFamily="18" charset="0"/>
              <a:sym typeface="Fira Sans"/>
            </a:endParaRPr>
          </a:p>
        </p:txBody>
      </p:sp>
      <p:sp>
        <p:nvSpPr>
          <p:cNvPr id="28" name="CustomShape 6"/>
          <p:cNvSpPr/>
          <p:nvPr/>
        </p:nvSpPr>
        <p:spPr>
          <a:xfrm>
            <a:off x="4845421" y="1397935"/>
            <a:ext cx="5720476" cy="926165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29" name="CustomShape 6"/>
          <p:cNvSpPr/>
          <p:nvPr/>
        </p:nvSpPr>
        <p:spPr>
          <a:xfrm>
            <a:off x="10648949" y="1416985"/>
            <a:ext cx="868364" cy="869016"/>
          </a:xfrm>
          <a:prstGeom prst="roundRect">
            <a:avLst>
              <a:gd name="adj" fmla="val 8532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30" name="Прямоугольник 29"/>
          <p:cNvSpPr/>
          <p:nvPr/>
        </p:nvSpPr>
        <p:spPr>
          <a:xfrm>
            <a:off x="4864472" y="1445469"/>
            <a:ext cx="58158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Частный инвестор осуществляет предпринимательскую  деятельность со следующими показателями: </a:t>
            </a:r>
          </a:p>
          <a:p>
            <a:pPr>
              <a:lnSpc>
                <a:spcPts val="1200"/>
              </a:lnSpc>
            </a:pPr>
            <a:r>
              <a:rPr lang="ru-RU" sz="1000" err="1" smtClean="0">
                <a:latin typeface="Georgia" pitchFamily="18" charset="0"/>
                <a:sym typeface="Fira Sans"/>
              </a:rPr>
              <a:t>микропредприятия – годовой доход до 120 млн. рублей,  с/с численность не более 15 чел. ;</a:t>
            </a:r>
          </a:p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малые предприятия – годовой доход до 800 млн. рублей, с/с численность не более 100 чел.</a:t>
            </a:r>
          </a:p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средние предприятия – годовой доход до 2 млрд. рублей,  с/с численность не более 250 чел.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307397" y="1564250"/>
            <a:ext cx="15365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smtClean="0">
                <a:latin typeface="Georgia" pitchFamily="18" charset="0"/>
                <a:sym typeface="Fira Sans"/>
              </a:rPr>
              <a:t>Малый </a:t>
            </a:r>
            <a:br>
              <a:rPr lang="ru-RU" sz="900" smtClean="0">
                <a:latin typeface="Georgia" pitchFamily="18" charset="0"/>
                <a:sym typeface="Fira Sans"/>
              </a:rPr>
            </a:br>
            <a:r>
              <a:rPr lang="ru-RU" sz="900" smtClean="0">
                <a:latin typeface="Georgia" pitchFamily="18" charset="0"/>
                <a:sym typeface="Fira Sans"/>
              </a:rPr>
              <a:t>и средний </a:t>
            </a:r>
            <a:br>
              <a:rPr lang="ru-RU" sz="900" smtClean="0">
                <a:latin typeface="Georgia" pitchFamily="18" charset="0"/>
                <a:sym typeface="Fira Sans"/>
              </a:rPr>
            </a:br>
            <a:r>
              <a:rPr lang="ru-RU" sz="900" smtClean="0">
                <a:latin typeface="Georgia" pitchFamily="18" charset="0"/>
                <a:sym typeface="Fira Sans"/>
              </a:rPr>
              <a:t>бизнес</a:t>
            </a:r>
          </a:p>
        </p:txBody>
      </p:sp>
      <p:sp>
        <p:nvSpPr>
          <p:cNvPr id="33" name="CustomShape 6"/>
          <p:cNvSpPr/>
          <p:nvPr/>
        </p:nvSpPr>
        <p:spPr>
          <a:xfrm>
            <a:off x="10648949" y="2397499"/>
            <a:ext cx="868364" cy="421902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34" name="Прямоугольник 33"/>
          <p:cNvSpPr/>
          <p:nvPr/>
        </p:nvSpPr>
        <p:spPr>
          <a:xfrm>
            <a:off x="10323683" y="2408615"/>
            <a:ext cx="1536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smtClean="0">
                <a:latin typeface="Georgia" pitchFamily="18" charset="0"/>
                <a:sym typeface="Fira Sans"/>
              </a:rPr>
              <a:t>Поддержка</a:t>
            </a:r>
          </a:p>
          <a:p>
            <a:pPr algn="ctr">
              <a:lnSpc>
                <a:spcPts val="1200"/>
              </a:lnSpc>
            </a:pPr>
            <a:r>
              <a:rPr lang="ru-RU" sz="900" smtClean="0">
                <a:latin typeface="Georgia" pitchFamily="18" charset="0"/>
                <a:sym typeface="Fira Sans"/>
              </a:rPr>
              <a:t>экспорта</a:t>
            </a:r>
          </a:p>
        </p:txBody>
      </p:sp>
      <p:sp>
        <p:nvSpPr>
          <p:cNvPr id="35" name="CustomShape 6"/>
          <p:cNvSpPr/>
          <p:nvPr/>
        </p:nvSpPr>
        <p:spPr>
          <a:xfrm>
            <a:off x="10648949" y="2905125"/>
            <a:ext cx="868364" cy="573181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36" name="Прямоугольник 35"/>
          <p:cNvSpPr/>
          <p:nvPr/>
        </p:nvSpPr>
        <p:spPr>
          <a:xfrm>
            <a:off x="10317743" y="2915497"/>
            <a:ext cx="15365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err="1" smtClean="0">
                <a:latin typeface="Georgia" pitchFamily="18" charset="0"/>
                <a:sym typeface="Fira Sans"/>
              </a:rPr>
              <a:t>Агропромы-</a:t>
            </a:r>
          </a:p>
          <a:p>
            <a:pPr algn="ctr">
              <a:lnSpc>
                <a:spcPts val="1200"/>
              </a:lnSpc>
            </a:pPr>
            <a:r>
              <a:rPr lang="ru-RU" sz="900" err="1" smtClean="0">
                <a:latin typeface="Georgia" pitchFamily="18" charset="0"/>
                <a:sym typeface="Fira Sans"/>
              </a:rPr>
              <a:t>шленный</a:t>
            </a:r>
            <a:endParaRPr lang="ru-RU" sz="900" smtClean="0">
              <a:latin typeface="Georgia" pitchFamily="18" charset="0"/>
              <a:sym typeface="Fira Sans"/>
            </a:endParaRPr>
          </a:p>
          <a:p>
            <a:pPr algn="ctr">
              <a:lnSpc>
                <a:spcPts val="1200"/>
              </a:lnSpc>
            </a:pPr>
            <a:r>
              <a:rPr lang="ru-RU" sz="900" smtClean="0">
                <a:latin typeface="Georgia" pitchFamily="18" charset="0"/>
                <a:sym typeface="Fira Sans"/>
              </a:rPr>
              <a:t>комплекс</a:t>
            </a:r>
          </a:p>
        </p:txBody>
      </p:sp>
      <p:sp>
        <p:nvSpPr>
          <p:cNvPr id="37" name="CustomShape 6"/>
          <p:cNvSpPr/>
          <p:nvPr/>
        </p:nvSpPr>
        <p:spPr>
          <a:xfrm>
            <a:off x="10661649" y="3544417"/>
            <a:ext cx="868364" cy="384739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38" name="Прямоугольник 37"/>
          <p:cNvSpPr/>
          <p:nvPr/>
        </p:nvSpPr>
        <p:spPr>
          <a:xfrm>
            <a:off x="10334365" y="3612870"/>
            <a:ext cx="1536549" cy="23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smtClean="0">
                <a:latin typeface="Georgia" pitchFamily="18" charset="0"/>
                <a:sym typeface="Fira Sans"/>
              </a:rPr>
              <a:t>Энергетика</a:t>
            </a:r>
          </a:p>
        </p:txBody>
      </p:sp>
      <p:sp>
        <p:nvSpPr>
          <p:cNvPr id="39" name="CustomShape 6"/>
          <p:cNvSpPr/>
          <p:nvPr/>
        </p:nvSpPr>
        <p:spPr>
          <a:xfrm>
            <a:off x="10661649" y="4047569"/>
            <a:ext cx="868364" cy="422831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40" name="Прямоугольник 39"/>
          <p:cNvSpPr/>
          <p:nvPr/>
        </p:nvSpPr>
        <p:spPr>
          <a:xfrm>
            <a:off x="10326748" y="4047219"/>
            <a:ext cx="1536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smtClean="0">
                <a:latin typeface="Georgia" pitchFamily="18" charset="0"/>
                <a:sym typeface="Fira Sans"/>
              </a:rPr>
              <a:t>Жилищное строительство</a:t>
            </a:r>
          </a:p>
        </p:txBody>
      </p:sp>
      <p:sp>
        <p:nvSpPr>
          <p:cNvPr id="41" name="CustomShape 6"/>
          <p:cNvSpPr/>
          <p:nvPr/>
        </p:nvSpPr>
        <p:spPr>
          <a:xfrm>
            <a:off x="10661649" y="4563787"/>
            <a:ext cx="868364" cy="363813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42" name="Прямоугольник 41"/>
          <p:cNvSpPr/>
          <p:nvPr/>
        </p:nvSpPr>
        <p:spPr>
          <a:xfrm>
            <a:off x="10317333" y="4617300"/>
            <a:ext cx="1536549" cy="23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smtClean="0">
                <a:latin typeface="Georgia" pitchFamily="18" charset="0"/>
                <a:sym typeface="Fira Sans"/>
              </a:rPr>
              <a:t>Туризм</a:t>
            </a:r>
          </a:p>
        </p:txBody>
      </p:sp>
      <p:sp>
        <p:nvSpPr>
          <p:cNvPr id="43" name="CustomShape 6"/>
          <p:cNvSpPr/>
          <p:nvPr/>
        </p:nvSpPr>
        <p:spPr>
          <a:xfrm>
            <a:off x="10661649" y="5038018"/>
            <a:ext cx="868364" cy="452191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44" name="Прямоугольник 43"/>
          <p:cNvSpPr/>
          <p:nvPr/>
        </p:nvSpPr>
        <p:spPr>
          <a:xfrm>
            <a:off x="10324953" y="5047081"/>
            <a:ext cx="1536549" cy="388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err="1" smtClean="0">
                <a:latin typeface="Georgia" pitchFamily="18" charset="0"/>
                <a:sym typeface="Fira Sans"/>
              </a:rPr>
              <a:t>Информ-</a:t>
            </a:r>
          </a:p>
          <a:p>
            <a:pPr algn="ctr">
              <a:lnSpc>
                <a:spcPts val="1200"/>
              </a:lnSpc>
            </a:pPr>
            <a:r>
              <a:rPr lang="ru-RU" sz="900" smtClean="0">
                <a:latin typeface="Georgia" pitchFamily="18" charset="0"/>
                <a:sym typeface="Fira Sans"/>
              </a:rPr>
              <a:t>технологии</a:t>
            </a:r>
          </a:p>
        </p:txBody>
      </p:sp>
      <p:sp>
        <p:nvSpPr>
          <p:cNvPr id="45" name="CustomShape 6"/>
          <p:cNvSpPr/>
          <p:nvPr/>
        </p:nvSpPr>
        <p:spPr>
          <a:xfrm>
            <a:off x="10661649" y="5590469"/>
            <a:ext cx="868364" cy="395042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46" name="Прямоугольник 45"/>
          <p:cNvSpPr/>
          <p:nvPr/>
        </p:nvSpPr>
        <p:spPr>
          <a:xfrm>
            <a:off x="10340193" y="5661761"/>
            <a:ext cx="1536549" cy="23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smtClean="0">
                <a:latin typeface="Georgia" pitchFamily="18" charset="0"/>
                <a:sym typeface="Fira Sans"/>
              </a:rPr>
              <a:t>Образование</a:t>
            </a:r>
          </a:p>
        </p:txBody>
      </p:sp>
      <p:sp>
        <p:nvSpPr>
          <p:cNvPr id="47" name="CustomShape 6"/>
          <p:cNvSpPr/>
          <p:nvPr/>
        </p:nvSpPr>
        <p:spPr>
          <a:xfrm>
            <a:off x="10661649" y="6022903"/>
            <a:ext cx="868364" cy="431237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48" name="Прямоугольник 47"/>
          <p:cNvSpPr/>
          <p:nvPr/>
        </p:nvSpPr>
        <p:spPr>
          <a:xfrm>
            <a:off x="10336383" y="6011646"/>
            <a:ext cx="1536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smtClean="0">
                <a:latin typeface="Georgia" pitchFamily="18" charset="0"/>
                <a:sym typeface="Fira Sans"/>
              </a:rPr>
              <a:t>Кросс-</a:t>
            </a:r>
            <a:br>
              <a:rPr lang="ru-RU" sz="900" smtClean="0">
                <a:latin typeface="Georgia" pitchFamily="18" charset="0"/>
                <a:sym typeface="Fira Sans"/>
              </a:rPr>
            </a:br>
            <a:r>
              <a:rPr lang="ru-RU" sz="900" smtClean="0">
                <a:latin typeface="Georgia" pitchFamily="18" charset="0"/>
                <a:sym typeface="Fira Sans"/>
              </a:rPr>
              <a:t>отрасли</a:t>
            </a:r>
          </a:p>
        </p:txBody>
      </p:sp>
      <p:sp>
        <p:nvSpPr>
          <p:cNvPr id="49" name="CustomShape 6"/>
          <p:cNvSpPr/>
          <p:nvPr/>
        </p:nvSpPr>
        <p:spPr>
          <a:xfrm>
            <a:off x="4845421" y="2400300"/>
            <a:ext cx="5708255" cy="428625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50" name="Прямоугольник 49"/>
          <p:cNvSpPr/>
          <p:nvPr/>
        </p:nvSpPr>
        <p:spPr>
          <a:xfrm>
            <a:off x="4864472" y="2414778"/>
            <a:ext cx="5484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Частный инвестор занимается поставками продукции в другие страны или планирует такие поставки</a:t>
            </a:r>
          </a:p>
        </p:txBody>
      </p:sp>
      <p:sp>
        <p:nvSpPr>
          <p:cNvPr id="51" name="CustomShape 6"/>
          <p:cNvSpPr/>
          <p:nvPr/>
        </p:nvSpPr>
        <p:spPr>
          <a:xfrm>
            <a:off x="4845421" y="2892800"/>
            <a:ext cx="5697073" cy="567576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52" name="Прямоугольник 51"/>
          <p:cNvSpPr/>
          <p:nvPr/>
        </p:nvSpPr>
        <p:spPr>
          <a:xfrm>
            <a:off x="4864472" y="2891028"/>
            <a:ext cx="59559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Частный инвестор реализует инвестиционный проект в области производства/</a:t>
            </a:r>
          </a:p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переработки/ реализации сельскохозяйственной продукции который относится в разделу  А ОКВЭД или в области пищевой  промышленности, который относиться к классу 10 раздела</a:t>
            </a:r>
            <a:r>
              <a:rPr lang="en-US" sz="1000" smtClean="0">
                <a:latin typeface="Georgia" pitchFamily="18" charset="0"/>
                <a:sym typeface="Fira Sans"/>
              </a:rPr>
              <a:t> </a:t>
            </a:r>
            <a:r>
              <a:rPr lang="ru-RU" sz="1000" smtClean="0">
                <a:latin typeface="Georgia" pitchFamily="18" charset="0"/>
                <a:sym typeface="Fira Sans"/>
              </a:rPr>
              <a:t>С </a:t>
            </a:r>
          </a:p>
        </p:txBody>
      </p:sp>
      <p:sp>
        <p:nvSpPr>
          <p:cNvPr id="53" name="CustomShape 6"/>
          <p:cNvSpPr/>
          <p:nvPr/>
        </p:nvSpPr>
        <p:spPr>
          <a:xfrm>
            <a:off x="4845421" y="3529290"/>
            <a:ext cx="5697073" cy="415181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54" name="Прямоугольник 53"/>
          <p:cNvSpPr/>
          <p:nvPr/>
        </p:nvSpPr>
        <p:spPr>
          <a:xfrm>
            <a:off x="4864472" y="3527518"/>
            <a:ext cx="5484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Частный инвестор реализует инвестиционный проект в области</a:t>
            </a:r>
            <a:r>
              <a:rPr lang="en-US" sz="1000" smtClean="0">
                <a:latin typeface="Georgia" pitchFamily="18" charset="0"/>
                <a:sym typeface="Fira Sans"/>
              </a:rPr>
              <a:t> </a:t>
            </a:r>
            <a:r>
              <a:rPr lang="ru-RU" sz="1000" smtClean="0">
                <a:latin typeface="Georgia" pitchFamily="18" charset="0"/>
                <a:sym typeface="Fira Sans"/>
              </a:rPr>
              <a:t>передачи и преобразования энергетических ресурсов, который относится к разделу </a:t>
            </a:r>
            <a:r>
              <a:rPr lang="en-US" sz="1000" smtClean="0">
                <a:latin typeface="Georgia" pitchFamily="18" charset="0"/>
                <a:sym typeface="Fira Sans"/>
              </a:rPr>
              <a:t>D</a:t>
            </a:r>
            <a:r>
              <a:rPr lang="ru-RU" sz="1000" smtClean="0">
                <a:latin typeface="Georgia" pitchFamily="18" charset="0"/>
                <a:sym typeface="Fira Sans"/>
              </a:rPr>
              <a:t> ОКВЭД</a:t>
            </a:r>
          </a:p>
        </p:txBody>
      </p:sp>
      <p:sp>
        <p:nvSpPr>
          <p:cNvPr id="55" name="CustomShape 6"/>
          <p:cNvSpPr/>
          <p:nvPr/>
        </p:nvSpPr>
        <p:spPr>
          <a:xfrm>
            <a:off x="4845421" y="4049243"/>
            <a:ext cx="5697073" cy="415181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56" name="Прямоугольник 55"/>
          <p:cNvSpPr/>
          <p:nvPr/>
        </p:nvSpPr>
        <p:spPr>
          <a:xfrm>
            <a:off x="4864472" y="4047471"/>
            <a:ext cx="5484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Частный инвестор реализует инвестиционный проект в области жилищного строительства, который относится к разделу </a:t>
            </a:r>
            <a:r>
              <a:rPr lang="en-US" sz="1000" smtClean="0">
                <a:latin typeface="Georgia" pitchFamily="18" charset="0"/>
                <a:sym typeface="Fira Sans"/>
              </a:rPr>
              <a:t>F</a:t>
            </a:r>
            <a:r>
              <a:rPr lang="ru-RU" sz="1000" smtClean="0">
                <a:latin typeface="Georgia" pitchFamily="18" charset="0"/>
                <a:sym typeface="Fira Sans"/>
              </a:rPr>
              <a:t> ОКВЭД</a:t>
            </a:r>
          </a:p>
        </p:txBody>
      </p:sp>
      <p:sp>
        <p:nvSpPr>
          <p:cNvPr id="57" name="CustomShape 6"/>
          <p:cNvSpPr/>
          <p:nvPr/>
        </p:nvSpPr>
        <p:spPr>
          <a:xfrm>
            <a:off x="4845421" y="4544543"/>
            <a:ext cx="5697073" cy="415181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58" name="Прямоугольник 57"/>
          <p:cNvSpPr/>
          <p:nvPr/>
        </p:nvSpPr>
        <p:spPr>
          <a:xfrm>
            <a:off x="4864472" y="4542771"/>
            <a:ext cx="5484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Частный инвестор реализует инвестиционный проект по обслуживанию сферы туризма, который относится к разделу </a:t>
            </a:r>
            <a:r>
              <a:rPr lang="en-US" sz="1000" smtClean="0">
                <a:latin typeface="Georgia" pitchFamily="18" charset="0"/>
                <a:sym typeface="Fira Sans"/>
              </a:rPr>
              <a:t>R</a:t>
            </a:r>
            <a:r>
              <a:rPr lang="ru-RU" sz="1000" smtClean="0">
                <a:latin typeface="Georgia" pitchFamily="18" charset="0"/>
                <a:sym typeface="Fira Sans"/>
              </a:rPr>
              <a:t> ОКВЭД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4845421" y="5019675"/>
            <a:ext cx="5697073" cy="493395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60" name="Прямоугольник 59"/>
          <p:cNvSpPr/>
          <p:nvPr/>
        </p:nvSpPr>
        <p:spPr>
          <a:xfrm>
            <a:off x="4864472" y="4984731"/>
            <a:ext cx="54841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Частный инвестор реализует инвестиционный проект по внедрению современных цифровых технологий в различные сферы жизни и производства, который относится к разделу </a:t>
            </a:r>
            <a:r>
              <a:rPr lang="en-US" sz="1000" smtClean="0">
                <a:latin typeface="Georgia" pitchFamily="18" charset="0"/>
                <a:sym typeface="Fira Sans"/>
              </a:rPr>
              <a:t>J</a:t>
            </a:r>
            <a:r>
              <a:rPr lang="ru-RU" sz="1000" smtClean="0">
                <a:latin typeface="Georgia" pitchFamily="18" charset="0"/>
                <a:sym typeface="Fira Sans"/>
              </a:rPr>
              <a:t> ОКВЭД</a:t>
            </a:r>
          </a:p>
        </p:txBody>
      </p:sp>
      <p:sp>
        <p:nvSpPr>
          <p:cNvPr id="61" name="CustomShape 6"/>
          <p:cNvSpPr/>
          <p:nvPr/>
        </p:nvSpPr>
        <p:spPr>
          <a:xfrm>
            <a:off x="4845421" y="5575148"/>
            <a:ext cx="5697073" cy="415181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62" name="Прямоугольник 61"/>
          <p:cNvSpPr/>
          <p:nvPr/>
        </p:nvSpPr>
        <p:spPr>
          <a:xfrm>
            <a:off x="4864472" y="5573376"/>
            <a:ext cx="5484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Частный инвестор реализует инвестиционный проект в сфере образования, который относится к разделу </a:t>
            </a:r>
            <a:r>
              <a:rPr lang="en-US" sz="1000" smtClean="0">
                <a:latin typeface="Georgia" pitchFamily="18" charset="0"/>
                <a:sym typeface="Fira Sans"/>
              </a:rPr>
              <a:t>P </a:t>
            </a:r>
            <a:r>
              <a:rPr lang="ru-RU" sz="1000" smtClean="0">
                <a:latin typeface="Georgia" pitchFamily="18" charset="0"/>
                <a:sym typeface="Fira Sans"/>
              </a:rPr>
              <a:t>ОКВЭД</a:t>
            </a:r>
          </a:p>
        </p:txBody>
      </p:sp>
      <p:sp>
        <p:nvSpPr>
          <p:cNvPr id="63" name="CustomShape 6"/>
          <p:cNvSpPr/>
          <p:nvPr/>
        </p:nvSpPr>
        <p:spPr>
          <a:xfrm>
            <a:off x="4845421" y="6038063"/>
            <a:ext cx="5697073" cy="415181"/>
          </a:xfrm>
          <a:prstGeom prst="roundRect">
            <a:avLst>
              <a:gd name="adj" fmla="val 13375"/>
            </a:avLst>
          </a:prstGeom>
          <a:solidFill>
            <a:srgbClr val="EBF5F3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64" name="Прямоугольник 63"/>
          <p:cNvSpPr/>
          <p:nvPr/>
        </p:nvSpPr>
        <p:spPr>
          <a:xfrm>
            <a:off x="4864472" y="6036291"/>
            <a:ext cx="5484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smtClean="0">
                <a:latin typeface="Georgia" pitchFamily="18" charset="0"/>
                <a:sym typeface="Fira Sans"/>
              </a:rPr>
              <a:t>Меры поддержки предоставляются частным инвесторам, реализующим инвестиционные проекты в различных отраслях </a:t>
            </a:r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malygina_uk\Desktop\dsc2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05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52484" y="4022920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Специальный инвестиционный контракт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52483" y="4306330"/>
            <a:ext cx="640135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Приоритетный инвестиционный проекты в области освоения лесов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52484" y="4612310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Промышленные парки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52484" y="4895720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Займы ФРП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52484" y="5179130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Промышленная ипотека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52484" y="5462539"/>
            <a:ext cx="671511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Поддержка участников нацпроекта «Производительность труда»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313425" y="4259552"/>
            <a:ext cx="2741799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75323" y="4854771"/>
            <a:ext cx="4244042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12845" y="5145192"/>
            <a:ext cx="513341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912783" y="5404253"/>
            <a:ext cx="4124511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66329" y="5691123"/>
            <a:ext cx="770965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53200" y="4525711"/>
            <a:ext cx="48409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>
            <a:off x="8422829" y="3088829"/>
            <a:ext cx="5423645" cy="21146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H="1" flipV="1">
            <a:off x="-1654474" y="1654474"/>
            <a:ext cx="5423645" cy="2114697"/>
          </a:xfrm>
          <a:prstGeom prst="rect">
            <a:avLst/>
          </a:prstGeom>
        </p:spPr>
      </p:pic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645615" y="598682"/>
            <a:ext cx="4267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Промышленность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750419" y="3996026"/>
            <a:ext cx="10040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41 – 51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750419" y="4229108"/>
            <a:ext cx="10040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52 – 55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750419" y="4560802"/>
            <a:ext cx="10040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56 – 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750419" y="4856638"/>
            <a:ext cx="10040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61 – 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750419" y="5125579"/>
            <a:ext cx="10040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78– 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750419" y="5421415"/>
            <a:ext cx="10040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81– 83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83300" y="3469340"/>
            <a:ext cx="3676082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8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Содержание</a:t>
            </a:r>
          </a:p>
        </p:txBody>
      </p: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85600" y="0"/>
            <a:ext cx="406400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90712" y="3345448"/>
            <a:ext cx="3264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Специальный инвестиционный контракт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49847" y="6368534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41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11025" y="5038725"/>
            <a:ext cx="14259" cy="1190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28713" y="4020990"/>
            <a:ext cx="4082315" cy="15917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98349" y="1612941"/>
            <a:ext cx="5287491" cy="206161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4058900" y="1048476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контракт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4058900" y="124371"/>
            <a:ext cx="4083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Специальный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4058900" y="619427"/>
            <a:ext cx="3512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инвестиционный</a:t>
            </a:r>
          </a:p>
        </p:txBody>
      </p:sp>
      <p:pic>
        <p:nvPicPr>
          <p:cNvPr id="18" name="Picture 2" descr="C:\Users\malygina_uk\Desktop\Каталог\Иконки\network-robotics-and-automation-for-manufactur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8882" y="2184400"/>
            <a:ext cx="4673600" cy="4673600"/>
          </a:xfrm>
          <a:prstGeom prst="rect">
            <a:avLst/>
          </a:prstGeom>
          <a:noFill/>
        </p:spPr>
      </p:pic>
      <p:sp>
        <p:nvSpPr>
          <p:cNvPr id="1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2" y="0"/>
            <a:ext cx="3686627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0" y="0"/>
            <a:ext cx="4707648" cy="2276475"/>
          </a:xfrm>
          <a:prstGeom prst="rect">
            <a:avLst/>
          </a:prstGeom>
          <a:noFill/>
        </p:spPr>
      </p:pic>
      <p:sp>
        <p:nvSpPr>
          <p:cNvPr id="7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1192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СПИК</a:t>
            </a: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Специальный инвестиционный контракт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41271" y="6359193"/>
            <a:ext cx="34496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42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0" y="2278744"/>
            <a:ext cx="4467228" cy="4579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362446" y="3895725"/>
            <a:ext cx="7219953" cy="296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76699" y="266700"/>
            <a:ext cx="7505701" cy="6191250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4258142" y="395065"/>
            <a:ext cx="46105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инвестиционным проектам</a:t>
            </a:r>
          </a:p>
        </p:txBody>
      </p:sp>
      <p:sp>
        <p:nvSpPr>
          <p:cNvPr id="175" name="Рисунок 62"/>
          <p:cNvSpPr txBox="1"/>
          <p:nvPr/>
        </p:nvSpPr>
        <p:spPr>
          <a:xfrm>
            <a:off x="9375127" y="3252957"/>
            <a:ext cx="2274843" cy="951930"/>
          </a:xfrm>
          <a:custGeom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8" h="951929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4429125" y="704047"/>
            <a:ext cx="6408691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Технология, на основе которой планируется производство промышленной продукции, должна быть включена в перечень современных технологий, применение которых позволяет осуществлять производство промышленной продукции, которая конкурентоспособна на мировом уровне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4429126" y="1814273"/>
            <a:ext cx="6530611" cy="11695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инимальный объем инвестиций отсутствует, при этом объем капитальных вложений, запланированных в ходе выполнения специального инвестиционного контракта, должен быть больше совокупного объема расходов и недополученных доходов бюджетов бюджетной системы Российской Федерации, образующихся в связи с применением мер стимулирования деятельности в сфере промышленности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400551" y="3146121"/>
            <a:ext cx="667239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  <a:t>Инвестиционный проект предусматривает выход в течение срока действия специального инвестиционного контракта на проектную операционную прибыль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391026" y="3905635"/>
            <a:ext cx="661225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  <a:t>График инвестирования (расходования) средств предусматривает несение расходов по направлениям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391026" y="4507589"/>
            <a:ext cx="673599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  <a:t>Не истек срок признания современной технологии, включенной </a:t>
            </a:r>
            <a:b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</a:b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  <a:t>в </a:t>
            </a: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  <a:hlinkClick r:id="rId3"/>
              </a:rPr>
              <a:t>перечень современных технологий</a:t>
            </a:r>
            <a:endParaRPr lang="ru-RU" sz="140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62451" y="5153410"/>
            <a:ext cx="629784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  <a:t>СПИК заключается на срок: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25951" y="5768459"/>
            <a:ext cx="1967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  <a:t>с объемом инвестиций </a:t>
            </a:r>
            <a:b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</a:br>
            <a:r>
              <a:rPr lang="en-US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  <a:t>&lt;</a:t>
            </a: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  <a:t>50 млрд рублей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24906" y="5768459"/>
            <a:ext cx="1967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  <a:t>с объемом инвестиций </a:t>
            </a:r>
            <a:b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</a:br>
            <a:r>
              <a:rPr lang="en-US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  <a:t>&gt;</a:t>
            </a: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Fira Sans"/>
              </a:rPr>
              <a:t>50 млрд рублей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425951" y="5425559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28754" hangingPunct="0"/>
            <a:r>
              <a:rPr lang="ru-RU" sz="14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15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лет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24906" y="5425559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28754" hangingPunct="0"/>
            <a:r>
              <a:rPr lang="ru-RU" sz="14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20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лет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982075" y="4923294"/>
            <a:ext cx="2466975" cy="1734681"/>
          </a:xfrm>
          <a:prstGeom prst="roundRect">
            <a:avLst>
              <a:gd name="adj" fmla="val 90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209550" y="2383809"/>
            <a:ext cx="29979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получателю</a:t>
            </a:r>
            <a:r>
              <a:rPr lang="en-US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 поддержки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E51B2E03-C18D-4912-BC78-B6E3135B70B3}"/>
              </a:ext>
            </a:extLst>
          </p:cNvPr>
          <p:cNvSpPr txBox="1"/>
          <p:nvPr/>
        </p:nvSpPr>
        <p:spPr>
          <a:xfrm>
            <a:off x="654541" y="3020756"/>
            <a:ext cx="178034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не является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резидентом особой экономической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зоны любого типа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или ТОСЭР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9D053F3-EB8D-4792-B970-A2C966B217C1}"/>
              </a:ext>
            </a:extLst>
          </p:cNvPr>
          <p:cNvSpPr txBox="1"/>
          <p:nvPr/>
        </p:nvSpPr>
        <p:spPr>
          <a:xfrm>
            <a:off x="2547510" y="2965117"/>
            <a:ext cx="1661566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не применяет специальные налоговые режимы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63232" y="3763060"/>
            <a:ext cx="161925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не является участником консолидированной группы налогоплательщиков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49182" y="3577570"/>
            <a:ext cx="16002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не является участником (правопреемником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участника) иного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реализуемого регионального инвестиционного проекта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29247" y="4739759"/>
            <a:ext cx="30540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заключения СПИК</a:t>
            </a:r>
          </a:p>
        </p:txBody>
      </p:sp>
      <p:pic>
        <p:nvPicPr>
          <p:cNvPr id="4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05" y="3118403"/>
            <a:ext cx="234178" cy="320122"/>
          </a:xfrm>
          <a:prstGeom prst="rect">
            <a:avLst/>
          </a:prstGeom>
          <a:noFill/>
        </p:spPr>
      </p:pic>
      <p:pic>
        <p:nvPicPr>
          <p:cNvPr id="4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05" y="3785153"/>
            <a:ext cx="234178" cy="320122"/>
          </a:xfrm>
          <a:prstGeom prst="rect">
            <a:avLst/>
          </a:prstGeom>
          <a:noFill/>
        </p:spPr>
      </p:pic>
      <p:pic>
        <p:nvPicPr>
          <p:cNvPr id="4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4055" y="3718478"/>
            <a:ext cx="234178" cy="320122"/>
          </a:xfrm>
          <a:prstGeom prst="rect">
            <a:avLst/>
          </a:prstGeom>
          <a:noFill/>
        </p:spPr>
      </p:pic>
      <p:pic>
        <p:nvPicPr>
          <p:cNvPr id="5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4055" y="3042203"/>
            <a:ext cx="234178" cy="320122"/>
          </a:xfrm>
          <a:prstGeom prst="rect">
            <a:avLst/>
          </a:prstGeom>
          <a:noFill/>
        </p:spPr>
      </p:pic>
      <p:sp>
        <p:nvSpPr>
          <p:cNvPr id="51" name="Овал 50"/>
          <p:cNvSpPr/>
          <p:nvPr/>
        </p:nvSpPr>
        <p:spPr>
          <a:xfrm>
            <a:off x="253657" y="5143499"/>
            <a:ext cx="438150" cy="428625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36316" y="5177909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51855" y="5022058"/>
            <a:ext cx="36957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Заполнение формы на платформе </a:t>
            </a: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  <a:hlinkClick r:id="rId5"/>
              </a:rPr>
              <a:t>Государственной информационной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  <a:hlinkClick r:id="rId5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  <a:hlinkClick r:id="rId5"/>
              </a:rPr>
              <a:t>системы промышленности</a:t>
            </a:r>
            <a:endParaRPr lang="ru-RU" sz="13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51855" y="5748364"/>
            <a:ext cx="42426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Включение технологии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 </a:t>
            </a: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  <a:hlinkClick r:id="rId3"/>
              </a:rPr>
              <a:t>перечень современных технологий</a:t>
            </a:r>
            <a:endParaRPr lang="ru-RU" sz="13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253657" y="5734049"/>
            <a:ext cx="438150" cy="428625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36316" y="576845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86115" y="6349484"/>
            <a:ext cx="3248005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Заключение СПИК по итогам конкурса</a:t>
            </a:r>
          </a:p>
        </p:txBody>
      </p:sp>
      <p:sp>
        <p:nvSpPr>
          <p:cNvPr id="58" name="Овал 57"/>
          <p:cNvSpPr/>
          <p:nvPr/>
        </p:nvSpPr>
        <p:spPr>
          <a:xfrm>
            <a:off x="253657" y="6286499"/>
            <a:ext cx="438150" cy="428625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36316" y="632090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8978900" y="4864100"/>
            <a:ext cx="2374899" cy="1714500"/>
          </a:xfrm>
          <a:prstGeom prst="roundRect">
            <a:avLst>
              <a:gd name="adj" fmla="val 7500"/>
            </a:avLst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242425" y="5285620"/>
            <a:ext cx="24860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Федеральный закон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31.12.2014 № 488-ФЗ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2425" y="5891878"/>
            <a:ext cx="24193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Закон Кировской области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от 05.05.2016 № 648-ЗО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895909" y="4925271"/>
            <a:ext cx="516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</a:t>
            </a:r>
            <a:endParaRPr lang="ru-RU" sz="16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73" name="Picture 2" descr="E:\Для сообщества\3. ФОТО ДЛЯ ОФОРМЛЕНИЯ\casual-life-3d-stack-of-books-mocku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5605" y="5965826"/>
            <a:ext cx="1199695" cy="73024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532709"/>
            <a:ext cx="5273335" cy="506339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Специальный инвестиционный контракт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4461" y="6359193"/>
            <a:ext cx="34657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43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109220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09238" y="301938"/>
            <a:ext cx="5335115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Федеральные меры поддержки СПИК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817514"/>
            <a:ext cx="497556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Налоговая льгота по налогу на прибыль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(в федеральный бюджет) 0%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727736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136664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заключивший СПИК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647539" y="1628796"/>
            <a:ext cx="554446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343775" y="2149500"/>
            <a:ext cx="39052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Пониженная ставка применяется:</a:t>
            </a:r>
          </a:p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 всей налогооблагаемой базе,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если доходы от реализации продукции в рамках СПИК не менее 90% всех доходов инвестора</a:t>
            </a:r>
          </a:p>
          <a:p>
            <a:pPr algn="just"/>
            <a:r>
              <a:rPr lang="ru-RU" sz="1400" u="sng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ЛИБО</a:t>
            </a:r>
          </a:p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 налоговой базе от деятельности, осуществляемой в рамках реализации инвестиционного проекта, в отношении которого заключен СПИК при условии ведения раздельного учета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5450871"/>
            <a:ext cx="4181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Налоговый кодекс Российской Федерации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(ст. 284, 284.9)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47540" y="468683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476875"/>
            <a:ext cx="670984" cy="517210"/>
          </a:xfrm>
          <a:prstGeom prst="rect">
            <a:avLst/>
          </a:prstGeom>
          <a:noFill/>
        </p:spPr>
      </p:pic>
      <p:sp>
        <p:nvSpPr>
          <p:cNvPr id="2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2927349"/>
            <a:ext cx="5273335" cy="1768476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65135" y="3389647"/>
            <a:ext cx="49085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Вся прибыль организации либо прибыль организации </a:t>
            </a:r>
            <a:b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деятельности, осуществляемой в рамках реализации инвестиционного проекта, в отношении которого заключен СПИК при условии ведения раздельного учета 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2972336"/>
            <a:ext cx="29209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 налогообложения</a:t>
            </a:r>
          </a:p>
        </p:txBody>
      </p:sp>
      <p:sp>
        <p:nvSpPr>
          <p:cNvPr id="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13920" y="4889499"/>
            <a:ext cx="5273335" cy="1768476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609601" y="5482620"/>
            <a:ext cx="4789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течение периода применения пониженной налоговой ставки налога, подлежащего зачислению в бюджет субъекта Российской Федерации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2760" y="5055136"/>
            <a:ext cx="20697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</a:t>
            </a:r>
          </a:p>
        </p:txBody>
      </p:sp>
      <p:sp>
        <p:nvSpPr>
          <p:cNvPr id="30" name="Овал 29"/>
          <p:cNvSpPr/>
          <p:nvPr/>
        </p:nvSpPr>
        <p:spPr>
          <a:xfrm>
            <a:off x="6918737" y="3058271"/>
            <a:ext cx="146684" cy="1160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62"/>
          <p:cNvGrpSpPr/>
          <p:nvPr/>
        </p:nvGrpSpPr>
        <p:grpSpPr>
          <a:xfrm>
            <a:off x="6743700" y="3026657"/>
            <a:ext cx="495300" cy="463955"/>
            <a:chOff x="7908494" y="3335065"/>
            <a:chExt cx="551073" cy="517707"/>
          </a:xfrm>
        </p:grpSpPr>
        <p:pic>
          <p:nvPicPr>
            <p:cNvPr id="33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34" name="Овал 33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524000"/>
            <a:ext cx="5273335" cy="50721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Специальный инвестиционный контракт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50796" y="6359193"/>
            <a:ext cx="34496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44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11588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58614" y="301938"/>
            <a:ext cx="5335115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Федеральные меры поддержки СПИК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1084214"/>
            <a:ext cx="497556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Неухудшение налоговых условий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784886"/>
            <a:ext cx="33810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193814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заключивший СПИК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638832" y="1963776"/>
            <a:ext cx="4945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grpSp>
        <p:nvGrpSpPr>
          <p:cNvPr id="2" name="Группа 62"/>
          <p:cNvGrpSpPr/>
          <p:nvPr/>
        </p:nvGrpSpPr>
        <p:grpSpPr>
          <a:xfrm>
            <a:off x="6743700" y="3026657"/>
            <a:ext cx="495300" cy="463955"/>
            <a:chOff x="7908494" y="3335065"/>
            <a:chExt cx="551073" cy="517707"/>
          </a:xfrm>
        </p:grpSpPr>
        <p:pic>
          <p:nvPicPr>
            <p:cNvPr id="64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65" name="Овал 64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374904" y="2842077"/>
            <a:ext cx="3763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Действует в части увеличения и (или) отмены пониженных налоговых ставок или изменения условий их предоставления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5279421"/>
            <a:ext cx="4181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Налоговый кодекс Российской Федерации (часть 2, ст. 284)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305425"/>
            <a:ext cx="670984" cy="517210"/>
          </a:xfrm>
          <a:prstGeom prst="rect">
            <a:avLst/>
          </a:prstGeom>
          <a:noFill/>
        </p:spPr>
      </p:pic>
      <p:sp>
        <p:nvSpPr>
          <p:cNvPr id="30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94870" y="2952750"/>
            <a:ext cx="5273335" cy="18192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74660" y="3456322"/>
            <a:ext cx="47593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Неприменения в отношении инвестиционного проекта актов, ухудшающих ведения деятельности, в части налога на прибыль организаций, налога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имущество организаций, транспортного налога, земельного налога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3058061"/>
            <a:ext cx="387958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Мерой поддержки предусмотрено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5820" y="4962525"/>
            <a:ext cx="5273335" cy="154305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609601" y="5358795"/>
            <a:ext cx="478919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наступления наиболее  ранней из дат:</a:t>
            </a: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даты окончания срока действия СПИК;</a:t>
            </a: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даты окончания сроков действия установленных льгот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2760" y="4988461"/>
            <a:ext cx="20697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47540" y="449633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меры поддержки</a:t>
            </a:r>
          </a:p>
        </p:txBody>
      </p:sp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800099"/>
            <a:ext cx="5273335" cy="57960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Специальный инвестиционный контракт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2221" y="6359193"/>
            <a:ext cx="34817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45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114935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09238" y="301938"/>
            <a:ext cx="5335115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Федеральные меры поддержки СПИК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1074689"/>
            <a:ext cx="497556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Ускоренная амортизация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796043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166871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заключивший СПИК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647540" y="1035768"/>
            <a:ext cx="494571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048499" y="1668324"/>
            <a:ext cx="4314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применение ускоренной амортизации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(с коэффициентом не выше 2)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5660421"/>
            <a:ext cx="4181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Налоговый кодекс Российской Федерации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(ст. 259.3)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686425"/>
            <a:ext cx="670984" cy="51721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7058025" y="2264336"/>
            <a:ext cx="43243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инвестор, являющийся производителем амортизируемого основного средства в рамках СПИК, имеет право выдавать свидетельства покупателям своей продукции для применения ими ускоренной амортизации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048501" y="3519011"/>
            <a:ext cx="42481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получения свидетельства: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амортизируемое средство является промышленной продукцией, указанной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контракте; амортизируемое средство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произведено в период действия СПИК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76115" y="4963061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меры поддержки</a:t>
            </a:r>
          </a:p>
        </p:txBody>
      </p:sp>
      <p:sp>
        <p:nvSpPr>
          <p:cNvPr id="30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3000374"/>
            <a:ext cx="5273335" cy="13239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27035" y="3599197"/>
            <a:ext cx="46371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Основные средства, произведенные в рамках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СПИК и включенные в 1-7 амортизационные группы</a:t>
            </a:r>
          </a:p>
        </p:txBody>
      </p:sp>
      <p:sp>
        <p:nvSpPr>
          <p:cNvPr id="3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23445" y="4619624"/>
            <a:ext cx="5273335" cy="13239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65135" y="4826536"/>
            <a:ext cx="20697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61976" y="5254020"/>
            <a:ext cx="4789194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действия СПИК</a:t>
            </a:r>
          </a:p>
        </p:txBody>
      </p:sp>
      <p:pic>
        <p:nvPicPr>
          <p:cNvPr id="3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973" y="1853720"/>
            <a:ext cx="212972" cy="219697"/>
          </a:xfrm>
          <a:prstGeom prst="rect">
            <a:avLst/>
          </a:prstGeom>
          <a:noFill/>
        </p:spPr>
      </p:pic>
      <p:pic>
        <p:nvPicPr>
          <p:cNvPr id="4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498" y="2701445"/>
            <a:ext cx="212972" cy="219697"/>
          </a:xfrm>
          <a:prstGeom prst="rect">
            <a:avLst/>
          </a:prstGeom>
          <a:noFill/>
        </p:spPr>
      </p:pic>
      <p:pic>
        <p:nvPicPr>
          <p:cNvPr id="4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8448" y="3825395"/>
            <a:ext cx="212972" cy="219697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65135" y="3171278"/>
            <a:ext cx="387958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Мерой поддержки предусмотрено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552575"/>
            <a:ext cx="5273335" cy="504353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Специальный инвестиционный контракт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2221" y="6359193"/>
            <a:ext cx="35298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46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57200" y="1574801"/>
            <a:ext cx="5220530" cy="85489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09238" y="301938"/>
            <a:ext cx="5335115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Федеральные меры поддержки СПИК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1074689"/>
            <a:ext cx="497556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Субсидиарные меры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83369" y="1682826"/>
            <a:ext cx="251062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субсидий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3844" y="1992691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заключивший СПИК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647540" y="1688364"/>
            <a:ext cx="4945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419974" y="2692128"/>
            <a:ext cx="3924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Предусмотрены упрощенные процедуры участия  в отраслевых субсидиарных программах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4650771"/>
            <a:ext cx="4181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Бюджетный кодекс Российской Федерации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(ст. 78)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1367" y="5314950"/>
            <a:ext cx="670984" cy="517210"/>
          </a:xfrm>
          <a:prstGeom prst="rect">
            <a:avLst/>
          </a:prstGeom>
          <a:noFill/>
        </p:spPr>
      </p:pic>
      <p:grpSp>
        <p:nvGrpSpPr>
          <p:cNvPr id="2" name="Группа 62"/>
          <p:cNvGrpSpPr/>
          <p:nvPr/>
        </p:nvGrpSpPr>
        <p:grpSpPr>
          <a:xfrm>
            <a:off x="6781800" y="2783092"/>
            <a:ext cx="495300" cy="463955"/>
            <a:chOff x="7908494" y="3335065"/>
            <a:chExt cx="551073" cy="517707"/>
          </a:xfrm>
        </p:grpSpPr>
        <p:pic>
          <p:nvPicPr>
            <p:cNvPr id="38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39" name="Овал 38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458075" y="5287060"/>
            <a:ext cx="3876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Постановления Правительства РФ  №145, 146 от 10.02.2018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470652" y="5906185"/>
            <a:ext cx="3540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РФ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1432 от 27.12.2012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47540" y="400103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меры поддержки</a:t>
            </a:r>
          </a:p>
        </p:txBody>
      </p:sp>
      <p:sp>
        <p:nvSpPr>
          <p:cNvPr id="3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26167" y="2542902"/>
            <a:ext cx="5273335" cy="24471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3844" y="2634065"/>
            <a:ext cx="41953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из федерального бюджета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предусмотрены на: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2450" y="3338290"/>
            <a:ext cx="499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возмещение недополученных доходов, возникших вследствие реализации сельскохозяйственной техники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61975" y="3917429"/>
            <a:ext cx="5133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компенсацию части затрат, связанных с выпуском и поддержкой гарантийных обязательств в отношении высокопроизводительной самоходной и прицепной техники</a:t>
            </a:r>
          </a:p>
        </p:txBody>
      </p:sp>
      <p:sp>
        <p:nvSpPr>
          <p:cNvPr id="37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13105" y="5120640"/>
            <a:ext cx="5273335" cy="132805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609601" y="5565363"/>
            <a:ext cx="4789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Субсидии могут предоставляться на срок, превышающий срок действия утвержденных лимитов бюджетных обязательств (т.е. более чем на 1 год)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2760" y="5137879"/>
            <a:ext cx="20697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</a:t>
            </a:r>
          </a:p>
        </p:txBody>
      </p:sp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514474"/>
            <a:ext cx="5273335" cy="508163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Специальный инвестиционный контракт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2221" y="6359193"/>
            <a:ext cx="33855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47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1"/>
            <a:ext cx="5273335" cy="102035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09238" y="301938"/>
            <a:ext cx="5335115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Федеральные меры поддержки СПИК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1074689"/>
            <a:ext cx="497556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Статус «Сделано в России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682826"/>
            <a:ext cx="14302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053654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заключивший СПИК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638015" y="1692993"/>
            <a:ext cx="4945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Преимущества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410449" y="2535099"/>
            <a:ext cx="3705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Доступ и приоритет при закупках госкомпаниями, отраслевые субсидии, межотраслевые субсидии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4193571"/>
            <a:ext cx="38624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Российской Федерации от 17.07.2015 № 719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 подтверждении производства промышленной продукции на территории Российской Федерации» </a:t>
            </a:r>
          </a:p>
          <a:p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Соглашение о Правилах определения страны происхождения товаров в СНГ от 30.10.2015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1367" y="4838700"/>
            <a:ext cx="670984" cy="517210"/>
          </a:xfrm>
          <a:prstGeom prst="rect">
            <a:avLst/>
          </a:prstGeom>
          <a:noFill/>
        </p:spPr>
      </p:pic>
      <p:grpSp>
        <p:nvGrpSpPr>
          <p:cNvPr id="2" name="Группа 62"/>
          <p:cNvGrpSpPr/>
          <p:nvPr/>
        </p:nvGrpSpPr>
        <p:grpSpPr>
          <a:xfrm>
            <a:off x="6772275" y="2578438"/>
            <a:ext cx="495300" cy="463955"/>
            <a:chOff x="7908494" y="3335065"/>
            <a:chExt cx="551073" cy="517707"/>
          </a:xfrm>
        </p:grpSpPr>
        <p:pic>
          <p:nvPicPr>
            <p:cNvPr id="38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39" name="Овал 38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647540" y="3524786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меры поддержки</a:t>
            </a:r>
          </a:p>
        </p:txBody>
      </p:sp>
      <p:sp>
        <p:nvSpPr>
          <p:cNvPr id="2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0040" y="2795451"/>
            <a:ext cx="5273335" cy="117565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2943761"/>
            <a:ext cx="39292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Мерой поддержки предусмотрена: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2925" y="3336647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Ускоренная и упрощенная процедура получения статуса продукции, произведенной в России</a:t>
            </a:r>
          </a:p>
        </p:txBody>
      </p:sp>
      <p:sp>
        <p:nvSpPr>
          <p:cNvPr id="2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86977" y="4158344"/>
            <a:ext cx="5273335" cy="204215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12760" y="4378861"/>
            <a:ext cx="20697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609601" y="4806345"/>
            <a:ext cx="47891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Подтверждение статуса «Сделано в России» возможно с даты заключения СПИК, при этом инвестор обязуется поэтапно (в течение 3-х лет) выполнить технологические и производственные операции, предусмотренные законодательством по локализации</a:t>
            </a:r>
          </a:p>
        </p:txBody>
      </p:sp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524000"/>
            <a:ext cx="5273335" cy="508163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Специальный инвестиционный контракт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2221" y="6359193"/>
            <a:ext cx="35618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48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618345"/>
            <a:ext cx="5273335" cy="1133566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09238" y="301938"/>
            <a:ext cx="5335115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Федеральные меры поддержки СПИК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1074689"/>
            <a:ext cx="497556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Статус «Единственный поставщик»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813461"/>
            <a:ext cx="14302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184289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заключивший СПИК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647540" y="1712043"/>
            <a:ext cx="4945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4955571"/>
            <a:ext cx="37481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Федеральный закон от 05.04.2013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44-ФЗ «О контрактной системе в сфере закупок товаров, работ, услуг для обеспечения государственных и муниципальных нужд»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47540" y="4029611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меры поддержки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4981575"/>
            <a:ext cx="670984" cy="51721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969629" y="2488681"/>
            <a:ext cx="464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объем инвестиций более 3 млрд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79154" y="2954128"/>
            <a:ext cx="446610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страной происхождения товара считается РФ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998204" y="3388672"/>
            <a:ext cx="468897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товара осуществляется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юридическим лицом</a:t>
            </a:r>
          </a:p>
        </p:txBody>
      </p:sp>
      <p:pic>
        <p:nvPicPr>
          <p:cNvPr id="3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0823" y="3444395"/>
            <a:ext cx="212972" cy="219697"/>
          </a:xfrm>
          <a:prstGeom prst="rect">
            <a:avLst/>
          </a:prstGeom>
          <a:noFill/>
        </p:spPr>
      </p:pic>
      <p:pic>
        <p:nvPicPr>
          <p:cNvPr id="3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0823" y="2977670"/>
            <a:ext cx="212972" cy="219697"/>
          </a:xfrm>
          <a:prstGeom prst="rect">
            <a:avLst/>
          </a:prstGeom>
          <a:noFill/>
        </p:spPr>
      </p:pic>
      <p:pic>
        <p:nvPicPr>
          <p:cNvPr id="3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298" y="2558570"/>
            <a:ext cx="212972" cy="219697"/>
          </a:xfrm>
          <a:prstGeom prst="rect">
            <a:avLst/>
          </a:prstGeom>
          <a:noFill/>
        </p:spPr>
      </p:pic>
      <p:sp>
        <p:nvSpPr>
          <p:cNvPr id="3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8749" y="2937690"/>
            <a:ext cx="5273335" cy="191298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4" y="3374747"/>
            <a:ext cx="4795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Получение контракта без участия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конкурентных способах определения поставщика.</a:t>
            </a:r>
          </a:p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Государственный (муниципальный) заказчик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вправе заключать контракты на поставку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промышленной продукции с инвестором,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получившим статус единственного поставщика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2981861"/>
            <a:ext cx="39292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Мерой поддержки предусмотрено:</a:t>
            </a:r>
          </a:p>
        </p:txBody>
      </p:sp>
      <p:sp>
        <p:nvSpPr>
          <p:cNvPr id="39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91332" y="5001624"/>
            <a:ext cx="5273335" cy="1133566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90551" y="5492145"/>
            <a:ext cx="478919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Период действия СПИК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93710" y="5064661"/>
            <a:ext cx="20697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</a:t>
            </a:r>
          </a:p>
        </p:txBody>
      </p:sp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562100"/>
            <a:ext cx="5273335" cy="50340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Специальный инвестиционный контракт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2221" y="6359193"/>
            <a:ext cx="35618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49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1063897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09238" y="301938"/>
            <a:ext cx="5331909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Региональные меры поддержки СПИК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874664"/>
            <a:ext cx="497556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Освобождение от уплаты </a:t>
            </a:r>
            <a:b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налога на имущество организаций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813461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184289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заключивший СПИК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647540" y="1759668"/>
            <a:ext cx="4945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5384196"/>
            <a:ext cx="41814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27.07.2016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692-ЗО  «О налоге на имущество организаций в Кировской области» (ч. 1 ст. 6)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47540" y="4620161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5410200"/>
            <a:ext cx="670984" cy="517210"/>
          </a:xfrm>
          <a:prstGeom prst="rect">
            <a:avLst/>
          </a:prstGeom>
          <a:noFill/>
        </p:spPr>
      </p:pic>
      <p:grpSp>
        <p:nvGrpSpPr>
          <p:cNvPr id="2" name="Группа 62"/>
          <p:cNvGrpSpPr/>
          <p:nvPr/>
        </p:nvGrpSpPr>
        <p:grpSpPr>
          <a:xfrm>
            <a:off x="6781800" y="3016588"/>
            <a:ext cx="495300" cy="463955"/>
            <a:chOff x="7908494" y="3335065"/>
            <a:chExt cx="551073" cy="517707"/>
          </a:xfrm>
        </p:grpSpPr>
        <p:pic>
          <p:nvPicPr>
            <p:cNvPr id="38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39" name="Овал 38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496175" y="2595273"/>
            <a:ext cx="38195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подтверждения права на применение налоговой льготы частный инвестор подает декларацию по налогу на имущество в налоговый орган с предоставлением документов, установленных пунктом 12 части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 статьи 6 Закона Кировской области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27.07.2016 № 692-ЗО</a:t>
            </a:r>
          </a:p>
        </p:txBody>
      </p:sp>
      <p:sp>
        <p:nvSpPr>
          <p:cNvPr id="2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8528" y="2812869"/>
            <a:ext cx="5273335" cy="188975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2915186"/>
            <a:ext cx="29209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 налогообложения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2924" y="3308072"/>
            <a:ext cx="4810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Имущество, созданное, приобретенное, реконструированное и (или) модернизированное в ходе реализации СПИК  и предназначенного для производства промышленной продукции, предусмотренной СПИК</a:t>
            </a:r>
          </a:p>
        </p:txBody>
      </p:sp>
      <p:sp>
        <p:nvSpPr>
          <p:cNvPr id="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4175" y="4837615"/>
            <a:ext cx="5273335" cy="1658982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609601" y="5295933"/>
            <a:ext cx="4789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течение срока действия СПИК,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но не более 5 налоговых периодов, начиная с налогового периода, в котором организация впервые обратилась в налоговый орган за ее применением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2760" y="4897024"/>
            <a:ext cx="20697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2" descr="C:\Users\malygina_uk\Desktop\Разное\ФОТО КИРОВ\201816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4"/>
          <a:stretch>
            <a:fillRect/>
          </a:stretch>
        </p:blipFill>
        <p:spPr bwMode="auto">
          <a:xfrm>
            <a:off x="-1" y="0"/>
            <a:ext cx="12192635" cy="6858000"/>
          </a:xfrm>
          <a:prstGeom prst="rect">
            <a:avLst/>
          </a:prstGeom>
          <a:noFill/>
        </p:spPr>
      </p:pic>
      <p:sp>
        <p:nvSpPr>
          <p:cNvPr id="1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>
            <a:off x="8422829" y="3088829"/>
            <a:ext cx="5423645" cy="21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66758" y="3711387"/>
            <a:ext cx="367608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Приоритетный инвестиционный проект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93322" y="3941451"/>
            <a:ext cx="3042583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66758" y="4058623"/>
            <a:ext cx="5119399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Новый инвестиционный проект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66758" y="4405859"/>
            <a:ext cx="5119399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Соглашение о защите и поощрении капиталовложений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66758" y="4753095"/>
            <a:ext cx="708267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Предоставление земельных участков в аренду без проведения торгов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66758" y="5100331"/>
            <a:ext cx="708267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Фабрика проектного финансирование ВЭБ.РФ</a:t>
            </a:r>
            <a:endParaRPr lang="ru-RU" sz="140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66758" y="5447567"/>
            <a:ext cx="708267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Поддержка территорий опережающего развития</a:t>
            </a:r>
            <a:endParaRPr lang="ru-RU" sz="140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66758" y="5794803"/>
            <a:ext cx="708267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Поддержка моногородов</a:t>
            </a:r>
            <a:endParaRPr lang="ru-RU" sz="140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097235" y="3736378"/>
            <a:ext cx="719989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6 –11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478306" y="4282109"/>
            <a:ext cx="3657599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450541" y="4613803"/>
            <a:ext cx="168536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571129" y="4954462"/>
            <a:ext cx="564776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07859" y="5304084"/>
            <a:ext cx="2528046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903694" y="5644743"/>
            <a:ext cx="2232211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859741" y="6012296"/>
            <a:ext cx="4276164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H="1" flipV="1">
            <a:off x="-1654474" y="1654474"/>
            <a:ext cx="5423645" cy="2114697"/>
          </a:xfrm>
          <a:prstGeom prst="rect">
            <a:avLst/>
          </a:prstGeom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619468" y="730911"/>
            <a:ext cx="4389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Кросс-отраслевые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619468" y="1269190"/>
            <a:ext cx="4192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меры поддержки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66758" y="6142038"/>
            <a:ext cx="708267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Нефинансовые меры поддержки</a:t>
            </a:r>
            <a:endParaRPr lang="ru-RU" sz="1400">
              <a:solidFill>
                <a:schemeClr val="bg1"/>
              </a:solidFill>
              <a:latin typeface="Georgia" pitchFamily="18" charset="0"/>
              <a:sym typeface="Fira San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571875" y="6393296"/>
            <a:ext cx="3564030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097235" y="4073195"/>
            <a:ext cx="719989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12 –15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097235" y="4410012"/>
            <a:ext cx="719989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16 –21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98621" y="4746829"/>
            <a:ext cx="81860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22 –25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98621" y="5083646"/>
            <a:ext cx="81860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26 –28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98621" y="5420463"/>
            <a:ext cx="81860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29 –32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98621" y="5757280"/>
            <a:ext cx="81860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33 –36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98621" y="6094095"/>
            <a:ext cx="81860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37 –39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66758" y="3209363"/>
            <a:ext cx="3676082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800" smtClean="0">
                <a:solidFill>
                  <a:schemeClr val="bg1"/>
                </a:solidFill>
                <a:latin typeface="Georgia" pitchFamily="18" charset="0"/>
                <a:sym typeface="Fira Sans"/>
              </a:rPr>
              <a:t>Содержание</a:t>
            </a:r>
          </a:p>
        </p:txBody>
      </p:sp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552575"/>
            <a:ext cx="5273335" cy="504353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Специальный инвестиционный контракт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2221" y="6359193"/>
            <a:ext cx="35939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50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56646" y="1679302"/>
            <a:ext cx="5273335" cy="1107441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09238" y="301938"/>
            <a:ext cx="5331909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Региональные меры поддержки СПИК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7" y="874664"/>
            <a:ext cx="579153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Налоговая льгота по налогу на прибыль </a:t>
            </a:r>
            <a:b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(в региональный бюджет) 0%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813461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184289"/>
            <a:ext cx="500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заключивший СПИК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647540" y="1769193"/>
            <a:ext cx="4945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453281" y="4641246"/>
            <a:ext cx="3871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08.10.2012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199-ЗО «О пониженной налоговой ставке налога на прибыль организаций, подлежащего зачислению в областной бюджет, для отдельных категорий налогоплательщиков» (ч. 6 ст. 3)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47540" y="3877211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892" y="4667250"/>
            <a:ext cx="670984" cy="517210"/>
          </a:xfrm>
          <a:prstGeom prst="rect">
            <a:avLst/>
          </a:prstGeom>
          <a:noFill/>
        </p:spPr>
      </p:pic>
      <p:grpSp>
        <p:nvGrpSpPr>
          <p:cNvPr id="2" name="Группа 62"/>
          <p:cNvGrpSpPr/>
          <p:nvPr/>
        </p:nvGrpSpPr>
        <p:grpSpPr>
          <a:xfrm>
            <a:off x="6781800" y="2683213"/>
            <a:ext cx="495300" cy="463955"/>
            <a:chOff x="7908494" y="3335065"/>
            <a:chExt cx="551073" cy="517707"/>
          </a:xfrm>
        </p:grpSpPr>
        <p:pic>
          <p:nvPicPr>
            <p:cNvPr id="38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39" name="Овал 38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496176" y="2538123"/>
            <a:ext cx="368617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подтверждения права на применение налоговой льготы частный инвестор подает декларацию по налогу на прибыль в налоговый орган с приложением СПИК</a:t>
            </a:r>
          </a:p>
        </p:txBody>
      </p:sp>
      <p:sp>
        <p:nvSpPr>
          <p:cNvPr id="2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34875" y="2998651"/>
            <a:ext cx="5273335" cy="127725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3279584"/>
            <a:ext cx="29209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 налогообложения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2924" y="3672470"/>
            <a:ext cx="4495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Прибыль организации в рамках реализации СПИК</a:t>
            </a:r>
          </a:p>
        </p:txBody>
      </p:sp>
      <p:sp>
        <p:nvSpPr>
          <p:cNvPr id="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39230" y="4439919"/>
            <a:ext cx="5273335" cy="200442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609602" y="5033031"/>
            <a:ext cx="46386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Действует начиная с налогового периода,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котором в соответствии с данными налогового учета была получена первая прибыль от реализации товаров, до периода, в котором организация утратит статус налогоплательщика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2760" y="4605547"/>
            <a:ext cx="20697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</a:t>
            </a:r>
          </a:p>
        </p:txBody>
      </p:sp>
    </p:spTree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Picture 2" descr="C:\Users\malygina_uk\Desktop\dsc2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05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 rot="5400000">
            <a:off x="10390707" y="3345448"/>
            <a:ext cx="3264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Специальный инвестиционный контракт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08" name="Прямая соединительная линия 107"/>
          <p:cNvCxnSpPr>
            <a:endCxn id="107" idx="1"/>
          </p:cNvCxnSpPr>
          <p:nvPr/>
        </p:nvCxnSpPr>
        <p:spPr>
          <a:xfrm>
            <a:off x="12011025" y="228600"/>
            <a:ext cx="11700" cy="16541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11845153" y="6359193"/>
            <a:ext cx="324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51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110" name="Прямая соединительная линия 109"/>
          <p:cNvCxnSpPr>
            <a:stCxn id="107" idx="3"/>
          </p:cNvCxnSpPr>
          <p:nvPr/>
        </p:nvCxnSpPr>
        <p:spPr>
          <a:xfrm>
            <a:off x="12022725" y="5146743"/>
            <a:ext cx="2559" cy="1082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87605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26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143" y="6026395"/>
            <a:ext cx="338400" cy="285984"/>
          </a:xfrm>
          <a:prstGeom prst="rect">
            <a:avLst/>
          </a:prstGeom>
          <a:noFill/>
        </p:spPr>
      </p:pic>
      <p:pic>
        <p:nvPicPr>
          <p:cNvPr id="27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36841" y="6366155"/>
            <a:ext cx="337716" cy="31331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3593677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13800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pic>
        <p:nvPicPr>
          <p:cNvPr id="30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6443" y="6026395"/>
            <a:ext cx="338400" cy="285984"/>
          </a:xfrm>
          <a:prstGeom prst="rect">
            <a:avLst/>
          </a:prstGeom>
          <a:noFill/>
        </p:spPr>
      </p:pic>
      <p:pic>
        <p:nvPicPr>
          <p:cNvPr id="31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18141" y="6366155"/>
            <a:ext cx="337716" cy="313315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637497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9510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07039" y="5455921"/>
            <a:ext cx="269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7019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3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71587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71825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pic>
        <p:nvPicPr>
          <p:cNvPr id="22" name="Picture 2" descr="C:\Users\malygina_uk\Desktop\qr-code (2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300" y="1447800"/>
            <a:ext cx="2336800" cy="233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85600" y="0"/>
            <a:ext cx="406400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809624" y="3345448"/>
            <a:ext cx="442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Приоритетный инвестпроект в области освоения лесов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705" cy="10730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49847" y="6368534"/>
            <a:ext cx="348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52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18440" y="5657850"/>
            <a:ext cx="6844" cy="57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2" y="0"/>
            <a:ext cx="3686627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82915" y="156236"/>
            <a:ext cx="4110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Преференции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82915" y="1080161"/>
            <a:ext cx="5474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инвестиционным проектам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82915" y="1489736"/>
            <a:ext cx="5040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в области освоения лесов</a:t>
            </a:r>
          </a:p>
        </p:txBody>
      </p:sp>
      <p:pic>
        <p:nvPicPr>
          <p:cNvPr id="2052" name="Picture 4" descr="C:\Users\malygina_uk\Desktop\2024-11-02_14-00-18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t="19665" r="21322" b="14303"/>
          <a:stretch>
            <a:fillRect/>
          </a:stretch>
        </p:blipFill>
        <p:spPr bwMode="auto">
          <a:xfrm>
            <a:off x="5265681" y="2946400"/>
            <a:ext cx="5135025" cy="3305628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433488" y="4020990"/>
            <a:ext cx="4082315" cy="15917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116279" y="1612941"/>
            <a:ext cx="5287491" cy="206161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82915" y="680111"/>
            <a:ext cx="3065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приоритетным</a:t>
            </a:r>
          </a:p>
        </p:txBody>
      </p:sp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Picture 3" descr="C:\Users\malygina_uk\Desktop\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7222" b="20134"/>
          <a:stretch>
            <a:fillRect/>
          </a:stretch>
        </p:blipFill>
        <p:spPr bwMode="auto">
          <a:xfrm>
            <a:off x="0" y="0"/>
            <a:ext cx="5067300" cy="2276475"/>
          </a:xfrm>
          <a:prstGeom prst="rect">
            <a:avLst/>
          </a:prstGeom>
          <a:noFill/>
        </p:spPr>
      </p:pic>
      <p:sp>
        <p:nvSpPr>
          <p:cNvPr id="44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978400" y="5105400"/>
            <a:ext cx="660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800652" y="3345448"/>
            <a:ext cx="442621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Приоритетный инвестпроект в области освоения лесов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02060" y="228600"/>
            <a:ext cx="11698" cy="10730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6146" y="6359193"/>
            <a:ext cx="34977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53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10073" y="5651500"/>
            <a:ext cx="5779" cy="482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-1" y="2276475"/>
            <a:ext cx="5057775" cy="458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76699" y="161925"/>
            <a:ext cx="7505701" cy="5086350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3001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ПИП в области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663251"/>
            <a:ext cx="2097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освоения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153789"/>
            <a:ext cx="138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лесов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251668" y="353790"/>
            <a:ext cx="18181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Критерии к ПИП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278384" y="2436243"/>
            <a:ext cx="32921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претенденту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включение  в ПИП</a:t>
            </a:r>
          </a:p>
        </p:txBody>
      </p:sp>
      <p:pic>
        <p:nvPicPr>
          <p:cNvPr id="268" name="Picture 6" descr="C:\Users\kilmakov_ii\Downloads\growth_icon-icons.com_66874.png">
            <a:extLst>
              <a:ext uri="{FF2B5EF4-FFF2-40B4-BE49-F238E27FC236}">
                <a16:creationId xmlns="" xmlns:a16="http://schemas.microsoft.com/office/drawing/2014/main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79" y="3202081"/>
            <a:ext cx="383615" cy="383615"/>
          </a:xfrm>
          <a:prstGeom prst="rect">
            <a:avLst/>
          </a:prstGeom>
          <a:noFill/>
        </p:spPr>
      </p:pic>
      <p:sp>
        <p:nvSpPr>
          <p:cNvPr id="399" name="Прямоугольник 398"/>
          <p:cNvSpPr/>
          <p:nvPr/>
        </p:nvSpPr>
        <p:spPr>
          <a:xfrm>
            <a:off x="3045168" y="5395690"/>
            <a:ext cx="20233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Включение в ПИП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612775" y="5680040"/>
            <a:ext cx="33972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Заявление и документы направляются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 министерство промышленности, предпринимательства и торговли Кировской области </a:t>
            </a:r>
            <a:endParaRPr lang="ru-RU" sz="1300" u="sng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4330700" y="5676865"/>
            <a:ext cx="38735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Основанием для включения инвестиционного проекта в перечень инвестиционных проектов является решение Министерства промышленности и торговли Российской Федерации</a:t>
            </a:r>
            <a:endParaRPr lang="ru-RU" sz="130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123825" y="5905499"/>
            <a:ext cx="438150" cy="428625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206484" y="5939909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3806825" y="5778499"/>
            <a:ext cx="438150" cy="428625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3879959" y="58033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8829675" y="4991100"/>
            <a:ext cx="2552700" cy="1495425"/>
          </a:xfrm>
          <a:prstGeom prst="roundRect">
            <a:avLst>
              <a:gd name="adj" fmla="val 90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8829674" y="4981575"/>
            <a:ext cx="2571751" cy="1524000"/>
          </a:xfrm>
          <a:prstGeom prst="roundRect">
            <a:avLst>
              <a:gd name="adj" fmla="val 11301"/>
            </a:avLst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54" name="Прямоугольник 453"/>
          <p:cNvSpPr/>
          <p:nvPr/>
        </p:nvSpPr>
        <p:spPr>
          <a:xfrm>
            <a:off x="8924926" y="5387221"/>
            <a:ext cx="24860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Постановление Правительства РФ от 23.02.2018 № 190 "О приоритетных инвестиционных проектах в целях развития лесного комплекса …»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9848284" y="5061795"/>
            <a:ext cx="516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</a:t>
            </a:r>
            <a:endParaRPr lang="ru-RU" sz="16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2050" name="Picture 2" descr="E:\Для сообщества\3. ФОТО ДЛЯ ОФОРМЛЕНИЯ\casual-life-3d-stack-of-books-mock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980" y="5934075"/>
            <a:ext cx="1199695" cy="730249"/>
          </a:xfrm>
          <a:prstGeom prst="rect">
            <a:avLst/>
          </a:prstGeom>
          <a:noFill/>
        </p:spPr>
      </p:pic>
      <p:sp>
        <p:nvSpPr>
          <p:cNvPr id="148" name="Овал 147"/>
          <p:cNvSpPr/>
          <p:nvPr/>
        </p:nvSpPr>
        <p:spPr>
          <a:xfrm>
            <a:off x="2288382" y="3902869"/>
            <a:ext cx="102394" cy="100011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698500" y="3159036"/>
            <a:ext cx="3035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latin typeface="Georgia" pitchFamily="18" charset="0"/>
                <a:sym typeface="Fira Sans"/>
              </a:rPr>
              <a:t>Наличие собственных или заемных средств в размере не менее 50% от общего объема инвестиций, срок реализации проекта составляет до 3 лет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698500" y="4086136"/>
            <a:ext cx="3276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размере части заявленных инвестиций, приходящейся на первые 2 года в соответствии с графиком инвестиций, но не менее 25% общего объема заявленных инвестиций для реализации инвестиционного проекта, срок реализации которого составляет более 3 лет</a:t>
            </a:r>
          </a:p>
        </p:txBody>
      </p:sp>
      <p:pic>
        <p:nvPicPr>
          <p:cNvPr id="128" name="Picture 6" descr="C:\Users\kilmakov_ii\Downloads\growth_icon-icons.com_66874.png">
            <a:extLst>
              <a:ext uri="{FF2B5EF4-FFF2-40B4-BE49-F238E27FC236}">
                <a16:creationId xmlns="" xmlns:a16="http://schemas.microsoft.com/office/drawing/2014/main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79" y="4167281"/>
            <a:ext cx="383615" cy="383615"/>
          </a:xfrm>
          <a:prstGeom prst="rect">
            <a:avLst/>
          </a:prstGeom>
          <a:noFill/>
        </p:spPr>
      </p:pic>
      <p:sp>
        <p:nvSpPr>
          <p:cNvPr id="129" name="Прямоугольник 128"/>
          <p:cNvSpPr/>
          <p:nvPr/>
        </p:nvSpPr>
        <p:spPr>
          <a:xfrm>
            <a:off x="1824567" y="3866634"/>
            <a:ext cx="4395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latin typeface="Georgia" pitchFamily="18" charset="0"/>
                <a:sym typeface="Fira Sans"/>
              </a:rPr>
              <a:t>или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559084" y="986251"/>
            <a:ext cx="6883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Создание производственных мощностей по переработке древесных отходов,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т.ч. в биоэнергетических целях</a:t>
            </a:r>
          </a:p>
        </p:txBody>
      </p:sp>
      <p:pic>
        <p:nvPicPr>
          <p:cNvPr id="13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607" y="1056257"/>
            <a:ext cx="212972" cy="219697"/>
          </a:xfrm>
          <a:prstGeom prst="rect">
            <a:avLst/>
          </a:prstGeom>
          <a:noFill/>
        </p:spPr>
      </p:pic>
      <p:sp>
        <p:nvSpPr>
          <p:cNvPr id="132" name="Прямоугольник 131"/>
          <p:cNvSpPr/>
          <p:nvPr/>
        </p:nvSpPr>
        <p:spPr>
          <a:xfrm>
            <a:off x="4559084" y="1754587"/>
            <a:ext cx="6883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Снижение энергопотребления производства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(для проектов по модернизации объектов лесоперерабатывающей инфраструктуры)</a:t>
            </a:r>
          </a:p>
        </p:txBody>
      </p:sp>
      <p:pic>
        <p:nvPicPr>
          <p:cNvPr id="13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607" y="1805557"/>
            <a:ext cx="212972" cy="219697"/>
          </a:xfrm>
          <a:prstGeom prst="rect">
            <a:avLst/>
          </a:prstGeom>
          <a:noFill/>
        </p:spPr>
      </p:pic>
      <p:sp>
        <p:nvSpPr>
          <p:cNvPr id="134" name="Прямоугольник 133"/>
          <p:cNvSpPr/>
          <p:nvPr/>
        </p:nvSpPr>
        <p:spPr>
          <a:xfrm>
            <a:off x="4559084" y="2497552"/>
            <a:ext cx="68836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Увеличение объемов выпуска импортозамещающей продукции, а также увеличение объемов выпуска продукции, направленного на увеличение доли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экспорта продукции лесопереработки</a:t>
            </a:r>
          </a:p>
        </p:txBody>
      </p:sp>
      <p:pic>
        <p:nvPicPr>
          <p:cNvPr id="13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607" y="2596132"/>
            <a:ext cx="212972" cy="219697"/>
          </a:xfrm>
          <a:prstGeom prst="rect">
            <a:avLst/>
          </a:prstGeom>
          <a:noFill/>
        </p:spPr>
      </p:pic>
      <p:sp>
        <p:nvSpPr>
          <p:cNvPr id="136" name="Прямоугольник 135"/>
          <p:cNvSpPr/>
          <p:nvPr/>
        </p:nvSpPr>
        <p:spPr>
          <a:xfrm>
            <a:off x="4559084" y="3427872"/>
            <a:ext cx="68836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Создание высокопроизводительных рабочих мест</a:t>
            </a:r>
          </a:p>
        </p:txBody>
      </p:sp>
      <p:pic>
        <p:nvPicPr>
          <p:cNvPr id="13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607" y="3507357"/>
            <a:ext cx="212972" cy="219697"/>
          </a:xfrm>
          <a:prstGeom prst="rect">
            <a:avLst/>
          </a:prstGeom>
          <a:noFill/>
        </p:spPr>
      </p:pic>
      <p:sp>
        <p:nvSpPr>
          <p:cNvPr id="138" name="Прямоугольник 137"/>
          <p:cNvSpPr/>
          <p:nvPr/>
        </p:nvSpPr>
        <p:spPr>
          <a:xfrm>
            <a:off x="4559084" y="4050126"/>
            <a:ext cx="68836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Доля глубокой переработки древесины в допустимом ежегодном объеме заготовки древесины на лесных участках, выделяемых для реализации проекта на создаваемых (модернизируемых) в рамках реализации проекта производственных мощностях</a:t>
            </a:r>
          </a:p>
        </p:txBody>
      </p:sp>
      <p:pic>
        <p:nvPicPr>
          <p:cNvPr id="13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607" y="4101082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800099"/>
            <a:ext cx="5273335" cy="579600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809617" y="3345448"/>
            <a:ext cx="442621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Приоритетный инвестпроект в области освоения лесов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34176" y="6359193"/>
            <a:ext cx="34817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54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7698" y="5626100"/>
            <a:ext cx="6084" cy="50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502130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788939"/>
            <a:ext cx="4975561" cy="555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Заключение договора аренды лесных участков без проведения аукциона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626136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1971564"/>
            <a:ext cx="500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реализующий ПИП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в целях развития лесного комплекса на территории Кировской области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2673886"/>
            <a:ext cx="11336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Объекты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95140" y="908768"/>
            <a:ext cx="494571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581900" y="5454046"/>
            <a:ext cx="41814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Постановление Правительства РФ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23.02.2018 № 190 «О приоритетных инвестиционных проектах в целях развития лесного комплекса …»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97635" y="4772561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1867" y="5584825"/>
            <a:ext cx="670984" cy="51721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58614" y="378138"/>
            <a:ext cx="26548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 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3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657" y="3535932"/>
            <a:ext cx="234108" cy="219697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942976" y="3490436"/>
            <a:ext cx="460692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модернизации объектов лесоперерабатывающей инфраструктуры, включая переработку древесных отходов, в т.ч. в биоэнергетических целях,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 минимальным объемом капитальных вложений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менее 2 млрд рублей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42976" y="4665613"/>
            <a:ext cx="4868681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созданию объектов лесной инфраструктуры и лесоперерабатывающей инфраструктуры, включая переработку древесных отходов,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т.ч. в биоэнергетических целях (при этом объем капитальных вложений, направленных на создание объектов лесной инфраструктуры, не должен превышать 20% общего объема капитальных вложений), с минимальным объемом капитальных вложений не менее 3 млрд рублей</a:t>
            </a:r>
          </a:p>
        </p:txBody>
      </p:sp>
      <p:pic>
        <p:nvPicPr>
          <p:cNvPr id="3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657" y="4717032"/>
            <a:ext cx="234108" cy="219697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580464" y="3082409"/>
            <a:ext cx="3068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Инвестиционные проекты:</a:t>
            </a:r>
            <a:endParaRPr lang="ru-RU" sz="1600"/>
          </a:p>
        </p:txBody>
      </p:sp>
      <p:sp>
        <p:nvSpPr>
          <p:cNvPr id="37" name="Прямоугольник 36"/>
          <p:cNvSpPr/>
          <p:nvPr/>
        </p:nvSpPr>
        <p:spPr>
          <a:xfrm>
            <a:off x="6686550" y="1446590"/>
            <a:ext cx="48482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 определении платы за аренду лесного участка, используемого для реализации инвестиционного проекта, к общему объему лесных ресурсов, переработка которых будет осуществляться на созданных или модернизированных лесоперерабатывающих мощностях применяется понижающий коэффициент 0,5 к утвержденным ставкам платы за единицу объема лесных ресурсов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ставкам платы за единицу площади лесного участка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686550" y="3722400"/>
            <a:ext cx="4733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предоставления понижающего коэффициента осуществляется с момента введения лесоперерабатывающих мощностей в эксплуатацию. </a:t>
            </a:r>
          </a:p>
        </p:txBody>
      </p:sp>
    </p:spTree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icture 3" descr="C:\Users\malygina_uk\Desktop\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7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697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sp>
        <p:nvSpPr>
          <p:cNvPr id="79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7095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9809661" y="3180349"/>
            <a:ext cx="442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Приоритетный инвестпроект в области освоения лесов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22" name="Прямая соединительная линия 21"/>
          <p:cNvCxnSpPr>
            <a:endCxn id="16" idx="1"/>
          </p:cNvCxnSpPr>
          <p:nvPr/>
        </p:nvCxnSpPr>
        <p:spPr>
          <a:xfrm>
            <a:off x="12011025" y="228600"/>
            <a:ext cx="11742" cy="9079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1832107" y="6359569"/>
            <a:ext cx="351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55</a:t>
            </a:r>
            <a:endParaRPr lang="ru-RU" sz="1600"/>
          </a:p>
        </p:txBody>
      </p:sp>
      <p:cxnSp>
        <p:nvCxnSpPr>
          <p:cNvPr id="24" name="Прямая соединительная линия 23"/>
          <p:cNvCxnSpPr>
            <a:stCxn id="16" idx="3"/>
          </p:cNvCxnSpPr>
          <p:nvPr/>
        </p:nvCxnSpPr>
        <p:spPr>
          <a:xfrm>
            <a:off x="12022767" y="5562732"/>
            <a:ext cx="2517" cy="5015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1638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pic>
        <p:nvPicPr>
          <p:cNvPr id="31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793" y="6026395"/>
            <a:ext cx="338400" cy="285984"/>
          </a:xfrm>
          <a:prstGeom prst="rect">
            <a:avLst/>
          </a:prstGeom>
          <a:noFill/>
        </p:spPr>
      </p:pic>
      <p:pic>
        <p:nvPicPr>
          <p:cNvPr id="32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30491" y="6366155"/>
            <a:ext cx="337716" cy="313315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3587327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07450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65475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pic>
        <p:nvPicPr>
          <p:cNvPr id="36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0093" y="6026395"/>
            <a:ext cx="338400" cy="285984"/>
          </a:xfrm>
          <a:prstGeom prst="rect">
            <a:avLst/>
          </a:prstGeom>
          <a:noFill/>
        </p:spPr>
      </p:pic>
      <p:pic>
        <p:nvPicPr>
          <p:cNvPr id="37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11791" y="6366155"/>
            <a:ext cx="337716" cy="313315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36862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8875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00689" y="5455921"/>
            <a:ext cx="269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pic>
        <p:nvPicPr>
          <p:cNvPr id="42" name="Picture 2" descr="C:\Users\malygina_uk\Desktop\qr-code (19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7900" y="1447800"/>
            <a:ext cx="2387600" cy="238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85600" y="0"/>
            <a:ext cx="406400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290613" y="4020990"/>
            <a:ext cx="4082315" cy="15917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116279" y="1612941"/>
            <a:ext cx="5287491" cy="206161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880193" y="124371"/>
            <a:ext cx="4110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Преференции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918293" y="752777"/>
            <a:ext cx="360868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индустриальных</a:t>
            </a:r>
            <a:b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(промышленных)</a:t>
            </a:r>
            <a:b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парков</a:t>
            </a: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0361069" y="3345448"/>
            <a:ext cx="332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Индустриальные (промышленные) парки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44432" y="6368534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56</a:t>
            </a:r>
            <a:endParaRPr lang="ru-RU" sz="1600"/>
          </a:p>
        </p:txBody>
      </p:sp>
      <p:cxnSp>
        <p:nvCxnSpPr>
          <p:cNvPr id="21" name="Прямая соединительная линия 20"/>
          <p:cNvCxnSpPr>
            <a:stCxn id="16" idx="3"/>
          </p:cNvCxnSpPr>
          <p:nvPr/>
        </p:nvCxnSpPr>
        <p:spPr>
          <a:xfrm>
            <a:off x="12022742" y="5176398"/>
            <a:ext cx="2542" cy="10529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alygina_uk\Desktop\Каталог\Иконки\network-geolocation-and-mapping-technology-on-pho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5810" y="2056039"/>
            <a:ext cx="4935311" cy="4935311"/>
          </a:xfrm>
          <a:prstGeom prst="rect">
            <a:avLst/>
          </a:prstGeom>
          <a:noFill/>
        </p:spPr>
      </p:pic>
      <p:sp>
        <p:nvSpPr>
          <p:cNvPr id="1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2" y="0"/>
            <a:ext cx="3686627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0" y="0"/>
            <a:ext cx="4707648" cy="2276475"/>
          </a:xfrm>
          <a:prstGeom prst="rect">
            <a:avLst/>
          </a:prstGeom>
          <a:noFill/>
        </p:spPr>
      </p:pic>
      <p:sp>
        <p:nvSpPr>
          <p:cNvPr id="7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467225" y="4305300"/>
            <a:ext cx="7115175" cy="255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Индустриальные (промышленные) парки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3901" y="6359193"/>
            <a:ext cx="34176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57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1624" y="5118847"/>
            <a:ext cx="12158" cy="10152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9522" y="2057400"/>
            <a:ext cx="4467228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76699" y="1181100"/>
            <a:ext cx="7505701" cy="3343276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Преференции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663251"/>
            <a:ext cx="2666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резидентам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153789"/>
            <a:ext cx="2645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промпарков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251668" y="1442815"/>
            <a:ext cx="43765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Критерии к инвестиционным проектам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155918" y="2378187"/>
            <a:ext cx="29979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получателю</a:t>
            </a:r>
            <a:r>
              <a:rPr lang="en-US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 поддержки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2109103" y="5372157"/>
            <a:ext cx="55402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статуса резидента промпарка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631262" y="5738638"/>
            <a:ext cx="36957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Подача заявки на сайте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  <a:hlinkClick r:id="rId3"/>
              </a:rPr>
              <a:t>Корпорации развития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  <a:hlinkClick r:id="rId3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  <a:hlinkClick r:id="rId3"/>
              </a:rPr>
              <a:t>Кировской области</a:t>
            </a:r>
            <a:endParaRPr lang="ru-RU" sz="12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04656" y="1827616"/>
            <a:ext cx="66157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Соответствие специализации по экономической деятельности промышленного парка (раздел «С» ОКВЭД)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604657" y="2505714"/>
            <a:ext cx="65681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Соответствие инвестиционного проекта ограничениям, нормам и правилам деятельности на территории промышленного парка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04657" y="3174287"/>
            <a:ext cx="64824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Наличие земельного участка на территории промышленного (индустриального) парка и технических условий для реализации проекта</a:t>
            </a:r>
          </a:p>
        </p:txBody>
      </p:sp>
      <p:pic>
        <p:nvPicPr>
          <p:cNvPr id="4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0480" y="1954865"/>
            <a:ext cx="212972" cy="219697"/>
          </a:xfrm>
          <a:prstGeom prst="rect">
            <a:avLst/>
          </a:prstGeom>
          <a:noFill/>
        </p:spPr>
      </p:pic>
      <p:pic>
        <p:nvPicPr>
          <p:cNvPr id="4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430" y="2528270"/>
            <a:ext cx="212972" cy="219697"/>
          </a:xfrm>
          <a:prstGeom prst="rect">
            <a:avLst/>
          </a:prstGeom>
          <a:noFill/>
        </p:spPr>
      </p:pic>
      <p:pic>
        <p:nvPicPr>
          <p:cNvPr id="4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380" y="3193115"/>
            <a:ext cx="212972" cy="219697"/>
          </a:xfrm>
          <a:prstGeom prst="rect">
            <a:avLst/>
          </a:prstGeom>
          <a:noFill/>
        </p:spPr>
      </p:pic>
      <p:pic>
        <p:nvPicPr>
          <p:cNvPr id="50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221" y="4766885"/>
            <a:ext cx="485629" cy="349993"/>
          </a:xfrm>
          <a:prstGeom prst="rect">
            <a:avLst/>
          </a:prstGeom>
          <a:noFill/>
        </p:spPr>
      </p:pic>
      <p:pic>
        <p:nvPicPr>
          <p:cNvPr id="51" name="Picture 6" descr="C:\Users\kilmakov_ii\Downloads\growth_icon-icons.com_66874.png">
            <a:extLst>
              <a:ext uri="{FF2B5EF4-FFF2-40B4-BE49-F238E27FC236}">
                <a16:creationId xmlns="" xmlns:a16="http://schemas.microsoft.com/office/drawing/2014/main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026" y="3858400"/>
            <a:ext cx="383615" cy="383615"/>
          </a:xfrm>
          <a:prstGeom prst="rect">
            <a:avLst/>
          </a:prstGeom>
          <a:noFill/>
        </p:spPr>
      </p:pic>
      <p:pic>
        <p:nvPicPr>
          <p:cNvPr id="53" name="Picture 8" descr="C:\Users\kilmakov_ii\Downloads\date_icon-icons.com_66856.png">
            <a:extLst>
              <a:ext uri="{FF2B5EF4-FFF2-40B4-BE49-F238E27FC236}">
                <a16:creationId xmlns="" xmlns:a16="http://schemas.microsoft.com/office/drawing/2014/main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030" y="4632556"/>
            <a:ext cx="415994" cy="350994"/>
          </a:xfrm>
          <a:prstGeom prst="rect">
            <a:avLst/>
          </a:prstGeom>
          <a:noFill/>
        </p:spPr>
      </p:pic>
      <p:grpSp>
        <p:nvGrpSpPr>
          <p:cNvPr id="2" name="Группа 271"/>
          <p:cNvGrpSpPr/>
          <p:nvPr/>
        </p:nvGrpSpPr>
        <p:grpSpPr>
          <a:xfrm>
            <a:off x="202310" y="3839108"/>
            <a:ext cx="446510" cy="419475"/>
            <a:chOff x="7908494" y="3335065"/>
            <a:chExt cx="551073" cy="517707"/>
          </a:xfrm>
        </p:grpSpPr>
        <p:pic>
          <p:nvPicPr>
            <p:cNvPr id="56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57" name="Овал 56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5A946F3-DC22-4973-AC9A-9B8C215BC0EB}"/>
              </a:ext>
            </a:extLst>
          </p:cNvPr>
          <p:cNvSpPr txBox="1"/>
          <p:nvPr/>
        </p:nvSpPr>
        <p:spPr>
          <a:xfrm>
            <a:off x="679080" y="3849468"/>
            <a:ext cx="1304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на имущество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не </a:t>
            </a:r>
            <a:r>
              <a:rPr lang="ru-RU" sz="1100">
                <a:latin typeface="Georgia" pitchFamily="18" charset="0"/>
                <a:sym typeface="Fira Sans"/>
              </a:rPr>
              <a:t>обращено взыскание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19BD9B2-BE6A-4D5D-9B50-6F2027AA9612}"/>
              </a:ext>
            </a:extLst>
          </p:cNvPr>
          <p:cNvSpPr txBox="1"/>
          <p:nvPr/>
        </p:nvSpPr>
        <p:spPr>
          <a:xfrm>
            <a:off x="679080" y="4589229"/>
            <a:ext cx="108539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не </a:t>
            </a:r>
            <a:r>
              <a:rPr lang="ru-RU" sz="1100">
                <a:latin typeface="Georgia" pitchFamily="18" charset="0"/>
                <a:sym typeface="Fira Sans"/>
              </a:rPr>
              <a:t>находится </a:t>
            </a:r>
          </a:p>
          <a:p>
            <a:pPr>
              <a:lnSpc>
                <a:spcPts val="1000"/>
              </a:lnSpc>
            </a:pPr>
            <a:r>
              <a:rPr lang="ru-RU" sz="1100">
                <a:latin typeface="Georgia" pitchFamily="18" charset="0"/>
                <a:sym typeface="Fira Sans"/>
              </a:rPr>
              <a:t>в процессе ликвидации, банкротства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562475" y="3795236"/>
            <a:ext cx="642937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 предоставляются инвесторам, с которыми заключено соглашение о ведении деятельности в парковой зоне</a:t>
            </a:r>
          </a:p>
        </p:txBody>
      </p:sp>
      <p:pic>
        <p:nvPicPr>
          <p:cNvPr id="6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573" y="3825395"/>
            <a:ext cx="212972" cy="219697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679080" y="2980890"/>
            <a:ext cx="1343025" cy="60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осуществление деятельности на территории парковой зоны </a:t>
            </a:r>
            <a:endParaRPr lang="ru-RU" sz="1100">
              <a:latin typeface="Georgia" pitchFamily="18" charset="0"/>
              <a:sym typeface="Fira Sans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051277"/>
            <a:ext cx="369872" cy="446639"/>
          </a:xfrm>
          <a:prstGeom prst="rect">
            <a:avLst/>
          </a:prstGeom>
        </p:spPr>
      </p:pic>
      <p:pic>
        <p:nvPicPr>
          <p:cNvPr id="55" name="Picture 2" descr="C:\Users\malygina_uk\Desktop\signature_icon-icons.com_66879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202" y="3081650"/>
            <a:ext cx="458476" cy="458476"/>
          </a:xfrm>
          <a:prstGeom prst="rect">
            <a:avLst/>
          </a:prstGeom>
          <a:noFill/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9D053F3-EB8D-4792-B970-A2C966B217C1}"/>
              </a:ext>
            </a:extLst>
          </p:cNvPr>
          <p:cNvSpPr txBox="1"/>
          <p:nvPr/>
        </p:nvSpPr>
        <p:spPr>
          <a:xfrm>
            <a:off x="2446248" y="3801116"/>
            <a:ext cx="166156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отсутствие задолженности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по платежам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в бюджет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2446248" y="4486826"/>
            <a:ext cx="1605557" cy="73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>
                <a:latin typeface="Georgia" pitchFamily="18" charset="0"/>
                <a:sym typeface="Fira Sans"/>
              </a:rPr>
              <a:t>отсутствие просроченной задолженности </a:t>
            </a:r>
            <a:br>
              <a:rPr lang="ru-RU" sz="1100">
                <a:latin typeface="Georgia" pitchFamily="18" charset="0"/>
                <a:sym typeface="Fira Sans"/>
              </a:rPr>
            </a:br>
            <a:r>
              <a:rPr lang="ru-RU" sz="1100">
                <a:latin typeface="Georgia" pitchFamily="18" charset="0"/>
                <a:sym typeface="Fira Sans"/>
              </a:rPr>
              <a:t>по выплате заработной платы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446248" y="2990757"/>
            <a:ext cx="153035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заключено соглашения о ведении деятельности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в парковой зоне</a:t>
            </a:r>
          </a:p>
        </p:txBody>
      </p:sp>
      <p:sp>
        <p:nvSpPr>
          <p:cNvPr id="66" name="Овал 65"/>
          <p:cNvSpPr/>
          <p:nvPr/>
        </p:nvSpPr>
        <p:spPr>
          <a:xfrm>
            <a:off x="162482" y="5879724"/>
            <a:ext cx="438150" cy="428625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45141" y="5914134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012140" y="5719499"/>
            <a:ext cx="2770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Заключение соглашения о намерениях размещения производства и ведении деятельности на территории индустриального (промышленного)</a:t>
            </a:r>
          </a:p>
        </p:txBody>
      </p:sp>
      <p:sp>
        <p:nvSpPr>
          <p:cNvPr id="70" name="Овал 69"/>
          <p:cNvSpPr/>
          <p:nvPr/>
        </p:nvSpPr>
        <p:spPr>
          <a:xfrm>
            <a:off x="2591917" y="5879724"/>
            <a:ext cx="438150" cy="428625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674576" y="59141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08222" y="5879724"/>
            <a:ext cx="438150" cy="428625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390881" y="59141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773268" y="5710533"/>
            <a:ext cx="241150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Заключение договора аренды земельного участка промышленного парка между управляющей компанией и резидентом</a:t>
            </a:r>
          </a:p>
        </p:txBody>
      </p:sp>
      <p:sp>
        <p:nvSpPr>
          <p:cNvPr id="7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9001124" y="4914900"/>
            <a:ext cx="2419351" cy="1714500"/>
          </a:xfrm>
          <a:prstGeom prst="roundRect">
            <a:avLst>
              <a:gd name="adj" fmla="val 11301"/>
            </a:avLst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6" name="Прямоугольник 75"/>
          <p:cNvSpPr/>
          <p:nvPr/>
        </p:nvSpPr>
        <p:spPr>
          <a:xfrm>
            <a:off x="9895909" y="4988024"/>
            <a:ext cx="516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</a:t>
            </a:r>
            <a:endParaRPr lang="ru-RU" sz="16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77" name="Picture 2" descr="E:\Для сообщества\3. ФОТО ДЛЯ ОФОРМЛЕНИЯ\casual-life-3d-stack-of-books-mocku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829" y="5992458"/>
            <a:ext cx="1199695" cy="730249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9096375" y="5848956"/>
            <a:ext cx="257175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Постановление  Правительства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Кировской области от 07.05.2015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N 37/238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9115426" y="5334595"/>
            <a:ext cx="220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Закон Кировской области от 05.05.2016 № 648-ЗО </a:t>
            </a:r>
          </a:p>
        </p:txBody>
      </p:sp>
    </p:spTree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515291"/>
            <a:ext cx="5273335" cy="510694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Индустриальные (промышленные) парки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99806" y="6359193"/>
            <a:ext cx="35939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58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1731" y="5127812"/>
            <a:ext cx="12051" cy="1006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1551577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58614" y="310903"/>
            <a:ext cx="2688557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льготы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788939"/>
            <a:ext cx="4975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Освобождение от уплаты налога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имущество организаций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727736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136664"/>
            <a:ext cx="47061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осуществляющий деятельность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территории парковой зоны и заключивший соглашение о ведении деятельности в парковой зоне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503849" y="1733853"/>
            <a:ext cx="4945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grpSp>
        <p:nvGrpSpPr>
          <p:cNvPr id="2" name="Группа 62"/>
          <p:cNvGrpSpPr/>
          <p:nvPr/>
        </p:nvGrpSpPr>
        <p:grpSpPr>
          <a:xfrm>
            <a:off x="6581775" y="2711833"/>
            <a:ext cx="495300" cy="463955"/>
            <a:chOff x="7908494" y="3335065"/>
            <a:chExt cx="551073" cy="517707"/>
          </a:xfrm>
        </p:grpSpPr>
        <p:pic>
          <p:nvPicPr>
            <p:cNvPr id="64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65" name="Овал 64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186580" y="2668494"/>
            <a:ext cx="399577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подтверждения права на применение налоговой льготы частный инвестор подает декларацию по налогу на имущество в налоговый орган с предоставлением документов, установленных пунктом 13 части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 статьи 6 Закона Кировской области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27.07.2016 № 692-ЗО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353300" y="5355835"/>
            <a:ext cx="390525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27.07.2016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692-ЗО «О налоге на имущество организаций в Кировской области»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97635" y="4534650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5642" y="5486614"/>
            <a:ext cx="670984" cy="517210"/>
          </a:xfrm>
          <a:prstGeom prst="rect">
            <a:avLst/>
          </a:prstGeom>
          <a:noFill/>
        </p:spPr>
      </p:pic>
      <p:sp>
        <p:nvSpPr>
          <p:cNvPr id="2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0041" y="3312160"/>
            <a:ext cx="5273335" cy="1346926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74660" y="3771550"/>
            <a:ext cx="4705350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Имущество, используемое резидентом парковой зоны для ведения деятельности на территории парковой зоны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3373289"/>
            <a:ext cx="29209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 налогообложения</a:t>
            </a:r>
          </a:p>
        </p:txBody>
      </p:sp>
      <p:sp>
        <p:nvSpPr>
          <p:cNvPr id="30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6" y="4805679"/>
            <a:ext cx="5273335" cy="173445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609601" y="5265678"/>
            <a:ext cx="47891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течение первых 5 лет ведения деятельности на территории парковой зоны начиная с налогового периода, следующего за годом, в течение которого было подписано соглашение о ведении деятельности в парковой зоне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2760" y="4838194"/>
            <a:ext cx="20697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</a:t>
            </a:r>
          </a:p>
        </p:txBody>
      </p:sp>
    </p:spTree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532709"/>
            <a:ext cx="5273335" cy="5063399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Индустриальные (промышленные) парки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44631" y="6359193"/>
            <a:ext cx="35939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59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23" y="5163574"/>
            <a:ext cx="11059" cy="9705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1795417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58614" y="328833"/>
            <a:ext cx="2688557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льготы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833762"/>
            <a:ext cx="497556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Льготы для резидентов, работающих по упрощенной системе налогообложения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727736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95140" y="1701830"/>
            <a:ext cx="494571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grpSp>
        <p:nvGrpSpPr>
          <p:cNvPr id="2" name="Группа 62"/>
          <p:cNvGrpSpPr/>
          <p:nvPr/>
        </p:nvGrpSpPr>
        <p:grpSpPr>
          <a:xfrm>
            <a:off x="6581775" y="2266922"/>
            <a:ext cx="553764" cy="463955"/>
            <a:chOff x="7908494" y="3335065"/>
            <a:chExt cx="551073" cy="517707"/>
          </a:xfrm>
        </p:grpSpPr>
        <p:pic>
          <p:nvPicPr>
            <p:cNvPr id="64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65" name="Овал 64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186580" y="2223583"/>
            <a:ext cx="42075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подтверждения статуса резидента парковой зоны налогоплательщик представляет в налоговый орган нотариально заверенную копию инвестиционного соглашения, заключенного между Правительством Кировской области, муниципальным образованием, на территории которого реализуется (планируется к реализации) инвестиционный проект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(в случае участия муниципального образования в заключении инвестиционного соглашения),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резидентом парковой зоны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324725" y="5647444"/>
            <a:ext cx="41052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30.04.2009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366-ЗО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97635" y="4750059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5642" y="5702023"/>
            <a:ext cx="670984" cy="517210"/>
          </a:xfrm>
          <a:prstGeom prst="rect">
            <a:avLst/>
          </a:prstGeom>
          <a:noFill/>
        </p:spPr>
      </p:pic>
      <p:sp>
        <p:nvSpPr>
          <p:cNvPr id="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91331" y="3482612"/>
            <a:ext cx="5273335" cy="1968954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071888"/>
            <a:ext cx="47061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осуществляющий деятельность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территории парковой зоны и заключивший соглашение о ведении деятельности в парковой зоне, применяющий упрощенную систему налогообложения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0115" y="3528701"/>
            <a:ext cx="494571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получения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759" y="3936510"/>
            <a:ext cx="46765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Мера поддержки применяется для резидентов парковых зон, которые привлекают наемных работников по трудовым договорам и выплачивают среднемесячную заработную плату в расчете на одного работника в размере не менее 2 МРОТ, установленных федеральным законом</a:t>
            </a:r>
          </a:p>
        </p:txBody>
      </p:sp>
      <p:sp>
        <p:nvSpPr>
          <p:cNvPr id="30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95684" y="5585734"/>
            <a:ext cx="5273335" cy="997946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74660" y="5960216"/>
            <a:ext cx="4705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объекта налогообложения  «доходы – расходы» действует ставка 6%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5561955"/>
            <a:ext cx="29209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 налогообложения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60200" y="-1"/>
            <a:ext cx="431800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3571875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Приоритетный инвестиционный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906437" y="6368534"/>
            <a:ext cx="272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6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11025" y="5038725"/>
            <a:ext cx="14259" cy="1190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09666" y="4020989"/>
            <a:ext cx="4082315" cy="15917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79299" y="1612941"/>
            <a:ext cx="5287491" cy="2061610"/>
          </a:xfrm>
          <a:prstGeom prst="rect">
            <a:avLst/>
          </a:prstGeom>
        </p:spPr>
      </p:pic>
      <p:pic>
        <p:nvPicPr>
          <p:cNvPr id="50" name="Picture 2" descr="C:\Users\malygina_uk\Desktop\network-business-statistics-and-financial-plann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490" y="2288140"/>
            <a:ext cx="4398410" cy="4398410"/>
          </a:xfrm>
          <a:prstGeom prst="rect">
            <a:avLst/>
          </a:prstGeom>
          <a:noFill/>
        </p:spPr>
      </p:pic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888683" y="913020"/>
            <a:ext cx="493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инвестиционный проект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888683" y="1333191"/>
            <a:ext cx="3894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Кировской области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888683" y="275916"/>
            <a:ext cx="52902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Приоритетный</a:t>
            </a:r>
          </a:p>
        </p:txBody>
      </p:sp>
    </p:spTree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Picture 2" descr="C:\Users\malygina_uk\Desktop\dsc2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05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 rot="5400000">
            <a:off x="10361052" y="3345448"/>
            <a:ext cx="332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Индустриальные (промышленные) парки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08" name="Прямая соединительная линия 107"/>
          <p:cNvCxnSpPr>
            <a:endCxn id="107" idx="1"/>
          </p:cNvCxnSpPr>
          <p:nvPr/>
        </p:nvCxnSpPr>
        <p:spPr>
          <a:xfrm>
            <a:off x="12011025" y="228600"/>
            <a:ext cx="11700" cy="16244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11800328" y="6359193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latin typeface="Akrobat Light" panose="00000500000000000000" pitchFamily="2" charset="-52"/>
              </a:rPr>
              <a:t>60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110" name="Прямая соединительная линия 109"/>
          <p:cNvCxnSpPr>
            <a:stCxn id="107" idx="3"/>
          </p:cNvCxnSpPr>
          <p:nvPr/>
        </p:nvCxnSpPr>
        <p:spPr>
          <a:xfrm>
            <a:off x="12022725" y="5176398"/>
            <a:ext cx="2559" cy="10529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87605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26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143" y="6026395"/>
            <a:ext cx="338400" cy="285984"/>
          </a:xfrm>
          <a:prstGeom prst="rect">
            <a:avLst/>
          </a:prstGeom>
          <a:noFill/>
        </p:spPr>
      </p:pic>
      <p:pic>
        <p:nvPicPr>
          <p:cNvPr id="27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36841" y="6366155"/>
            <a:ext cx="337716" cy="31331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3593677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13800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pic>
        <p:nvPicPr>
          <p:cNvPr id="30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6443" y="6026395"/>
            <a:ext cx="338400" cy="285984"/>
          </a:xfrm>
          <a:prstGeom prst="rect">
            <a:avLst/>
          </a:prstGeom>
          <a:noFill/>
        </p:spPr>
      </p:pic>
      <p:pic>
        <p:nvPicPr>
          <p:cNvPr id="31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18141" y="6366155"/>
            <a:ext cx="337716" cy="313315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637497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9510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07039" y="5455921"/>
            <a:ext cx="269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7019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3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71587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71825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pic>
        <p:nvPicPr>
          <p:cNvPr id="5122" name="Picture 2" descr="C:\Users\malygina_uk\Desktop\qr-code (4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422400"/>
            <a:ext cx="2413000" cy="241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85600" y="0"/>
            <a:ext cx="406400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43353" y="4020989"/>
            <a:ext cx="4082315" cy="15917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88954" y="1612943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39826" y="225972"/>
            <a:ext cx="2486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ЗАЙМЫ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39826" y="917878"/>
            <a:ext cx="363593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Фонда развития</a:t>
            </a:r>
          </a:p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промышленности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1844432" y="636853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latin typeface="Akrobat Light" panose="00000500000000000000" pitchFamily="2" charset="-52"/>
              </a:rPr>
              <a:t>61</a:t>
            </a:r>
            <a:endParaRPr lang="ru-RU"/>
          </a:p>
        </p:txBody>
      </p:sp>
      <p:cxnSp>
        <p:nvCxnSpPr>
          <p:cNvPr id="25" name="Прямая соединительная линия 24"/>
          <p:cNvCxnSpPr>
            <a:stCxn id="22" idx="3"/>
          </p:cNvCxnSpPr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5"/>
          <p:cNvGrpSpPr/>
          <p:nvPr/>
        </p:nvGrpSpPr>
        <p:grpSpPr>
          <a:xfrm>
            <a:off x="5208815" y="1981200"/>
            <a:ext cx="4673600" cy="4673600"/>
            <a:chOff x="6578600" y="1955800"/>
            <a:chExt cx="4673600" cy="4673600"/>
          </a:xfrm>
        </p:grpSpPr>
        <p:pic>
          <p:nvPicPr>
            <p:cNvPr id="13314" name="Picture 2" descr="C:\Users\malygina_uk\Desktop\Каталог\Иконки\network-managing-small-business-finances-and-budge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78600" y="1955800"/>
              <a:ext cx="4673600" cy="4673600"/>
            </a:xfrm>
            <a:prstGeom prst="rect">
              <a:avLst/>
            </a:prstGeom>
            <a:noFill/>
          </p:spPr>
        </p:pic>
        <p:sp>
          <p:nvSpPr>
            <p:cNvPr id="30" name="Овал 29"/>
            <p:cNvSpPr/>
            <p:nvPr/>
          </p:nvSpPr>
          <p:spPr>
            <a:xfrm>
              <a:off x="7785100" y="2654300"/>
              <a:ext cx="508000" cy="495300"/>
            </a:xfrm>
            <a:prstGeom prst="ellipse">
              <a:avLst/>
            </a:prstGeom>
            <a:solidFill>
              <a:srgbClr val="97D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595360" y="3307080"/>
              <a:ext cx="716280" cy="693420"/>
            </a:xfrm>
            <a:prstGeom prst="ellipse">
              <a:avLst/>
            </a:prstGeom>
            <a:solidFill>
              <a:srgbClr val="97D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216140" y="3337560"/>
              <a:ext cx="267620" cy="259080"/>
            </a:xfrm>
            <a:prstGeom prst="ellipse">
              <a:avLst/>
            </a:prstGeom>
            <a:solidFill>
              <a:srgbClr val="97D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17" name="Picture 5" descr="C:\Users\malygina_uk\Desktop\vF_k7lCS5E7bIE3i7LVA50gOHXxIQn7Evd8OBxcxbiN6eOSJpMqP5pdMIcR2h0puPBLQHAB7xzodXxC_tLUqstZw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0187" y="2700337"/>
              <a:ext cx="366713" cy="366713"/>
            </a:xfrm>
            <a:prstGeom prst="rect">
              <a:avLst/>
            </a:prstGeom>
            <a:noFill/>
          </p:spPr>
        </p:pic>
        <p:pic>
          <p:nvPicPr>
            <p:cNvPr id="34" name="Picture 5" descr="C:\Users\malygina_uk\Desktop\vF_k7lCS5E7bIE3i7LVA50gOHXxIQn7Evd8OBxcxbiN6eOSJpMqP5pdMIcR2h0puPBLQHAB7xzodXxC_tLUqstZw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1062" y="3357562"/>
              <a:ext cx="246063" cy="246063"/>
            </a:xfrm>
            <a:prstGeom prst="rect">
              <a:avLst/>
            </a:prstGeom>
            <a:noFill/>
          </p:spPr>
        </p:pic>
        <p:pic>
          <p:nvPicPr>
            <p:cNvPr id="35" name="Picture 5" descr="C:\Users\malygina_uk\Desktop\vF_k7lCS5E7bIE3i7LVA50gOHXxIQn7Evd8OBxcxbiN6eOSJpMqP5pdMIcR2h0puPBLQHAB7xzodXxC_tLUqstZw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97912" y="3395662"/>
              <a:ext cx="481013" cy="481013"/>
            </a:xfrm>
            <a:prstGeom prst="rect">
              <a:avLst/>
            </a:prstGeom>
            <a:noFill/>
          </p:spPr>
        </p:pic>
      </p:grpSp>
      <p:sp>
        <p:nvSpPr>
          <p:cNvPr id="21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2" y="0"/>
            <a:ext cx="3686627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0" y="0"/>
            <a:ext cx="4707648" cy="2276475"/>
          </a:xfrm>
          <a:prstGeom prst="rect">
            <a:avLst/>
          </a:prstGeom>
          <a:noFill/>
        </p:spPr>
      </p:pic>
      <p:sp>
        <p:nvSpPr>
          <p:cNvPr id="12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67225" y="4305300"/>
            <a:ext cx="7115175" cy="255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9522" y="2222500"/>
            <a:ext cx="4467228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00549" y="266699"/>
            <a:ext cx="7181851" cy="6286501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1598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Займы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663251"/>
            <a:ext cx="1042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ФРП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155918" y="2399263"/>
            <a:ext cx="3671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получателю займа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155918" y="5155324"/>
            <a:ext cx="41472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мер поддержки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83228" y="2779495"/>
            <a:ext cx="2962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коммерческая организация или ИП, получение займов для которого не запрещено действующим законодательством или уставом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83228" y="3534282"/>
            <a:ext cx="3063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зарегистрирован на территории Кировской области, резидент Российской Федерации</a:t>
            </a:r>
          </a:p>
        </p:txBody>
      </p:sp>
      <p:pic>
        <p:nvPicPr>
          <p:cNvPr id="6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48194" y="5113991"/>
            <a:ext cx="212972" cy="219697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783228" y="4551145"/>
            <a:ext cx="4710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находится в процессе реорганизации,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ликвидации или банкротства</a:t>
            </a:r>
          </a:p>
        </p:txBody>
      </p:sp>
      <p:pic>
        <p:nvPicPr>
          <p:cNvPr id="6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48194" y="5999816"/>
            <a:ext cx="212972" cy="219697"/>
          </a:xfrm>
          <a:prstGeom prst="rect">
            <a:avLst/>
          </a:prstGeom>
          <a:noFill/>
        </p:spPr>
      </p:pic>
      <p:grpSp>
        <p:nvGrpSpPr>
          <p:cNvPr id="70" name="Группа 271"/>
          <p:cNvGrpSpPr/>
          <p:nvPr/>
        </p:nvGrpSpPr>
        <p:grpSpPr>
          <a:xfrm>
            <a:off x="316610" y="2848508"/>
            <a:ext cx="446510" cy="419475"/>
            <a:chOff x="7908494" y="3335065"/>
            <a:chExt cx="551073" cy="517707"/>
          </a:xfrm>
        </p:grpSpPr>
        <p:pic>
          <p:nvPicPr>
            <p:cNvPr id="71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72" name="Овал 7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3518002"/>
            <a:ext cx="369872" cy="446639"/>
          </a:xfrm>
          <a:prstGeom prst="rect">
            <a:avLst/>
          </a:prstGeom>
        </p:spPr>
      </p:pic>
      <p:pic>
        <p:nvPicPr>
          <p:cNvPr id="74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46" y="4585910"/>
            <a:ext cx="485629" cy="349993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783228" y="4058335"/>
            <a:ext cx="31337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осуществляет деятельность в сфере промышленности</a:t>
            </a:r>
          </a:p>
        </p:txBody>
      </p:sp>
      <p:pic>
        <p:nvPicPr>
          <p:cNvPr id="3" name="Picture 2" descr="C:\Users\malygina_uk\Desktop\icons8-фабрика-100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154" y="4099004"/>
            <a:ext cx="358695" cy="358695"/>
          </a:xfrm>
          <a:prstGeom prst="rect">
            <a:avLst/>
          </a:prstGeom>
          <a:noFill/>
        </p:spPr>
      </p:pic>
      <p:sp>
        <p:nvSpPr>
          <p:cNvPr id="76" name="Прямоугольник 75"/>
          <p:cNvSpPr/>
          <p:nvPr/>
        </p:nvSpPr>
        <p:spPr>
          <a:xfrm>
            <a:off x="200026" y="5662910"/>
            <a:ext cx="3829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Обращение в Фонд развития промышленности Кировской области лично или через личный кабинет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  <a:hlinkClick r:id="rId8"/>
              </a:rPr>
              <a:t>на сайте Фонда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43960" y="349474"/>
            <a:ext cx="419217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Перечень программ финансирования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010151" y="710286"/>
            <a:ext cx="31908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Льготные займы по собственной программе финансирования  Фонда развития промышленности Кировской области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153026" y="2187400"/>
            <a:ext cx="376237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Совместные льготные займы Фонда развития промышленности Кировской области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Фонда развития промышленности РФ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153026" y="3973816"/>
            <a:ext cx="34861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Льготные займы Фонда развития промышленности Российской Федерации</a:t>
            </a:r>
          </a:p>
        </p:txBody>
      </p:sp>
      <p:sp>
        <p:nvSpPr>
          <p:cNvPr id="82" name="CustomShape 6"/>
          <p:cNvSpPr/>
          <p:nvPr/>
        </p:nvSpPr>
        <p:spPr>
          <a:xfrm rot="5400000">
            <a:off x="4745935" y="1056734"/>
            <a:ext cx="385898" cy="45719"/>
          </a:xfrm>
          <a:prstGeom prst="roundRect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83" name="Прямоугольник 82"/>
          <p:cNvSpPr/>
          <p:nvPr/>
        </p:nvSpPr>
        <p:spPr>
          <a:xfrm>
            <a:off x="4605526" y="810444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  <a:endParaRPr lang="ru-RU" sz="2800">
              <a:solidFill>
                <a:srgbClr val="006DB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283342" y="2879038"/>
            <a:ext cx="15792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«Проекты развития»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268101" y="3112042"/>
            <a:ext cx="2652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«Комплектующие изделия»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5388688" y="3345046"/>
            <a:ext cx="32527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«Повышение производительности труда»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5388688" y="3578050"/>
            <a:ext cx="4193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«Проекты лесной промышленности»</a:t>
            </a:r>
          </a:p>
        </p:txBody>
      </p:sp>
      <p:sp>
        <p:nvSpPr>
          <p:cNvPr id="88" name="CustomShape 6"/>
          <p:cNvSpPr/>
          <p:nvPr/>
        </p:nvSpPr>
        <p:spPr>
          <a:xfrm rot="5400000">
            <a:off x="4747840" y="2430978"/>
            <a:ext cx="382088" cy="45719"/>
          </a:xfrm>
          <a:prstGeom prst="roundRect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89" name="Прямоугольник 88"/>
          <p:cNvSpPr/>
          <p:nvPr/>
        </p:nvSpPr>
        <p:spPr>
          <a:xfrm>
            <a:off x="4565521" y="217897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endParaRPr lang="ru-RU" sz="2800">
              <a:solidFill>
                <a:srgbClr val="006DB0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0" name="CustomShape 6"/>
          <p:cNvSpPr/>
          <p:nvPr/>
        </p:nvSpPr>
        <p:spPr>
          <a:xfrm rot="5400000">
            <a:off x="4747840" y="4151952"/>
            <a:ext cx="382088" cy="45719"/>
          </a:xfrm>
          <a:prstGeom prst="roundRect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91" name="Прямоугольник 90"/>
          <p:cNvSpPr/>
          <p:nvPr/>
        </p:nvSpPr>
        <p:spPr>
          <a:xfrm>
            <a:off x="4575046" y="3909472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3</a:t>
            </a:r>
            <a:endParaRPr lang="ru-RU" sz="2800">
              <a:solidFill>
                <a:srgbClr val="006DB0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9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558" y="1385467"/>
            <a:ext cx="154578" cy="159459"/>
          </a:xfrm>
          <a:prstGeom prst="rect">
            <a:avLst/>
          </a:prstGeom>
          <a:noFill/>
        </p:spPr>
      </p:pic>
      <p:sp>
        <p:nvSpPr>
          <p:cNvPr id="93" name="Прямоугольник 92"/>
          <p:cNvSpPr/>
          <p:nvPr/>
        </p:nvSpPr>
        <p:spPr>
          <a:xfrm>
            <a:off x="5245242" y="1330588"/>
            <a:ext cx="21739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«Развитие промышленности»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45242" y="1549616"/>
            <a:ext cx="1369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«Новые резервы»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245242" y="1768645"/>
            <a:ext cx="16786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«Оборотный капитал»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5273817" y="4497736"/>
            <a:ext cx="15792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«Проекты развития»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273817" y="4755899"/>
            <a:ext cx="20393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«Комплектующие изделия»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273817" y="5014062"/>
            <a:ext cx="21323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«Производительность труда»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5273817" y="5272225"/>
            <a:ext cx="14879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«Автокомпоненты»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273817" y="5530388"/>
            <a:ext cx="8451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«Лизинг»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5273817" y="5788551"/>
            <a:ext cx="17219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«Маркировка товаров»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5273817" y="6046714"/>
            <a:ext cx="2297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«Формирование компонентной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ресурсной базы»</a:t>
            </a:r>
          </a:p>
        </p:txBody>
      </p:sp>
      <p:pic>
        <p:nvPicPr>
          <p:cNvPr id="11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558" y="1634041"/>
            <a:ext cx="154578" cy="159459"/>
          </a:xfrm>
          <a:prstGeom prst="rect">
            <a:avLst/>
          </a:prstGeom>
          <a:noFill/>
        </p:spPr>
      </p:pic>
      <p:pic>
        <p:nvPicPr>
          <p:cNvPr id="11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558" y="1838227"/>
            <a:ext cx="154578" cy="159459"/>
          </a:xfrm>
          <a:prstGeom prst="rect">
            <a:avLst/>
          </a:prstGeom>
          <a:noFill/>
        </p:spPr>
      </p:pic>
      <p:pic>
        <p:nvPicPr>
          <p:cNvPr id="11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658" y="2930179"/>
            <a:ext cx="154578" cy="159459"/>
          </a:xfrm>
          <a:prstGeom prst="rect">
            <a:avLst/>
          </a:prstGeom>
          <a:noFill/>
        </p:spPr>
      </p:pic>
      <p:pic>
        <p:nvPicPr>
          <p:cNvPr id="11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658" y="3187631"/>
            <a:ext cx="154578" cy="159459"/>
          </a:xfrm>
          <a:prstGeom prst="rect">
            <a:avLst/>
          </a:prstGeom>
          <a:noFill/>
        </p:spPr>
      </p:pic>
      <p:pic>
        <p:nvPicPr>
          <p:cNvPr id="11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658" y="3409573"/>
            <a:ext cx="154578" cy="159459"/>
          </a:xfrm>
          <a:prstGeom prst="rect">
            <a:avLst/>
          </a:prstGeom>
          <a:noFill/>
        </p:spPr>
      </p:pic>
      <p:pic>
        <p:nvPicPr>
          <p:cNvPr id="11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658" y="3640393"/>
            <a:ext cx="154578" cy="159459"/>
          </a:xfrm>
          <a:prstGeom prst="rect">
            <a:avLst/>
          </a:prstGeom>
          <a:noFill/>
        </p:spPr>
      </p:pic>
      <p:pic>
        <p:nvPicPr>
          <p:cNvPr id="11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133" y="4531214"/>
            <a:ext cx="154578" cy="159459"/>
          </a:xfrm>
          <a:prstGeom prst="rect">
            <a:avLst/>
          </a:prstGeom>
          <a:noFill/>
        </p:spPr>
      </p:pic>
      <p:pic>
        <p:nvPicPr>
          <p:cNvPr id="11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133" y="4833054"/>
            <a:ext cx="154578" cy="159459"/>
          </a:xfrm>
          <a:prstGeom prst="rect">
            <a:avLst/>
          </a:prstGeom>
          <a:noFill/>
        </p:spPr>
      </p:pic>
      <p:pic>
        <p:nvPicPr>
          <p:cNvPr id="12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133" y="5081629"/>
            <a:ext cx="154578" cy="159459"/>
          </a:xfrm>
          <a:prstGeom prst="rect">
            <a:avLst/>
          </a:prstGeom>
          <a:noFill/>
        </p:spPr>
      </p:pic>
      <p:pic>
        <p:nvPicPr>
          <p:cNvPr id="13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133" y="5339081"/>
            <a:ext cx="154578" cy="159459"/>
          </a:xfrm>
          <a:prstGeom prst="rect">
            <a:avLst/>
          </a:prstGeom>
          <a:noFill/>
        </p:spPr>
      </p:pic>
      <p:pic>
        <p:nvPicPr>
          <p:cNvPr id="13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133" y="5605411"/>
            <a:ext cx="154578" cy="159459"/>
          </a:xfrm>
          <a:prstGeom prst="rect">
            <a:avLst/>
          </a:prstGeom>
          <a:noFill/>
        </p:spPr>
      </p:pic>
      <p:pic>
        <p:nvPicPr>
          <p:cNvPr id="13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133" y="5871741"/>
            <a:ext cx="154578" cy="159459"/>
          </a:xfrm>
          <a:prstGeom prst="rect">
            <a:avLst/>
          </a:prstGeom>
          <a:noFill/>
        </p:spPr>
      </p:pic>
      <p:pic>
        <p:nvPicPr>
          <p:cNvPr id="13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133" y="6120315"/>
            <a:ext cx="154578" cy="159459"/>
          </a:xfrm>
          <a:prstGeom prst="rect">
            <a:avLst/>
          </a:prstGeom>
          <a:noFill/>
        </p:spPr>
      </p:pic>
      <p:sp>
        <p:nvSpPr>
          <p:cNvPr id="14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8686800" y="0"/>
            <a:ext cx="3505200" cy="6858000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44218" y="3345448"/>
            <a:ext cx="3357009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24282" y="6359193"/>
            <a:ext cx="35298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62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1691" y="5124450"/>
            <a:ext cx="12091" cy="1009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874125" y="47625"/>
            <a:ext cx="3124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Перечень отраслевых направлений, </a:t>
            </a:r>
            <a:br>
              <a:rPr lang="ru-RU" sz="1050" b="1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50" b="1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рамках которых возможно получение финансовой поддержки ФРП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9335412" y="698927"/>
            <a:ext cx="20970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Раздел </a:t>
            </a:r>
            <a:r>
              <a:rPr lang="en-US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C </a:t>
            </a: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«Обрабатывающие </a:t>
            </a:r>
            <a:b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производства»: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8920549" y="1137077"/>
            <a:ext cx="20585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пищевых продуктов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8920549" y="1356067"/>
            <a:ext cx="24160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</a:t>
            </a:r>
            <a:r>
              <a:rPr lang="ru-RU" sz="105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текстильных изделий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8920549" y="1605835"/>
            <a:ext cx="1399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одежды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8920549" y="1824825"/>
            <a:ext cx="23086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кожи и изделий из кожи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8920550" y="2043815"/>
            <a:ext cx="273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Обработка древесины и производство изделий из дерева и пробки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8920550" y="2401305"/>
            <a:ext cx="27348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бумаги и бумажных изделий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8920550" y="2620295"/>
            <a:ext cx="27348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химических веществ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8920550" y="2839285"/>
            <a:ext cx="27348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лекарственных средств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8920550" y="3058275"/>
            <a:ext cx="273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резиновых и пластмассовых изделий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8920550" y="3415765"/>
            <a:ext cx="273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прочей неметаллической минеральной продукции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8920550" y="3773255"/>
            <a:ext cx="27348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металлургическое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8920550" y="3992245"/>
            <a:ext cx="273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готовых металлических изделий, кроме машин и оборудования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8920550" y="4349735"/>
            <a:ext cx="273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компьютеров, электронных и оптических изделий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8920550" y="4707225"/>
            <a:ext cx="27348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электрического оборудования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8920550" y="4926215"/>
            <a:ext cx="273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машин и оборудования, не включенных в другие группировки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8920550" y="5283705"/>
            <a:ext cx="273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автотранспортных средств, прицепов и полуприцепов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8920550" y="5641195"/>
            <a:ext cx="273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прочих транспортных средств и оборудования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8920550" y="5998685"/>
            <a:ext cx="27348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мебели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8920550" y="6217675"/>
            <a:ext cx="27348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Производство прочих готовых изделий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8920550" y="6436668"/>
            <a:ext cx="27348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Ремонт и монтаж машин и оборудования</a:t>
            </a:r>
          </a:p>
        </p:txBody>
      </p:sp>
    </p:spTree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1143000"/>
            <a:ext cx="5273335" cy="5456975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2289176" y="2225674"/>
            <a:ext cx="1406524" cy="1562101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3870326" y="2225674"/>
            <a:ext cx="1406524" cy="1562101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7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3870326" y="3930649"/>
            <a:ext cx="1406524" cy="1562101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8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2298701" y="3930649"/>
            <a:ext cx="1406524" cy="1562101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81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708026" y="3930649"/>
            <a:ext cx="1406524" cy="1562101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8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708026" y="5683250"/>
            <a:ext cx="4568824" cy="727076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6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727076" y="2225674"/>
            <a:ext cx="1406524" cy="1562101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54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63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41175" y="262611"/>
            <a:ext cx="54690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Льготные займы по собственной программе финансирования  Фонда развития </a:t>
            </a:r>
            <a:b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промышленности Кировской области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1200" y="1215689"/>
            <a:ext cx="334418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«Развитие промышленности»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0745" y="1901309"/>
            <a:ext cx="1923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займа: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218851" y="1123979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9875" y="1295429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60 месяцев (5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09973" y="518325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89875" y="689775"/>
            <a:ext cx="1754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20 до 100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2883960"/>
            <a:ext cx="2267287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3064288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25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9973" y="1764243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9875" y="1949933"/>
            <a:ext cx="4264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7%;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в первые 3 года при банковской гарантии, ВЭБ, при покупке российского оборудования не менее 50% от суммы займа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3522369"/>
            <a:ext cx="3729226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Целевой объем продаж новой продукции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34265" y="3693819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30% от суммы займа в год, начиная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 2 года серийного производства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4300369"/>
            <a:ext cx="417152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 стороны</a:t>
            </a:r>
          </a:p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заявителя, частных инвесторов или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4718717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20% бюджета проекта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790" y="446485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1128589"/>
            <a:ext cx="481522" cy="406283"/>
          </a:xfrm>
          <a:prstGeom prst="rect">
            <a:avLst/>
          </a:prstGeom>
          <a:noFill/>
        </p:spPr>
      </p:pic>
      <p:grpSp>
        <p:nvGrpSpPr>
          <p:cNvPr id="3" name="Группа 119"/>
          <p:cNvGrpSpPr/>
          <p:nvPr/>
        </p:nvGrpSpPr>
        <p:grpSpPr>
          <a:xfrm>
            <a:off x="6683513" y="4292752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54" y="1686004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3555026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2758101"/>
            <a:ext cx="510200" cy="510200"/>
          </a:xfrm>
          <a:prstGeom prst="rect">
            <a:avLst/>
          </a:prstGeom>
          <a:noFill/>
        </p:spPr>
      </p:pic>
      <p:sp>
        <p:nvSpPr>
          <p:cNvPr id="124" name="Прямоугольник 123"/>
          <p:cNvSpPr/>
          <p:nvPr/>
        </p:nvSpPr>
        <p:spPr>
          <a:xfrm>
            <a:off x="7254363" y="5241930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Выплата основного долга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334265" y="5442292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последние 2 года займа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7254363" y="5931572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предоставления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7334265" y="6114004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заявительный характер</a:t>
            </a:r>
          </a:p>
        </p:txBody>
      </p:sp>
      <p:pic>
        <p:nvPicPr>
          <p:cNvPr id="1028" name="Picture 4" descr="C:\Users\malygina_uk\Desktop\icons8-borrow-book-1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8509" y="5177272"/>
            <a:ext cx="460050" cy="460050"/>
          </a:xfrm>
          <a:prstGeom prst="rect">
            <a:avLst/>
          </a:prstGeom>
          <a:noFill/>
        </p:spPr>
      </p:pic>
      <p:pic>
        <p:nvPicPr>
          <p:cNvPr id="1029" name="Picture 5" descr="C:\Users\malygina_uk\Desktop\icons8-signing-a-document-1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4194" y="5892093"/>
            <a:ext cx="455442" cy="455442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639878" y="2583934"/>
            <a:ext cx="1528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smtClean="0">
                <a:latin typeface="Georgia" pitchFamily="18" charset="0"/>
                <a:sym typeface="Fira Sans Extra Condensed"/>
              </a:rPr>
              <a:t>Расширение производства текущей продукции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045608" y="2610757"/>
            <a:ext cx="1930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 Extra Condensed"/>
              </a:rPr>
              <a:t>Технологическое перевооружение </a:t>
            </a:r>
            <a:br>
              <a:rPr lang="ru-RU" sz="1200" smtClean="0">
                <a:latin typeface="Georgia" pitchFamily="18" charset="0"/>
                <a:sym typeface="Fira Sans Extra Condensed"/>
              </a:rPr>
            </a:br>
            <a:r>
              <a:rPr lang="ru-RU" sz="1200" smtClean="0">
                <a:latin typeface="Georgia" pitchFamily="18" charset="0"/>
                <a:sym typeface="Fira Sans Extra Condensed"/>
              </a:rPr>
              <a:t>и модернизация производства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822700" y="2235111"/>
            <a:ext cx="1498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smtClean="0">
                <a:latin typeface="Georgia" pitchFamily="18" charset="0"/>
                <a:sym typeface="Fira Sans Extra Condensed"/>
              </a:rPr>
              <a:t>Разработка, </a:t>
            </a:r>
            <a:br>
              <a:rPr lang="en-US" sz="900" smtClean="0">
                <a:latin typeface="Georgia" pitchFamily="18" charset="0"/>
                <a:sym typeface="Fira Sans Extra Condensed"/>
              </a:rPr>
            </a:br>
            <a:r>
              <a:rPr lang="ru-RU" sz="900" smtClean="0">
                <a:latin typeface="Georgia" pitchFamily="18" charset="0"/>
                <a:sym typeface="Fira Sans Extra Condensed"/>
              </a:rPr>
              <a:t>внедрение и расширение </a:t>
            </a:r>
            <a:br>
              <a:rPr lang="ru-RU" sz="900" smtClean="0">
                <a:latin typeface="Georgia" pitchFamily="18" charset="0"/>
                <a:sym typeface="Fira Sans Extra Condensed"/>
              </a:rPr>
            </a:br>
            <a:r>
              <a:rPr lang="ru-RU" sz="900" smtClean="0">
                <a:latin typeface="Georgia" pitchFamily="18" charset="0"/>
                <a:sym typeface="Fira Sans Extra Condensed"/>
              </a:rPr>
              <a:t>на предприятиях оборонно-промышленного комплекса выпуска промышленной продукции гражданского или двойного назначения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01675" y="3966260"/>
            <a:ext cx="147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"/>
              </a:rPr>
              <a:t>Производство новой продукции гражданского назначения  с импортозамещающим потенциалом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257425" y="3956735"/>
            <a:ext cx="147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smtClean="0">
                <a:latin typeface="Georgia" pitchFamily="18" charset="0"/>
                <a:sym typeface="Fira Sans"/>
              </a:rPr>
              <a:t>Повышение уровня автоматизации </a:t>
            </a:r>
            <a:br>
              <a:rPr lang="ru-RU" sz="1000" smtClean="0">
                <a:latin typeface="Georgia" pitchFamily="18" charset="0"/>
                <a:sym typeface="Fira Sans"/>
              </a:rPr>
            </a:br>
            <a:r>
              <a:rPr lang="ru-RU" sz="1000" smtClean="0">
                <a:latin typeface="Georgia" pitchFamily="18" charset="0"/>
                <a:sym typeface="Fira Sans"/>
              </a:rPr>
              <a:t>и цифровизации промышленных предприятий для производства продукции гражданского и (или) двойного назначения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829050" y="4223435"/>
            <a:ext cx="147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"/>
              </a:rPr>
              <a:t>Внедрение наилучших доступных технологий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73100" y="5708471"/>
            <a:ext cx="4673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smtClean="0">
                <a:latin typeface="Georgia" pitchFamily="18" charset="0"/>
                <a:sym typeface="Fira Sans Extra Condensed"/>
              </a:rPr>
              <a:t>Производство станкоинструментальной продукции гражданского назначения, соответствующей принципам наилучших доступных технологий, с импортозамещающим потенциалом</a:t>
            </a:r>
          </a:p>
        </p:txBody>
      </p:sp>
    </p:spTree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741264"/>
            <a:ext cx="5273335" cy="4857257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latin typeface="Akrobat Light" panose="00000500000000000000" pitchFamily="2" charset="-52"/>
              </a:rPr>
              <a:t>64</a:t>
            </a:r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856034"/>
            <a:ext cx="325922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«Новые резервы»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0060" y="1852461"/>
            <a:ext cx="1923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займа: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9312" y="3614729"/>
            <a:ext cx="2182665" cy="1090602"/>
          </a:xfrm>
          <a:prstGeom prst="roundRect">
            <a:avLst>
              <a:gd name="adj" fmla="val 9451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"/>
              </a:rPr>
              <a:t>Производство новой продукции гражданского назначения с импортозамещающим потенциалом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867253" y="2285235"/>
            <a:ext cx="1476273" cy="1233477"/>
          </a:xfrm>
          <a:prstGeom prst="roundRect">
            <a:avLst>
              <a:gd name="adj" fmla="val 7647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mtClean="0">
              <a:sym typeface="Fira Sans Extra Condensed"/>
            </a:endParaRPr>
          </a:p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 Extra Condensed"/>
              </a:rPr>
              <a:t>Внедрение наилучших доступных технологий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242247" y="2285235"/>
            <a:ext cx="1476273" cy="1233477"/>
          </a:xfrm>
          <a:prstGeom prst="roundRect">
            <a:avLst>
              <a:gd name="adj" fmla="val 7045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mtClean="0">
              <a:sym typeface="Fira Sans Extra Condensed"/>
            </a:endParaRPr>
          </a:p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 Extra Condensed"/>
              </a:rPr>
              <a:t>Технологическое перевооружение </a:t>
            </a:r>
            <a:br>
              <a:rPr lang="ru-RU" sz="1200" smtClean="0">
                <a:latin typeface="Georgia" pitchFamily="18" charset="0"/>
                <a:sym typeface="Fira Sans Extra Condensed"/>
              </a:rPr>
            </a:br>
            <a:r>
              <a:rPr lang="ru-RU" sz="1200" smtClean="0">
                <a:latin typeface="Georgia" pitchFamily="18" charset="0"/>
                <a:sym typeface="Fira Sans Extra Condensed"/>
              </a:rPr>
              <a:t>и модернизацию производства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991775" y="3614727"/>
            <a:ext cx="2352582" cy="1100127"/>
          </a:xfrm>
          <a:prstGeom prst="roundRect">
            <a:avLst>
              <a:gd name="adj" fmla="val 8248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"/>
              </a:rPr>
              <a:t>Повышение уровня автоматизации </a:t>
            </a:r>
            <a:br>
              <a:rPr lang="ru-RU" sz="1200" smtClean="0">
                <a:latin typeface="Georgia" pitchFamily="18" charset="0"/>
                <a:sym typeface="Fira Sans"/>
              </a:rPr>
            </a:br>
            <a:r>
              <a:rPr lang="ru-RU" sz="1200" smtClean="0">
                <a:latin typeface="Georgia" pitchFamily="18" charset="0"/>
                <a:sym typeface="Fira Sans"/>
              </a:rPr>
              <a:t>и цифровизации промышленных </a:t>
            </a:r>
            <a:br>
              <a:rPr lang="ru-RU" sz="1200" smtClean="0">
                <a:latin typeface="Georgia" pitchFamily="18" charset="0"/>
                <a:sym typeface="Fira Sans"/>
              </a:rPr>
            </a:br>
            <a:r>
              <a:rPr lang="ru-RU" sz="1200" smtClean="0">
                <a:latin typeface="Georgia" pitchFamily="18" charset="0"/>
                <a:sym typeface="Fira Sans"/>
              </a:rPr>
              <a:t>предприятий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49312" y="2285235"/>
            <a:ext cx="1476273" cy="1233477"/>
          </a:xfrm>
          <a:prstGeom prst="roundRect">
            <a:avLst>
              <a:gd name="adj" fmla="val 8849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mtClean="0">
              <a:sym typeface="Fira Sans Extra Condensed"/>
            </a:endParaRPr>
          </a:p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 Extra Condensed"/>
              </a:rPr>
              <a:t>Расширение производства текущей продукции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218851" y="1052957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9875" y="1224407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60 месяцев (5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09973" y="518325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89875" y="689775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 до 20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2937226"/>
            <a:ext cx="2267287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3117554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9973" y="1666589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9875" y="1852279"/>
            <a:ext cx="4264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7%;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4% для социальных предприятий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при банковской гарантии и приобретении отечественного оборудования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10% при залоге приобретаемого имущества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3522369"/>
            <a:ext cx="3729226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Целевой объем продаж новой продукции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34265" y="3693819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25% от суммы займа в год, начиная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 2 года серийного производства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4300369"/>
            <a:ext cx="417152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 стороны</a:t>
            </a:r>
          </a:p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заявителя, частных инвесторов или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4718717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0% бюджета проекта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790" y="446485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1057567"/>
            <a:ext cx="481522" cy="406283"/>
          </a:xfrm>
          <a:prstGeom prst="rect">
            <a:avLst/>
          </a:prstGeom>
          <a:noFill/>
        </p:spPr>
      </p:pic>
      <p:grpSp>
        <p:nvGrpSpPr>
          <p:cNvPr id="3" name="Группа 119"/>
          <p:cNvGrpSpPr/>
          <p:nvPr/>
        </p:nvGrpSpPr>
        <p:grpSpPr>
          <a:xfrm>
            <a:off x="6683513" y="4292752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54" y="1588350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3555026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2811367"/>
            <a:ext cx="510200" cy="510200"/>
          </a:xfrm>
          <a:prstGeom prst="rect">
            <a:avLst/>
          </a:prstGeom>
          <a:noFill/>
        </p:spPr>
      </p:pic>
      <p:sp>
        <p:nvSpPr>
          <p:cNvPr id="124" name="Прямоугольник 123"/>
          <p:cNvSpPr/>
          <p:nvPr/>
        </p:nvSpPr>
        <p:spPr>
          <a:xfrm>
            <a:off x="7254363" y="5241930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Выплата основного долга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334265" y="5442292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 2 года займа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7254363" y="5931572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предоставления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7334265" y="6114004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заявительный характер</a:t>
            </a:r>
          </a:p>
        </p:txBody>
      </p:sp>
      <p:pic>
        <p:nvPicPr>
          <p:cNvPr id="1028" name="Picture 4" descr="C:\Users\malygina_uk\Desktop\icons8-borrow-book-1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8509" y="5177272"/>
            <a:ext cx="460050" cy="460050"/>
          </a:xfrm>
          <a:prstGeom prst="rect">
            <a:avLst/>
          </a:prstGeom>
          <a:noFill/>
        </p:spPr>
      </p:pic>
      <p:pic>
        <p:nvPicPr>
          <p:cNvPr id="1029" name="Picture 5" descr="C:\Users\malygina_uk\Desktop\icons8-signing-a-document-1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4194" y="5892093"/>
            <a:ext cx="455442" cy="45544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284086"/>
            <a:ext cx="5273335" cy="631589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65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398856"/>
            <a:ext cx="325922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«Оборотный капитал»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0060" y="1049053"/>
            <a:ext cx="1867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займа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7679" y="1475535"/>
            <a:ext cx="4734895" cy="4160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600" smtClean="0">
                <a:latin typeface="Georgia" pitchFamily="18" charset="0"/>
                <a:sym typeface="Fira Sans"/>
              </a:rPr>
              <a:t>Пополнение оборотного капитала </a:t>
            </a:r>
          </a:p>
        </p:txBody>
      </p:sp>
      <p:sp>
        <p:nvSpPr>
          <p:cNvPr id="26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1227909"/>
            <a:ext cx="5273335" cy="5372066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7212655" y="2524800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3679" y="2696250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12 месяцев (1 год)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21532" y="1785983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301434" y="1957433"/>
            <a:ext cx="1576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 до 50 млн. руб.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3777" y="3253843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3679" y="3439533"/>
            <a:ext cx="426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5%;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4% для предприятий, участвовавших в нацпроекте «Производительность труда»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349" y="1714143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7383" y="2529410"/>
            <a:ext cx="481522" cy="406283"/>
          </a:xfrm>
          <a:prstGeom prst="rect">
            <a:avLst/>
          </a:prstGeom>
          <a:noFill/>
        </p:spPr>
      </p:pic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9158" y="3175604"/>
            <a:ext cx="498396" cy="498396"/>
          </a:xfrm>
          <a:prstGeom prst="rect">
            <a:avLst/>
          </a:prstGeom>
          <a:noFill/>
        </p:spPr>
      </p:pic>
      <p:sp>
        <p:nvSpPr>
          <p:cNvPr id="124" name="Прямоугольник 123"/>
          <p:cNvSpPr/>
          <p:nvPr/>
        </p:nvSpPr>
        <p:spPr>
          <a:xfrm>
            <a:off x="7221534" y="4307926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Выплата основного долга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301436" y="4508288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проценты – ежемесячно, основной долг –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решению Наблюдательного совета Фонда 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7230412" y="5317163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предоставления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7310314" y="5499595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Проведение конкурсного отбора</a:t>
            </a:r>
          </a:p>
        </p:txBody>
      </p:sp>
      <p:pic>
        <p:nvPicPr>
          <p:cNvPr id="1028" name="Picture 4" descr="C:\Users\malygina_uk\Desktop\icons8-borrow-book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5680" y="4243268"/>
            <a:ext cx="460050" cy="460050"/>
          </a:xfrm>
          <a:prstGeom prst="rect">
            <a:avLst/>
          </a:prstGeom>
          <a:noFill/>
        </p:spPr>
      </p:pic>
      <p:pic>
        <p:nvPicPr>
          <p:cNvPr id="1029" name="Picture 5" descr="C:\Users\malygina_uk\Desktop\icons8-signing-a-document-1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834" y="5249108"/>
            <a:ext cx="455442" cy="561141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570060" y="2087278"/>
            <a:ext cx="3100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Средства НЕ могут быть направлены на: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9649" y="2424410"/>
            <a:ext cx="4733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осуществление финансовых вложений и приобретение финансовых инструментов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9649" y="2957810"/>
            <a:ext cx="473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капитальные вложения (приобретение основных средств, земельных участков, строительство зданий, сооружений, коммуникаций);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09649" y="3624560"/>
            <a:ext cx="4733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погашение займов / кредитов и процентов по ним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09649" y="3948410"/>
            <a:ext cx="4733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погашение платежей по договорам финансовой аренды (лизинга)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09649" y="4453235"/>
            <a:ext cx="473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распределение прибыли (создание фондов, выплата дивидендов, выкуп долей участников в уставном/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складочном капитале)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09649" y="5158085"/>
            <a:ext cx="4733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приобретение иностранной валюты, за исключением операций, осуществляемых в соответствии с валютным законодательством Российской Федерации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 закупке сырья и комплектующих изделий</a:t>
            </a:r>
          </a:p>
        </p:txBody>
      </p:sp>
      <p:pic>
        <p:nvPicPr>
          <p:cNvPr id="3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355" y="2488265"/>
            <a:ext cx="212972" cy="219697"/>
          </a:xfrm>
          <a:prstGeom prst="rect">
            <a:avLst/>
          </a:prstGeom>
          <a:noFill/>
        </p:spPr>
      </p:pic>
      <p:pic>
        <p:nvPicPr>
          <p:cNvPr id="4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355" y="2983565"/>
            <a:ext cx="212972" cy="219697"/>
          </a:xfrm>
          <a:prstGeom prst="rect">
            <a:avLst/>
          </a:prstGeom>
          <a:noFill/>
        </p:spPr>
      </p:pic>
      <p:pic>
        <p:nvPicPr>
          <p:cNvPr id="4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355" y="3650315"/>
            <a:ext cx="212972" cy="219697"/>
          </a:xfrm>
          <a:prstGeom prst="rect">
            <a:avLst/>
          </a:prstGeom>
          <a:noFill/>
        </p:spPr>
      </p:pic>
      <p:pic>
        <p:nvPicPr>
          <p:cNvPr id="4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355" y="4021790"/>
            <a:ext cx="212972" cy="219697"/>
          </a:xfrm>
          <a:prstGeom prst="rect">
            <a:avLst/>
          </a:prstGeom>
          <a:noFill/>
        </p:spPr>
      </p:pic>
      <p:pic>
        <p:nvPicPr>
          <p:cNvPr id="4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355" y="4478990"/>
            <a:ext cx="212972" cy="219697"/>
          </a:xfrm>
          <a:prstGeom prst="rect">
            <a:avLst/>
          </a:prstGeom>
          <a:noFill/>
        </p:spPr>
      </p:pic>
      <p:pic>
        <p:nvPicPr>
          <p:cNvPr id="4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355" y="5193365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1349406"/>
            <a:ext cx="5273335" cy="5250569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66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41175" y="262611"/>
            <a:ext cx="5469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Совместные льготные займы </a:t>
            </a:r>
            <a:b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Фонда развития промышленности </a:t>
            </a:r>
            <a:b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Кировской области и Фонда развития промышленности Российской Федерации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6725" y="1490809"/>
            <a:ext cx="325922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«Проекты развития»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0060" y="2256416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9312" y="4433297"/>
            <a:ext cx="1476273" cy="1560494"/>
          </a:xfrm>
          <a:prstGeom prst="roundRect">
            <a:avLst>
              <a:gd name="adj" fmla="val 9451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"/>
              </a:rPr>
              <a:t>Повышение уровня автоматизации и цифровизации промышленных предприятий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867253" y="2751332"/>
            <a:ext cx="1476273" cy="1560494"/>
          </a:xfrm>
          <a:prstGeom prst="roundRect">
            <a:avLst>
              <a:gd name="adj" fmla="val 7647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 Extra Condensed"/>
              </a:rPr>
              <a:t>Производство станкоинструментальной продукции, соответствующей принципам НДП с импортозамещающим потенциалом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242247" y="2751332"/>
            <a:ext cx="1476273" cy="1560494"/>
          </a:xfrm>
          <a:prstGeom prst="roundRect">
            <a:avLst>
              <a:gd name="adj" fmla="val 7045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en-US" smtClean="0">
              <a:sym typeface="Fira Sans Extra Condensed"/>
            </a:endParaRPr>
          </a:p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 Extra Condensed"/>
              </a:rPr>
              <a:t>Внедрение наилучших доступных технологий (НДП)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42247" y="4433297"/>
            <a:ext cx="1476273" cy="1560494"/>
          </a:xfrm>
          <a:prstGeom prst="roundRect">
            <a:avLst>
              <a:gd name="adj" fmla="val 8248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"/>
              </a:rPr>
              <a:t>Выпуск высокотехнологичной продукции гражданского или двойного назначения на предприятиях ОПК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67253" y="4432142"/>
            <a:ext cx="1476273" cy="1562807"/>
          </a:xfrm>
          <a:prstGeom prst="roundRect">
            <a:avLst>
              <a:gd name="adj" fmla="val 7647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"/>
              </a:rPr>
              <a:t>Технологическое перевооружение и модернизация судоремонтных предприятий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49312" y="2751332"/>
            <a:ext cx="1476273" cy="1560494"/>
          </a:xfrm>
          <a:prstGeom prst="roundRect">
            <a:avLst>
              <a:gd name="adj" fmla="val 8849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lvl="0" algn="ctr">
              <a:defRPr/>
            </a:pPr>
            <a:r>
              <a:rPr lang="ru-RU" sz="1200" smtClean="0">
                <a:latin typeface="Georgia" pitchFamily="18" charset="0"/>
                <a:sym typeface="Fira Sans Extra Condensed"/>
              </a:rPr>
              <a:t>Производство высокотехнологичной продукции гражданского назначения с импортозамещающим потенциалом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218851" y="1123979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9875" y="1295429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60 месяцев (5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09973" y="518325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89875" y="689775"/>
            <a:ext cx="1774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20 до 200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3569760"/>
            <a:ext cx="2267287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3750088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25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9973" y="1707093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9875" y="1892783"/>
            <a:ext cx="4264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базовая ставка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3% при банковской гарантии, а также гарантии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ВЭБ.РФ, Корпорации МСП, региональных гарантийных организаций (РГО) или Российского агентства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страхованию экспортных кредитов и инвестиций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3 % при покупке российского оборудования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(или) отечественного программного обеспечения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сумму ≥ 50 от суммы займа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4141494"/>
            <a:ext cx="3729226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Целевой объем продаж новой продукции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34265" y="4312944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50% от суммы займа в год, начиная со 2 года серийного производства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4824244"/>
            <a:ext cx="417152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 стороны</a:t>
            </a:r>
          </a:p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заявителя, частных инвесторов или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5204492"/>
            <a:ext cx="420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20% бюджета проекта, в том числе за счет собственных средств, средств частных инвесторов 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или банков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790" y="446485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1128589"/>
            <a:ext cx="481522" cy="406283"/>
          </a:xfrm>
          <a:prstGeom prst="rect">
            <a:avLst/>
          </a:prstGeom>
          <a:noFill/>
        </p:spPr>
      </p:pic>
      <p:grpSp>
        <p:nvGrpSpPr>
          <p:cNvPr id="3" name="Группа 119"/>
          <p:cNvGrpSpPr/>
          <p:nvPr/>
        </p:nvGrpSpPr>
        <p:grpSpPr>
          <a:xfrm>
            <a:off x="6683513" y="4816627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54" y="1628854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4174151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3443901"/>
            <a:ext cx="510200" cy="510200"/>
          </a:xfrm>
          <a:prstGeom prst="rect">
            <a:avLst/>
          </a:prstGeom>
          <a:noFill/>
        </p:spPr>
      </p:pic>
      <p:sp>
        <p:nvSpPr>
          <p:cNvPr id="124" name="Прямоугольник 123"/>
          <p:cNvSpPr/>
          <p:nvPr/>
        </p:nvSpPr>
        <p:spPr>
          <a:xfrm>
            <a:off x="7254363" y="5924101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Выплата основного долга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334265" y="6105413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последние 2 года срока действия договора займа</a:t>
            </a:r>
          </a:p>
        </p:txBody>
      </p:sp>
      <p:pic>
        <p:nvPicPr>
          <p:cNvPr id="1028" name="Picture 4" descr="C:\Users\malygina_uk\Desktop\icons8-borrow-book-1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8509" y="5859443"/>
            <a:ext cx="460050" cy="460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1341122"/>
            <a:ext cx="5273335" cy="4093029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46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67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1574571"/>
            <a:ext cx="325922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«Комплектующие изделия»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0060" y="2322769"/>
            <a:ext cx="1957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218851" y="1052957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9875" y="1224407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60 месяцев (5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09973" y="518325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89875" y="689775"/>
            <a:ext cx="1774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20 до 200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2937226"/>
            <a:ext cx="2267287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3117554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25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9973" y="1704689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9875" y="1890379"/>
            <a:ext cx="4264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базовая ставка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3% при банковской гарантии, а также гарантии ВЭБ.РФ, Корпорации МСП или региональных гарантийных организаций (РГО)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3579519"/>
            <a:ext cx="3729226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Целевой объем продаж новой продукции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34265" y="3750969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30% от суммы займа в год, начиная со 2 года серийного производства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4433719"/>
            <a:ext cx="417152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 стороны</a:t>
            </a:r>
          </a:p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заявителя, частных инвесторов или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4852067"/>
            <a:ext cx="420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20% бюджета проекта, в том числе за счет собственных средств, средств частных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инвесторов или банков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790" y="446485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1057567"/>
            <a:ext cx="481522" cy="406283"/>
          </a:xfrm>
          <a:prstGeom prst="rect">
            <a:avLst/>
          </a:prstGeom>
          <a:noFill/>
        </p:spPr>
      </p:pic>
      <p:grpSp>
        <p:nvGrpSpPr>
          <p:cNvPr id="2" name="Группа 119"/>
          <p:cNvGrpSpPr/>
          <p:nvPr/>
        </p:nvGrpSpPr>
        <p:grpSpPr>
          <a:xfrm>
            <a:off x="6683513" y="4426102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54" y="1626450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3612176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2811367"/>
            <a:ext cx="510200" cy="510200"/>
          </a:xfrm>
          <a:prstGeom prst="rect">
            <a:avLst/>
          </a:prstGeom>
          <a:noFill/>
        </p:spPr>
      </p:pic>
      <p:sp>
        <p:nvSpPr>
          <p:cNvPr id="124" name="Прямоугольник 123"/>
          <p:cNvSpPr/>
          <p:nvPr/>
        </p:nvSpPr>
        <p:spPr>
          <a:xfrm>
            <a:off x="7254363" y="5718180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Выплата основного долга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334265" y="5899492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последние 2 года срока действия договора займа</a:t>
            </a:r>
          </a:p>
        </p:txBody>
      </p:sp>
      <p:pic>
        <p:nvPicPr>
          <p:cNvPr id="1028" name="Picture 4" descr="C:\Users\malygina_uk\Desktop\icons8-borrow-book-1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8509" y="5653522"/>
            <a:ext cx="460050" cy="460050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627679" y="2715104"/>
            <a:ext cx="4734895" cy="229860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"/>
              </a:rPr>
              <a:t>Программа предназначена для проектов, направленных </a:t>
            </a:r>
            <a:br>
              <a:rPr lang="ru-RU" sz="1200" smtClean="0">
                <a:latin typeface="Georgia" pitchFamily="18" charset="0"/>
                <a:sym typeface="Fira Sans"/>
              </a:rPr>
            </a:br>
            <a:r>
              <a:rPr lang="ru-RU" sz="1200" smtClean="0">
                <a:latin typeface="Georgia" pitchFamily="18" charset="0"/>
                <a:sym typeface="Fira Sans"/>
              </a:rPr>
              <a:t>на организацию и/или модернизацию производства комплектующих изделий, применяемых в составе промышленной продукции, перечисленной в приложении к постановлению Правительства Российской Федерации </a:t>
            </a:r>
            <a:br>
              <a:rPr lang="ru-RU" sz="1200" smtClean="0">
                <a:latin typeface="Georgia" pitchFamily="18" charset="0"/>
                <a:sym typeface="Fira Sans"/>
              </a:rPr>
            </a:br>
            <a:r>
              <a:rPr lang="ru-RU" sz="1200" smtClean="0">
                <a:latin typeface="Georgia" pitchFamily="18" charset="0"/>
                <a:sym typeface="Fira Sans"/>
              </a:rPr>
              <a:t>№ 719 «О подтверждении производства промышленной продукции на территории Российской Федерации» и/или производимая в рамках проекта продукция содержится в Перечне комплектующих изделий, необходимых для отраслей промышленности, утверждаемых Межведомственной комиссией </a:t>
            </a:r>
          </a:p>
        </p:txBody>
      </p:sp>
    </p:spTree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284086"/>
            <a:ext cx="5273335" cy="631589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64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68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398856"/>
            <a:ext cx="33057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«Производительность труда»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0060" y="1261933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применения:</a:t>
            </a:r>
          </a:p>
        </p:txBody>
      </p:sp>
      <p:grpSp>
        <p:nvGrpSpPr>
          <p:cNvPr id="2" name="Группа 43"/>
          <p:cNvGrpSpPr/>
          <p:nvPr/>
        </p:nvGrpSpPr>
        <p:grpSpPr>
          <a:xfrm>
            <a:off x="649312" y="2700396"/>
            <a:ext cx="4695045" cy="3227369"/>
            <a:chOff x="3686264" y="3140471"/>
            <a:chExt cx="5026609" cy="15218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1" name="TextBox 70"/>
            <p:cNvSpPr txBox="1"/>
            <p:nvPr/>
          </p:nvSpPr>
          <p:spPr>
            <a:xfrm>
              <a:off x="3686264" y="3926472"/>
              <a:ext cx="2336805" cy="735838"/>
            </a:xfrm>
            <a:prstGeom prst="roundRect">
              <a:avLst>
                <a:gd name="adj" fmla="val 9451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Продукт входит в отраслевые планы импортозамещения Минпромторга России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94152" y="3926472"/>
              <a:ext cx="2518721" cy="735838"/>
            </a:xfrm>
            <a:prstGeom prst="roundRect">
              <a:avLst>
                <a:gd name="adj" fmla="val 8248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Наличие рынка для продукции проекта и положительная динамика его развития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6264" y="3140471"/>
              <a:ext cx="2336805" cy="735838"/>
            </a:xfrm>
            <a:prstGeom prst="roundRect">
              <a:avLst>
                <a:gd name="adj" fmla="val 9451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100" smtClean="0">
                  <a:latin typeface="Georgia" pitchFamily="18" charset="0"/>
                  <a:sym typeface="Fira Sans"/>
                </a:rPr>
                <a:t>Продукция проекта содержится в Перечне комплектующих изделий, необходимых для отраслей промышленности, утверждаемых Межведомственной комиссией Минпромторга России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94152" y="3140471"/>
              <a:ext cx="2518721" cy="735838"/>
            </a:xfrm>
            <a:prstGeom prst="roundRect">
              <a:avLst>
                <a:gd name="adj" fmla="val 8248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Производство комплектующих изделий, применяемых в составе промышленной продукции, перечисленной в приложении к постановлению Правительства Российской Федерации </a:t>
              </a:r>
              <a:br>
                <a:rPr lang="ru-RU" sz="1200" smtClean="0">
                  <a:latin typeface="Georgia" pitchFamily="18" charset="0"/>
                  <a:sym typeface="Fira Sans"/>
                </a:rPr>
              </a:br>
              <a:r>
                <a:rPr lang="ru-RU" sz="1200" smtClean="0">
                  <a:latin typeface="Georgia" pitchFamily="18" charset="0"/>
                  <a:sym typeface="Fira Sans"/>
                </a:rPr>
                <a:t>№ 719</a:t>
              </a: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7218851" y="1052957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9875" y="1224407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60 месяцев (5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09973" y="518325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89875" y="689775"/>
            <a:ext cx="1805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20 до 200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3099151"/>
            <a:ext cx="2267287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3279479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25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9973" y="1609439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9875" y="1795129"/>
            <a:ext cx="4264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базовая ставка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3% при банковской гарантии, а также гарантии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ВЭБ.РФ, Корпорации МСП или региональных гарантийных организаций (РГО)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7% в случае невыполнения условий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Национального проекта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3703344"/>
            <a:ext cx="3729226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Целевой объем продаж новой продукции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34265" y="3874794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целевой прирост производительности труда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4414669"/>
            <a:ext cx="417152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 стороны</a:t>
            </a:r>
          </a:p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заявителя, частных инвесторов или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4833017"/>
            <a:ext cx="420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20% бюджета проекта, в том числе за счет собственных средств, средств частных инвесторов или банков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790" y="446485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1057567"/>
            <a:ext cx="481522" cy="406283"/>
          </a:xfrm>
          <a:prstGeom prst="rect">
            <a:avLst/>
          </a:prstGeom>
          <a:noFill/>
        </p:spPr>
      </p:pic>
      <p:grpSp>
        <p:nvGrpSpPr>
          <p:cNvPr id="3" name="Группа 119"/>
          <p:cNvGrpSpPr/>
          <p:nvPr/>
        </p:nvGrpSpPr>
        <p:grpSpPr>
          <a:xfrm>
            <a:off x="6683513" y="4407052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54" y="1531200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3736001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2963767"/>
            <a:ext cx="510200" cy="510200"/>
          </a:xfrm>
          <a:prstGeom prst="rect">
            <a:avLst/>
          </a:prstGeom>
          <a:noFill/>
        </p:spPr>
      </p:pic>
      <p:sp>
        <p:nvSpPr>
          <p:cNvPr id="124" name="Прямоугольник 123"/>
          <p:cNvSpPr/>
          <p:nvPr/>
        </p:nvSpPr>
        <p:spPr>
          <a:xfrm>
            <a:off x="7254363" y="5699130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Выплата основного долга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334265" y="5899492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последние 2 года срока действия договора займа</a:t>
            </a:r>
          </a:p>
        </p:txBody>
      </p:sp>
      <p:pic>
        <p:nvPicPr>
          <p:cNvPr id="1028" name="Picture 4" descr="C:\Users\malygina_uk\Desktop\icons8-borrow-book-1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8509" y="5634472"/>
            <a:ext cx="460050" cy="46005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570060" y="1576258"/>
            <a:ext cx="49055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предназначена для финансирования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проектов в области обрабатывающей промышленности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(за исключением пищевой), соответствующих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одному из следующих требований</a:t>
            </a:r>
          </a:p>
        </p:txBody>
      </p:sp>
    </p:spTree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1532708"/>
            <a:ext cx="5273335" cy="359664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64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69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1748751"/>
            <a:ext cx="409599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«Проекты лесной промышленности»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0060" y="2499946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применения: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218851" y="1052957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9875" y="1224407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36 месяцев (3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09973" y="518325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89875" y="689775"/>
            <a:ext cx="1784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20 до 100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2832451"/>
            <a:ext cx="2267287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3012779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25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9973" y="1714214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9875" y="1899904"/>
            <a:ext cx="4264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базовая ставка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3% при банковской гарантии / поручительстве Корпорации МСП 3% при покупке российского оборудования на сумму ≥ 50% от суммы займа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3436644"/>
            <a:ext cx="3729226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Целевой объем продаж новой продукции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34265" y="3608094"/>
            <a:ext cx="420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50% от суммы займа в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год, начиная со 2 года промышленной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эксплуатации оборудования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4414669"/>
            <a:ext cx="417152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 стороны</a:t>
            </a:r>
          </a:p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заявителя, частных инвесторов или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4833017"/>
            <a:ext cx="420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20% бюджета проекта, в том числе за счет собственных средств, средств частных инвесторов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или банков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790" y="446485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1057567"/>
            <a:ext cx="481522" cy="406283"/>
          </a:xfrm>
          <a:prstGeom prst="rect">
            <a:avLst/>
          </a:prstGeom>
          <a:noFill/>
        </p:spPr>
      </p:pic>
      <p:grpSp>
        <p:nvGrpSpPr>
          <p:cNvPr id="2" name="Группа 119"/>
          <p:cNvGrpSpPr/>
          <p:nvPr/>
        </p:nvGrpSpPr>
        <p:grpSpPr>
          <a:xfrm>
            <a:off x="6683513" y="4407052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54" y="1635975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3469301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2697067"/>
            <a:ext cx="510200" cy="510200"/>
          </a:xfrm>
          <a:prstGeom prst="rect">
            <a:avLst/>
          </a:prstGeom>
          <a:noFill/>
        </p:spPr>
      </p:pic>
      <p:sp>
        <p:nvSpPr>
          <p:cNvPr id="124" name="Прямоугольник 123"/>
          <p:cNvSpPr/>
          <p:nvPr/>
        </p:nvSpPr>
        <p:spPr>
          <a:xfrm>
            <a:off x="7254363" y="5699130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Выплата основного долга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334265" y="5899492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последние 2 года срока действия договора займа</a:t>
            </a:r>
          </a:p>
        </p:txBody>
      </p:sp>
      <p:pic>
        <p:nvPicPr>
          <p:cNvPr id="1028" name="Picture 4" descr="C:\Users\malygina_uk\Desktop\icons8-borrow-book-1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8509" y="5634472"/>
            <a:ext cx="460050" cy="46005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27679" y="2958956"/>
            <a:ext cx="4734895" cy="147945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600" smtClean="0">
                <a:latin typeface="Georgia" pitchFamily="18" charset="0"/>
                <a:sym typeface="Fira Sans"/>
              </a:rPr>
              <a:t>Программа предназначена для финансирования проектов </a:t>
            </a:r>
            <a:br>
              <a:rPr lang="ru-RU" sz="1600" smtClean="0">
                <a:latin typeface="Georgia" pitchFamily="18" charset="0"/>
                <a:sym typeface="Fira Sans"/>
              </a:rPr>
            </a:br>
            <a:r>
              <a:rPr lang="ru-RU" sz="1600" smtClean="0">
                <a:latin typeface="Georgia" pitchFamily="18" charset="0"/>
                <a:sym typeface="Fira Sans"/>
              </a:rPr>
              <a:t>по приобретению и (или) модернизации технологического оборудования по обработке древесины промышленными предприятиями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978400" y="5105400"/>
            <a:ext cx="660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Приоритетный инвестиционный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98421" y="6359193"/>
            <a:ext cx="25840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7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-1" y="0"/>
            <a:ext cx="5057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-1" y="0"/>
            <a:ext cx="5057775" cy="2276475"/>
          </a:xfrm>
          <a:prstGeom prst="rect">
            <a:avLst/>
          </a:prstGeom>
          <a:noFill/>
        </p:spPr>
      </p:pic>
      <p:sp>
        <p:nvSpPr>
          <p:cNvPr id="10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5076826" cy="2285999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76699" y="161925"/>
            <a:ext cx="7505701" cy="5086350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3171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Приоритетный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663251"/>
            <a:ext cx="3709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инвестиционный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153789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проект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251668" y="214090"/>
            <a:ext cx="18181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Критерии к ПИП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278384" y="2436243"/>
            <a:ext cx="32921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претенденту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включение  в ПИП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="" xmlns:a16="http://schemas.microsoft.com/office/drawing/2014/main" id="{49D053F3-EB8D-4792-B970-A2C966B217C1}"/>
              </a:ext>
            </a:extLst>
          </p:cNvPr>
          <p:cNvSpPr txBox="1"/>
          <p:nvPr/>
        </p:nvSpPr>
        <p:spPr>
          <a:xfrm>
            <a:off x="598403" y="3831892"/>
            <a:ext cx="166156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отсутствие задолженности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по платежам </a:t>
            </a:r>
            <a:br>
              <a:rPr lang="en-US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в бюджет</a:t>
            </a:r>
          </a:p>
        </p:txBody>
      </p:sp>
      <p:grpSp>
        <p:nvGrpSpPr>
          <p:cNvPr id="119" name="Группа 118"/>
          <p:cNvGrpSpPr/>
          <p:nvPr/>
        </p:nvGrpSpPr>
        <p:grpSpPr>
          <a:xfrm>
            <a:off x="135579" y="3084197"/>
            <a:ext cx="4068631" cy="2165832"/>
            <a:chOff x="135579" y="3274697"/>
            <a:chExt cx="4068631" cy="2165832"/>
          </a:xfrm>
        </p:grpSpPr>
        <p:pic>
          <p:nvPicPr>
            <p:cNvPr id="267" name="Picture 2" descr="C:\Users\kilmakov_ii\Downloads\bid_icon-icons.com_66860.png">
              <a:extLst>
                <a:ext uri="{FF2B5EF4-FFF2-40B4-BE49-F238E27FC236}">
                  <a16:creationId xmlns="" xmlns:a16="http://schemas.microsoft.com/office/drawing/2014/main" id="{4107173E-1631-4890-B264-280A5A685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4221" y="4857751"/>
              <a:ext cx="485629" cy="374334"/>
            </a:xfrm>
            <a:prstGeom prst="rect">
              <a:avLst/>
            </a:prstGeom>
            <a:noFill/>
          </p:spPr>
        </p:pic>
        <p:pic>
          <p:nvPicPr>
            <p:cNvPr id="268" name="Picture 6" descr="C:\Users\kilmakov_ii\Downloads\growth_icon-icons.com_66874.png">
              <a:extLst>
                <a:ext uri="{FF2B5EF4-FFF2-40B4-BE49-F238E27FC236}">
                  <a16:creationId xmlns="" xmlns:a16="http://schemas.microsoft.com/office/drawing/2014/main" id="{078821EC-DF7F-4160-9D33-F6374A182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579" y="4040281"/>
              <a:ext cx="383615" cy="383615"/>
            </a:xfrm>
            <a:prstGeom prst="rect">
              <a:avLst/>
            </a:prstGeom>
            <a:noFill/>
          </p:spPr>
        </p:pic>
        <p:pic>
          <p:nvPicPr>
            <p:cNvPr id="269" name="Picture 7" descr="C:\Users\kilmakov_ii\Downloads\business_man_icon-icons.com_66886.png">
              <a:extLst>
                <a:ext uri="{FF2B5EF4-FFF2-40B4-BE49-F238E27FC236}">
                  <a16:creationId xmlns="" xmlns:a16="http://schemas.microsoft.com/office/drawing/2014/main" id="{3152A66F-42B7-45B3-8647-91504A063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150" y="4826068"/>
              <a:ext cx="355151" cy="437108"/>
            </a:xfrm>
            <a:prstGeom prst="rect">
              <a:avLst/>
            </a:prstGeom>
            <a:noFill/>
          </p:spPr>
        </p:pic>
        <p:pic>
          <p:nvPicPr>
            <p:cNvPr id="270" name="Picture 8" descr="C:\Users\kilmakov_ii\Downloads\date_icon-icons.com_66856.png">
              <a:extLst>
                <a:ext uri="{FF2B5EF4-FFF2-40B4-BE49-F238E27FC236}">
                  <a16:creationId xmlns="" xmlns:a16="http://schemas.microsoft.com/office/drawing/2014/main" id="{F4A34938-D189-4423-9477-AA1A3E800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3613" y="3413142"/>
              <a:ext cx="415994" cy="350994"/>
            </a:xfrm>
            <a:prstGeom prst="rect">
              <a:avLst/>
            </a:prstGeom>
            <a:noFill/>
          </p:spPr>
        </p:pic>
        <p:pic>
          <p:nvPicPr>
            <p:cNvPr id="271" name="Рисунок 270">
              <a:extLst>
                <a:ext uri="{FF2B5EF4-FFF2-40B4-BE49-F238E27FC236}">
                  <a16:creationId xmlns="" xmlns:a16="http://schemas.microsoft.com/office/drawing/2014/main" id="{7ED83A69-982E-47C8-9C8C-FFE9AC37F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1" y="3308452"/>
              <a:ext cx="369872" cy="446639"/>
            </a:xfrm>
            <a:prstGeom prst="rect">
              <a:avLst/>
            </a:prstGeom>
          </p:spPr>
        </p:pic>
        <p:pic>
          <p:nvPicPr>
            <p:cNvPr id="273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15715" y="4059090"/>
              <a:ext cx="446510" cy="419475"/>
            </a:xfrm>
            <a:prstGeom prst="rect">
              <a:avLst/>
            </a:prstGeom>
            <a:noFill/>
          </p:spPr>
        </p:pic>
        <p:sp>
          <p:nvSpPr>
            <p:cNvPr id="276" name="TextBox 275">
              <a:extLst>
                <a:ext uri="{FF2B5EF4-FFF2-40B4-BE49-F238E27FC236}">
                  <a16:creationId xmlns="" xmlns:a16="http://schemas.microsoft.com/office/drawing/2014/main" id="{E51B2E03-C18D-4912-BC78-B6E3135B70B3}"/>
                </a:ext>
              </a:extLst>
            </p:cNvPr>
            <p:cNvSpPr txBox="1"/>
            <p:nvPr/>
          </p:nvSpPr>
          <p:spPr>
            <a:xfrm>
              <a:off x="591384" y="3325556"/>
              <a:ext cx="1780341" cy="477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 smtClean="0">
                  <a:latin typeface="Georgia" pitchFamily="18" charset="0"/>
                  <a:sym typeface="Fira Sans"/>
                </a:rPr>
                <a:t>регистрация</a:t>
              </a:r>
              <a:r>
                <a:rPr lang="en-US" sz="1100" smtClean="0">
                  <a:latin typeface="Georgia" pitchFamily="18" charset="0"/>
                  <a:sym typeface="Fira Sans"/>
                </a:rPr>
                <a:t> </a:t>
              </a:r>
              <a:br>
                <a:rPr lang="ru-RU" sz="1100" smtClean="0">
                  <a:latin typeface="Georgia" pitchFamily="18" charset="0"/>
                  <a:sym typeface="Fira Sans"/>
                </a:rPr>
              </a:br>
              <a:r>
                <a:rPr lang="ru-RU" sz="1100" smtClean="0">
                  <a:latin typeface="Georgia" pitchFamily="18" charset="0"/>
                  <a:sym typeface="Fira Sans"/>
                </a:rPr>
                <a:t>на территории </a:t>
              </a:r>
              <a:br>
                <a:rPr lang="en-US" sz="1100" smtClean="0">
                  <a:latin typeface="Georgia" pitchFamily="18" charset="0"/>
                  <a:sym typeface="Fira Sans"/>
                </a:rPr>
              </a:br>
              <a:r>
                <a:rPr lang="ru-RU" sz="1100" smtClean="0">
                  <a:latin typeface="Georgia" pitchFamily="18" charset="0"/>
                  <a:sym typeface="Fira Sans"/>
                </a:rPr>
                <a:t>Кировской </a:t>
              </a:r>
              <a:r>
                <a:rPr lang="ru-RU" sz="1100">
                  <a:latin typeface="Georgia" pitchFamily="18" charset="0"/>
                  <a:sym typeface="Fira Sans"/>
                </a:rPr>
                <a:t>области 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="" xmlns:a16="http://schemas.microsoft.com/office/drawing/2014/main" id="{35A946F3-DC22-4973-AC9A-9B8C215BC0EB}"/>
                </a:ext>
              </a:extLst>
            </p:cNvPr>
            <p:cNvSpPr txBox="1"/>
            <p:nvPr/>
          </p:nvSpPr>
          <p:spPr>
            <a:xfrm>
              <a:off x="2610684" y="4078724"/>
              <a:ext cx="130409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 smtClean="0">
                  <a:latin typeface="Georgia" pitchFamily="18" charset="0"/>
                  <a:sym typeface="Fira Sans"/>
                </a:rPr>
                <a:t>на имущество </a:t>
              </a:r>
              <a:br>
                <a:rPr lang="en-US" sz="1100" smtClean="0">
                  <a:latin typeface="Georgia" pitchFamily="18" charset="0"/>
                  <a:sym typeface="Fira Sans"/>
                </a:rPr>
              </a:br>
              <a:r>
                <a:rPr lang="ru-RU" sz="1100" smtClean="0">
                  <a:latin typeface="Georgia" pitchFamily="18" charset="0"/>
                  <a:sym typeface="Fira Sans"/>
                </a:rPr>
                <a:t>не </a:t>
              </a:r>
              <a:r>
                <a:rPr lang="ru-RU" sz="1100">
                  <a:latin typeface="Georgia" pitchFamily="18" charset="0"/>
                  <a:sym typeface="Fira Sans"/>
                </a:rPr>
                <a:t>обращено взыскание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="" xmlns:a16="http://schemas.microsoft.com/office/drawing/2014/main" id="{E19BD9B2-BE6A-4D5D-9B50-6F2027AA9612}"/>
                </a:ext>
              </a:extLst>
            </p:cNvPr>
            <p:cNvSpPr txBox="1"/>
            <p:nvPr/>
          </p:nvSpPr>
          <p:spPr>
            <a:xfrm>
              <a:off x="2686884" y="4715080"/>
              <a:ext cx="108539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 smtClean="0">
                  <a:latin typeface="Georgia" pitchFamily="18" charset="0"/>
                  <a:sym typeface="Fira Sans"/>
                </a:rPr>
                <a:t>не </a:t>
              </a:r>
              <a:r>
                <a:rPr lang="ru-RU" sz="1100">
                  <a:latin typeface="Georgia" pitchFamily="18" charset="0"/>
                  <a:sym typeface="Fira Sans"/>
                </a:rPr>
                <a:t>находится </a:t>
              </a:r>
            </a:p>
            <a:p>
              <a:pPr>
                <a:lnSpc>
                  <a:spcPts val="1000"/>
                </a:lnSpc>
              </a:pPr>
              <a:r>
                <a:rPr lang="ru-RU" sz="1100">
                  <a:latin typeface="Georgia" pitchFamily="18" charset="0"/>
                  <a:sym typeface="Fira Sans"/>
                </a:rPr>
                <a:t>в процессе ликвидации, банкротства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="" xmlns:a16="http://schemas.microsoft.com/office/drawing/2014/main" id="{AFAACA7F-BBFB-4FA8-93C9-BAFFE9872001}"/>
                </a:ext>
              </a:extLst>
            </p:cNvPr>
            <p:cNvSpPr txBox="1"/>
            <p:nvPr/>
          </p:nvSpPr>
          <p:spPr>
            <a:xfrm>
              <a:off x="598403" y="4706995"/>
              <a:ext cx="1348663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>
                  <a:latin typeface="Georgia" pitchFamily="18" charset="0"/>
                  <a:sym typeface="Fira Sans"/>
                </a:rPr>
                <a:t>размер среднемесячной заработной платы </a:t>
              </a:r>
              <a:r>
                <a:rPr lang="ru-RU" sz="1100" smtClean="0">
                  <a:latin typeface="Georgia" pitchFamily="18" charset="0"/>
                  <a:sym typeface="Fira Sans"/>
                </a:rPr>
                <a:t>не </a:t>
              </a:r>
              <a:r>
                <a:rPr lang="ru-RU" sz="1100">
                  <a:latin typeface="Georgia" pitchFamily="18" charset="0"/>
                  <a:sym typeface="Fira Sans"/>
                </a:rPr>
                <a:t>ниже </a:t>
              </a:r>
              <a:br>
                <a:rPr lang="ru-RU" sz="1100" smtClean="0">
                  <a:latin typeface="Georgia" pitchFamily="18" charset="0"/>
                  <a:sym typeface="Fira Sans"/>
                </a:rPr>
              </a:br>
              <a:r>
                <a:rPr lang="ru-RU" sz="1100" smtClean="0">
                  <a:latin typeface="Georgia" pitchFamily="18" charset="0"/>
                  <a:sym typeface="Fira Sans"/>
                </a:rPr>
                <a:t>2 </a:t>
              </a:r>
              <a:r>
                <a:rPr lang="ru-RU" sz="1100">
                  <a:latin typeface="Georgia" pitchFamily="18" charset="0"/>
                  <a:sym typeface="Fira Sans"/>
                </a:rPr>
                <a:t>МРОТ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="" xmlns:a16="http://schemas.microsoft.com/office/drawing/2014/main" id="{D6BB2B5E-2A80-408D-954D-99B05B95751A}"/>
                </a:ext>
              </a:extLst>
            </p:cNvPr>
            <p:cNvSpPr txBox="1"/>
            <p:nvPr/>
          </p:nvSpPr>
          <p:spPr>
            <a:xfrm>
              <a:off x="2598653" y="3274697"/>
              <a:ext cx="1605557" cy="737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>
                  <a:latin typeface="Georgia" pitchFamily="18" charset="0"/>
                  <a:sym typeface="Fira Sans"/>
                </a:rPr>
                <a:t>отсутствие просроченной задолженности </a:t>
              </a:r>
              <a:br>
                <a:rPr lang="ru-RU" sz="1100">
                  <a:latin typeface="Georgia" pitchFamily="18" charset="0"/>
                  <a:sym typeface="Fira Sans"/>
                </a:rPr>
              </a:br>
              <a:r>
                <a:rPr lang="ru-RU" sz="1100">
                  <a:latin typeface="Georgia" pitchFamily="18" charset="0"/>
                  <a:sym typeface="Fira Sans"/>
                </a:rPr>
                <a:t>по выплате заработной платы</a:t>
              </a:r>
            </a:p>
          </p:txBody>
        </p:sp>
      </p:grpSp>
      <p:sp>
        <p:nvSpPr>
          <p:cNvPr id="32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343399" y="571500"/>
            <a:ext cx="4248151" cy="4530725"/>
          </a:xfrm>
          <a:prstGeom prst="roundRect">
            <a:avLst>
              <a:gd name="adj" fmla="val 2005"/>
            </a:avLst>
          </a:prstGeom>
          <a:solidFill>
            <a:schemeClr val="bg1"/>
          </a:solidFill>
          <a:ln w="34925">
            <a:noFill/>
          </a:ln>
          <a:effectLst>
            <a:outerShdw blurRad="149987" dist="723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3" name="CustomShape 6"/>
          <p:cNvSpPr/>
          <p:nvPr/>
        </p:nvSpPr>
        <p:spPr>
          <a:xfrm>
            <a:off x="4329305" y="556110"/>
            <a:ext cx="4271770" cy="272566"/>
          </a:xfrm>
          <a:prstGeom prst="round2SameRect">
            <a:avLst>
              <a:gd name="adj1" fmla="val 26946"/>
              <a:gd name="adj2" fmla="val 0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114" name="Прямоугольник 113"/>
          <p:cNvSpPr/>
          <p:nvPr/>
        </p:nvSpPr>
        <p:spPr>
          <a:xfrm>
            <a:off x="5604509" y="521545"/>
            <a:ext cx="1745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порядке отбора</a:t>
            </a:r>
            <a:endParaRPr lang="ru-RU" sz="16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8890000" y="571499"/>
            <a:ext cx="2425700" cy="4219576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1358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8" name="CustomShape 6"/>
          <p:cNvSpPr/>
          <p:nvPr/>
        </p:nvSpPr>
        <p:spPr>
          <a:xfrm flipH="1">
            <a:off x="8881450" y="556109"/>
            <a:ext cx="2443774" cy="263041"/>
          </a:xfrm>
          <a:prstGeom prst="round2SameRect">
            <a:avLst>
              <a:gd name="adj1" fmla="val 26946"/>
              <a:gd name="adj2" fmla="val 0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</a:gradFill>
          <a:ln w="12700">
            <a:miter lim="400000"/>
          </a:ln>
        </p:spPr>
        <p:txBody>
          <a:bodyPr/>
          <a:lstStyle/>
          <a:p/>
        </p:txBody>
      </p:sp>
      <p:sp>
        <p:nvSpPr>
          <p:cNvPr id="329" name="Прямоугольник 328"/>
          <p:cNvSpPr/>
          <p:nvPr/>
        </p:nvSpPr>
        <p:spPr>
          <a:xfrm>
            <a:off x="8896168" y="512020"/>
            <a:ext cx="2433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заявительном порядке</a:t>
            </a:r>
            <a:endParaRPr lang="ru-RU" sz="16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15" name="Google Shape;1543;p18">
            <a:extLst>
              <a:ext uri="{FF2B5EF4-FFF2-40B4-BE49-F238E27FC236}">
                <a16:creationId xmlns="" xmlns:a16="http://schemas.microsoft.com/office/drawing/2014/main" id="{78EB12D9-E6AE-4382-9ECA-EBF2C0F493F6}"/>
              </a:ext>
            </a:extLst>
          </p:cNvPr>
          <p:cNvSpPr txBox="1"/>
          <p:nvPr/>
        </p:nvSpPr>
        <p:spPr>
          <a:xfrm>
            <a:off x="2886442" y="830736"/>
            <a:ext cx="7346972" cy="41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err="1" smtClean="0">
                <a:latin typeface="Georgia" pitchFamily="18" charset="0"/>
                <a:sym typeface="Fira Sans"/>
              </a:rPr>
              <a:t>Инвестпроекты в сфере</a:t>
            </a:r>
            <a:br>
              <a:rPr lang="ru-RU" sz="1100" b="1" err="1" smtClean="0">
                <a:latin typeface="Georgia" pitchFamily="18" charset="0"/>
                <a:sym typeface="Fira Sans"/>
              </a:rPr>
            </a:br>
            <a:r>
              <a:rPr lang="ru-RU" sz="1100" b="1" err="1" smtClean="0">
                <a:latin typeface="Georgia" pitchFamily="18" charset="0"/>
                <a:sym typeface="Fira Sans"/>
              </a:rPr>
              <a:t>сельского, лесного хозяйства, </a:t>
            </a:r>
            <a:br>
              <a:rPr lang="ru-RU" sz="1100" b="1" err="1" smtClean="0">
                <a:latin typeface="Georgia" pitchFamily="18" charset="0"/>
                <a:sym typeface="Fira Sans"/>
              </a:rPr>
            </a:br>
            <a:r>
              <a:rPr lang="ru-RU" sz="1100" b="1" err="1" smtClean="0">
                <a:latin typeface="Georgia" pitchFamily="18" charset="0"/>
                <a:sym typeface="Fira Sans"/>
              </a:rPr>
              <a:t>обрабатывающее производство</a:t>
            </a:r>
            <a:endParaRPr lang="ru-RU" sz="1100" b="1">
              <a:latin typeface="Georgia" pitchFamily="18" charset="0"/>
              <a:sym typeface="Fira Sans"/>
            </a:endParaRPr>
          </a:p>
        </p:txBody>
      </p:sp>
      <p:sp>
        <p:nvSpPr>
          <p:cNvPr id="364" name="Прямоугольник 363">
            <a:extLst>
              <a:ext uri="{FF2B5EF4-FFF2-40B4-BE49-F238E27FC236}">
                <a16:creationId xmlns="" xmlns:a16="http://schemas.microsoft.com/office/drawing/2014/main" id="{BBCCC128-8302-4A56-BDAA-B29BA29AC9A4}"/>
              </a:ext>
            </a:extLst>
          </p:cNvPr>
          <p:cNvSpPr/>
          <p:nvPr/>
        </p:nvSpPr>
        <p:spPr>
          <a:xfrm>
            <a:off x="6006017" y="1460954"/>
            <a:ext cx="15136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50" smtClean="0">
                <a:latin typeface="Georgia" pitchFamily="18" charset="0"/>
                <a:sym typeface="Fira Sans"/>
              </a:rPr>
              <a:t>создание </a:t>
            </a:r>
            <a:br>
              <a:rPr lang="ru-RU" sz="1050">
                <a:latin typeface="Georgia" pitchFamily="18" charset="0"/>
                <a:sym typeface="Fira Sans"/>
              </a:rPr>
            </a:br>
            <a:r>
              <a:rPr lang="ru-RU" sz="1050">
                <a:latin typeface="Georgia" pitchFamily="18" charset="0"/>
                <a:sym typeface="Fira Sans"/>
              </a:rPr>
              <a:t>новых </a:t>
            </a:r>
            <a:br>
              <a:rPr lang="ru-RU" sz="1050">
                <a:latin typeface="Georgia" pitchFamily="18" charset="0"/>
                <a:sym typeface="Fira Sans"/>
              </a:rPr>
            </a:br>
            <a:r>
              <a:rPr lang="ru-RU" sz="1050">
                <a:latin typeface="Georgia" pitchFamily="18" charset="0"/>
                <a:sym typeface="Fira Sans"/>
              </a:rPr>
              <a:t>объектов ОС</a:t>
            </a:r>
          </a:p>
        </p:txBody>
      </p:sp>
      <p:sp>
        <p:nvSpPr>
          <p:cNvPr id="365" name="Прямоугольник 364">
            <a:extLst>
              <a:ext uri="{FF2B5EF4-FFF2-40B4-BE49-F238E27FC236}">
                <a16:creationId xmlns="" xmlns:a16="http://schemas.microsoft.com/office/drawing/2014/main" id="{C6D63900-D842-4C9A-8D9D-A5EFD6158500}"/>
              </a:ext>
            </a:extLst>
          </p:cNvPr>
          <p:cNvSpPr/>
          <p:nvPr/>
        </p:nvSpPr>
        <p:spPr>
          <a:xfrm>
            <a:off x="4854165" y="2524799"/>
            <a:ext cx="19784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50">
                <a:latin typeface="Georgia" pitchFamily="18" charset="0"/>
                <a:sym typeface="Fira Sans"/>
              </a:rPr>
              <a:t>объем </a:t>
            </a:r>
            <a:br>
              <a:rPr lang="ru-RU" sz="1050">
                <a:latin typeface="Georgia" pitchFamily="18" charset="0"/>
                <a:sym typeface="Fira Sans"/>
              </a:rPr>
            </a:br>
            <a:r>
              <a:rPr lang="ru-RU" sz="1050">
                <a:latin typeface="Georgia" pitchFamily="18" charset="0"/>
                <a:sym typeface="Fira Sans"/>
              </a:rPr>
              <a:t>капитальных </a:t>
            </a:r>
            <a:br>
              <a:rPr lang="ru-RU" sz="1050">
                <a:latin typeface="Georgia" pitchFamily="18" charset="0"/>
                <a:sym typeface="Fira Sans"/>
              </a:rPr>
            </a:br>
            <a:r>
              <a:rPr lang="ru-RU" sz="1050">
                <a:latin typeface="Georgia" pitchFamily="18" charset="0"/>
                <a:sym typeface="Fira Sans"/>
              </a:rPr>
              <a:t>вложений</a:t>
            </a:r>
          </a:p>
        </p:txBody>
      </p:sp>
      <p:sp>
        <p:nvSpPr>
          <p:cNvPr id="366" name="Прямоугольник 365">
            <a:extLst>
              <a:ext uri="{FF2B5EF4-FFF2-40B4-BE49-F238E27FC236}">
                <a16:creationId xmlns="" xmlns:a16="http://schemas.microsoft.com/office/drawing/2014/main" id="{0CD859A2-00CD-40A6-9489-3957553E9F08}"/>
              </a:ext>
            </a:extLst>
          </p:cNvPr>
          <p:cNvSpPr/>
          <p:nvPr/>
        </p:nvSpPr>
        <p:spPr>
          <a:xfrm>
            <a:off x="6227701" y="2650875"/>
            <a:ext cx="111797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≥100 </a:t>
            </a:r>
            <a:br>
              <a:rPr lang="ru-RU" sz="1050" smtClean="0">
                <a:latin typeface="Georgia" pitchFamily="18" charset="0"/>
                <a:sym typeface="Fira Sans"/>
              </a:rPr>
            </a:br>
            <a:r>
              <a:rPr lang="ru-RU" sz="105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sym typeface="Fira Sans"/>
              </a:rPr>
              <a:t>млн</a:t>
            </a:r>
            <a:r>
              <a:rPr lang="ru-RU" sz="105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sym typeface="Fira Sans"/>
              </a:rPr>
              <a:t>. </a:t>
            </a:r>
            <a:r>
              <a:rPr lang="ru-RU" sz="105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sym typeface="Fira Sans"/>
              </a:rPr>
              <a:t>рублей </a:t>
            </a:r>
            <a:endParaRPr lang="ru-RU" sz="1050">
              <a:solidFill>
                <a:schemeClr val="accent1">
                  <a:lumMod val="50000"/>
                </a:schemeClr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367" name="Прямоугольник 366">
            <a:extLst>
              <a:ext uri="{FF2B5EF4-FFF2-40B4-BE49-F238E27FC236}">
                <a16:creationId xmlns="" xmlns:a16="http://schemas.microsoft.com/office/drawing/2014/main" id="{7E11AF08-8C05-4B53-9778-DBC86AE999B1}"/>
              </a:ext>
            </a:extLst>
          </p:cNvPr>
          <p:cNvSpPr/>
          <p:nvPr/>
        </p:nvSpPr>
        <p:spPr>
          <a:xfrm>
            <a:off x="4854165" y="1977064"/>
            <a:ext cx="14530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50">
                <a:latin typeface="Georgia" pitchFamily="18" charset="0"/>
                <a:sym typeface="Fira Sans"/>
              </a:rPr>
              <a:t>количество </a:t>
            </a:r>
            <a:br>
              <a:rPr lang="ru-RU" sz="1050">
                <a:latin typeface="Georgia" pitchFamily="18" charset="0"/>
                <a:sym typeface="Fira Sans"/>
              </a:rPr>
            </a:br>
            <a:r>
              <a:rPr lang="ru-RU" sz="1050">
                <a:latin typeface="Georgia" pitchFamily="18" charset="0"/>
                <a:sym typeface="Fira Sans"/>
              </a:rPr>
              <a:t>вновь созданных </a:t>
            </a:r>
          </a:p>
          <a:p>
            <a:pPr>
              <a:lnSpc>
                <a:spcPts val="1000"/>
              </a:lnSpc>
            </a:pPr>
            <a:r>
              <a:rPr lang="ru-RU" sz="1050">
                <a:latin typeface="Georgia" pitchFamily="18" charset="0"/>
                <a:sym typeface="Fira Sans"/>
              </a:rPr>
              <a:t>рабочих мест </a:t>
            </a:r>
          </a:p>
        </p:txBody>
      </p:sp>
      <p:sp>
        <p:nvSpPr>
          <p:cNvPr id="368" name="Прямоугольник 367">
            <a:extLst>
              <a:ext uri="{FF2B5EF4-FFF2-40B4-BE49-F238E27FC236}">
                <a16:creationId xmlns="" xmlns:a16="http://schemas.microsoft.com/office/drawing/2014/main" id="{08CDA961-765D-488E-B936-1ED58FD93127}"/>
              </a:ext>
            </a:extLst>
          </p:cNvPr>
          <p:cNvSpPr/>
          <p:nvPr/>
        </p:nvSpPr>
        <p:spPr>
          <a:xfrm>
            <a:off x="6282693" y="2010526"/>
            <a:ext cx="9907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≥10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cxnSp>
        <p:nvCxnSpPr>
          <p:cNvPr id="369" name="Google Shape;1550;p18">
            <a:extLst>
              <a:ext uri="{FF2B5EF4-FFF2-40B4-BE49-F238E27FC236}">
                <a16:creationId xmlns="" xmlns:a16="http://schemas.microsoft.com/office/drawing/2014/main" id="{8F52C628-8A01-4FD4-80F7-31EDE6B59961}"/>
              </a:ext>
            </a:extLst>
          </p:cNvPr>
          <p:cNvCxnSpPr/>
          <p:nvPr/>
        </p:nvCxnSpPr>
        <p:spPr>
          <a:xfrm>
            <a:off x="6181725" y="1371600"/>
            <a:ext cx="11218" cy="16764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0" name="Прямоугольник 369">
            <a:extLst>
              <a:ext uri="{FF2B5EF4-FFF2-40B4-BE49-F238E27FC236}">
                <a16:creationId xmlns="" xmlns:a16="http://schemas.microsoft.com/office/drawing/2014/main" id="{7B17B611-6BE9-4EDA-9EAF-648FF1DD22A6}"/>
              </a:ext>
            </a:extLst>
          </p:cNvPr>
          <p:cNvSpPr/>
          <p:nvPr/>
        </p:nvSpPr>
        <p:spPr>
          <a:xfrm>
            <a:off x="6944008" y="1470479"/>
            <a:ext cx="21179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50" smtClean="0">
                <a:latin typeface="Georgia" pitchFamily="18" charset="0"/>
                <a:sym typeface="Fira Sans"/>
              </a:rPr>
              <a:t>модернизация</a:t>
            </a:r>
            <a:r>
              <a:rPr lang="ru-RU" sz="1050">
                <a:latin typeface="Georgia" pitchFamily="18" charset="0"/>
                <a:sym typeface="Fira Sans"/>
              </a:rPr>
              <a:t>, </a:t>
            </a:r>
            <a:br>
              <a:rPr lang="ru-RU" sz="1050">
                <a:latin typeface="Georgia" pitchFamily="18" charset="0"/>
                <a:sym typeface="Fira Sans"/>
              </a:rPr>
            </a:br>
            <a:r>
              <a:rPr lang="ru-RU" sz="1050">
                <a:latin typeface="Georgia" pitchFamily="18" charset="0"/>
                <a:sym typeface="Fira Sans"/>
              </a:rPr>
              <a:t>реконструкция </a:t>
            </a:r>
            <a:br>
              <a:rPr lang="ru-RU" sz="1050">
                <a:latin typeface="Georgia" pitchFamily="18" charset="0"/>
                <a:sym typeface="Fira Sans"/>
              </a:rPr>
            </a:br>
            <a:r>
              <a:rPr lang="ru-RU" sz="1050">
                <a:latin typeface="Georgia" pitchFamily="18" charset="0"/>
                <a:sym typeface="Fira Sans"/>
              </a:rPr>
              <a:t>объектов ОС</a:t>
            </a:r>
          </a:p>
        </p:txBody>
      </p:sp>
      <p:sp>
        <p:nvSpPr>
          <p:cNvPr id="371" name="Прямоугольник 370">
            <a:extLst>
              <a:ext uri="{FF2B5EF4-FFF2-40B4-BE49-F238E27FC236}">
                <a16:creationId xmlns="" xmlns:a16="http://schemas.microsoft.com/office/drawing/2014/main" id="{2F82630F-91C1-483A-9C0A-818A2E7F49A8}"/>
              </a:ext>
            </a:extLst>
          </p:cNvPr>
          <p:cNvSpPr/>
          <p:nvPr/>
        </p:nvSpPr>
        <p:spPr>
          <a:xfrm>
            <a:off x="6867245" y="2645529"/>
            <a:ext cx="217007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≥50 </a:t>
            </a:r>
            <a:br>
              <a:rPr lang="ru-RU" sz="1050" smtClean="0">
                <a:latin typeface="Georgia" pitchFamily="18" charset="0"/>
                <a:sym typeface="Fira Sans"/>
              </a:rPr>
            </a:br>
            <a:r>
              <a:rPr lang="ru-RU" sz="105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sym typeface="Fira Sans"/>
              </a:rPr>
              <a:t>млн</a:t>
            </a:r>
            <a:r>
              <a:rPr lang="ru-RU" sz="105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sym typeface="Fira Sans"/>
              </a:rPr>
              <a:t>. </a:t>
            </a:r>
            <a:r>
              <a:rPr lang="ru-RU" sz="105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sym typeface="Fira Sans"/>
              </a:rPr>
              <a:t>рублей </a:t>
            </a:r>
            <a:endParaRPr lang="ru-RU" sz="1050">
              <a:solidFill>
                <a:schemeClr val="accent1">
                  <a:lumMod val="50000"/>
                </a:schemeClr>
              </a:solidFill>
              <a:latin typeface="Georgia" pitchFamily="18" charset="0"/>
              <a:sym typeface="Fira Sans"/>
            </a:endParaRPr>
          </a:p>
        </p:txBody>
      </p:sp>
      <p:sp>
        <p:nvSpPr>
          <p:cNvPr id="372" name="Прямоугольник 371">
            <a:extLst>
              <a:ext uri="{FF2B5EF4-FFF2-40B4-BE49-F238E27FC236}">
                <a16:creationId xmlns="" xmlns:a16="http://schemas.microsoft.com/office/drawing/2014/main" id="{38D16F8F-C20A-4EBA-9C97-80EBB2C5C637}"/>
              </a:ext>
            </a:extLst>
          </p:cNvPr>
          <p:cNvSpPr/>
          <p:nvPr/>
        </p:nvSpPr>
        <p:spPr>
          <a:xfrm>
            <a:off x="7122035" y="2039240"/>
            <a:ext cx="181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ea typeface="Batang" pitchFamily="18" charset="-127"/>
                <a:cs typeface="Times New Roman" pitchFamily="18" charset="0"/>
                <a:sym typeface="Fira Sans"/>
              </a:rPr>
              <a:t>-</a:t>
            </a:r>
          </a:p>
        </p:txBody>
      </p:sp>
      <p:cxnSp>
        <p:nvCxnSpPr>
          <p:cNvPr id="373" name="Google Shape;1550;p18">
            <a:extLst>
              <a:ext uri="{FF2B5EF4-FFF2-40B4-BE49-F238E27FC236}">
                <a16:creationId xmlns="" xmlns:a16="http://schemas.microsoft.com/office/drawing/2014/main" id="{690F4C8A-4B49-47E9-97E1-647EF5DE331C}"/>
              </a:ext>
            </a:extLst>
          </p:cNvPr>
          <p:cNvCxnSpPr/>
          <p:nvPr/>
        </p:nvCxnSpPr>
        <p:spPr>
          <a:xfrm>
            <a:off x="7410450" y="1362075"/>
            <a:ext cx="9525" cy="1685925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1550;p18">
            <a:extLst>
              <a:ext uri="{FF2B5EF4-FFF2-40B4-BE49-F238E27FC236}">
                <a16:creationId xmlns="" xmlns:a16="http://schemas.microsoft.com/office/drawing/2014/main" id="{0D8BB56E-FF61-4478-BF3B-F836D5D09405}"/>
              </a:ext>
            </a:extLst>
          </p:cNvPr>
          <p:cNvCxnSpPr/>
          <p:nvPr/>
        </p:nvCxnSpPr>
        <p:spPr>
          <a:xfrm>
            <a:off x="4318503" y="1925627"/>
            <a:ext cx="4273236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7" name="Picture 7" descr="C:\Users\kilmakov_ii\Downloads\business_man_icon-icons.com_66886.png">
            <a:extLst>
              <a:ext uri="{FF2B5EF4-FFF2-40B4-BE49-F238E27FC236}">
                <a16:creationId xmlns="" xmlns:a16="http://schemas.microsoft.com/office/drawing/2014/main" id="{3152A66F-42B7-45B3-8647-91504A06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9146" y="2028825"/>
            <a:ext cx="301825" cy="371476"/>
          </a:xfrm>
          <a:prstGeom prst="rect">
            <a:avLst/>
          </a:prstGeom>
          <a:noFill/>
        </p:spPr>
      </p:pic>
      <p:pic>
        <p:nvPicPr>
          <p:cNvPr id="378" name="Picture 6" descr="C:\Users\kilmakov_ii\Downloads\growth_icon-icons.com_66874.png">
            <a:extLst>
              <a:ext uri="{FF2B5EF4-FFF2-40B4-BE49-F238E27FC236}">
                <a16:creationId xmlns="" xmlns:a16="http://schemas.microsoft.com/office/drawing/2014/main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5771" y="2587774"/>
            <a:ext cx="352639" cy="352639"/>
          </a:xfrm>
          <a:prstGeom prst="rect">
            <a:avLst/>
          </a:prstGeom>
          <a:noFill/>
        </p:spPr>
      </p:pic>
      <p:cxnSp>
        <p:nvCxnSpPr>
          <p:cNvPr id="381" name="Google Shape;1550;p18">
            <a:extLst>
              <a:ext uri="{FF2B5EF4-FFF2-40B4-BE49-F238E27FC236}">
                <a16:creationId xmlns="" xmlns:a16="http://schemas.microsoft.com/office/drawing/2014/main" id="{0D8BB56E-FF61-4478-BF3B-F836D5D09405}"/>
              </a:ext>
            </a:extLst>
          </p:cNvPr>
          <p:cNvCxnSpPr/>
          <p:nvPr/>
        </p:nvCxnSpPr>
        <p:spPr>
          <a:xfrm>
            <a:off x="4318503" y="2486942"/>
            <a:ext cx="4273236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1550;p18">
            <a:extLst>
              <a:ext uri="{FF2B5EF4-FFF2-40B4-BE49-F238E27FC236}">
                <a16:creationId xmlns="" xmlns:a16="http://schemas.microsoft.com/office/drawing/2014/main" id="{0D8BB56E-FF61-4478-BF3B-F836D5D09405}"/>
              </a:ext>
            </a:extLst>
          </p:cNvPr>
          <p:cNvCxnSpPr/>
          <p:nvPr/>
        </p:nvCxnSpPr>
        <p:spPr>
          <a:xfrm>
            <a:off x="4318503" y="3048257"/>
            <a:ext cx="4273236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5" name="Google Shape;1543;p18">
            <a:extLst>
              <a:ext uri="{FF2B5EF4-FFF2-40B4-BE49-F238E27FC236}">
                <a16:creationId xmlns="" xmlns:a16="http://schemas.microsoft.com/office/drawing/2014/main" id="{78EB12D9-E6AE-4382-9ECA-EBF2C0F493F6}"/>
              </a:ext>
            </a:extLst>
          </p:cNvPr>
          <p:cNvSpPr txBox="1"/>
          <p:nvPr/>
        </p:nvSpPr>
        <p:spPr>
          <a:xfrm>
            <a:off x="2800717" y="3716811"/>
            <a:ext cx="7346972" cy="55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err="1" smtClean="0">
                <a:latin typeface="Georgia" pitchFamily="18" charset="0"/>
                <a:sym typeface="Fira Sans"/>
              </a:rPr>
              <a:t>Инвестпроекты в сфере </a:t>
            </a:r>
            <a:br>
              <a:rPr lang="ru-RU" sz="1100" b="1" err="1" smtClean="0">
                <a:latin typeface="Georgia" pitchFamily="18" charset="0"/>
                <a:sym typeface="Fira Sans"/>
              </a:rPr>
            </a:br>
            <a:r>
              <a:rPr lang="ru-RU" sz="1100" b="1" err="1" smtClean="0">
                <a:latin typeface="Georgia" pitchFamily="18" charset="0"/>
                <a:sym typeface="Fira Sans"/>
              </a:rPr>
              <a:t>науки, образовании, культуры, </a:t>
            </a:r>
            <a:br>
              <a:rPr lang="en-US" sz="1100" b="1" smtClean="0">
                <a:latin typeface="Georgia" pitchFamily="18" charset="0"/>
                <a:sym typeface="Fira Sans"/>
              </a:rPr>
            </a:br>
            <a:r>
              <a:rPr lang="ru-RU" sz="1100" b="1" smtClean="0">
                <a:latin typeface="Georgia" pitchFamily="18" charset="0"/>
                <a:sym typeface="Fira Sans"/>
              </a:rPr>
              <a:t>спорта, здравоохранения</a:t>
            </a:r>
          </a:p>
        </p:txBody>
      </p:sp>
      <p:cxnSp>
        <p:nvCxnSpPr>
          <p:cNvPr id="396" name="Google Shape;1550;p18">
            <a:extLst>
              <a:ext uri="{FF2B5EF4-FFF2-40B4-BE49-F238E27FC236}">
                <a16:creationId xmlns="" xmlns:a16="http://schemas.microsoft.com/office/drawing/2014/main" id="{8F52C628-8A01-4FD4-80F7-31EDE6B59961}"/>
              </a:ext>
            </a:extLst>
          </p:cNvPr>
          <p:cNvCxnSpPr/>
          <p:nvPr/>
        </p:nvCxnSpPr>
        <p:spPr>
          <a:xfrm flipH="1">
            <a:off x="8583718" y="1362075"/>
            <a:ext cx="0" cy="169545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1550;p18">
            <a:extLst>
              <a:ext uri="{FF2B5EF4-FFF2-40B4-BE49-F238E27FC236}">
                <a16:creationId xmlns="" xmlns:a16="http://schemas.microsoft.com/office/drawing/2014/main" id="{0D8BB56E-FF61-4478-BF3B-F836D5D09405}"/>
              </a:ext>
            </a:extLst>
          </p:cNvPr>
          <p:cNvCxnSpPr/>
          <p:nvPr/>
        </p:nvCxnSpPr>
        <p:spPr>
          <a:xfrm>
            <a:off x="4299453" y="1362332"/>
            <a:ext cx="4273236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1550;p18">
            <a:extLst>
              <a:ext uri="{FF2B5EF4-FFF2-40B4-BE49-F238E27FC236}">
                <a16:creationId xmlns="" xmlns:a16="http://schemas.microsoft.com/office/drawing/2014/main" id="{8F52C628-8A01-4FD4-80F7-31EDE6B59961}"/>
              </a:ext>
            </a:extLst>
          </p:cNvPr>
          <p:cNvCxnSpPr/>
          <p:nvPr/>
        </p:nvCxnSpPr>
        <p:spPr>
          <a:xfrm flipH="1">
            <a:off x="4326043" y="1390650"/>
            <a:ext cx="0" cy="230505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9" name="Прямоугольник 398"/>
          <p:cNvSpPr/>
          <p:nvPr/>
        </p:nvSpPr>
        <p:spPr>
          <a:xfrm>
            <a:off x="3045168" y="5395690"/>
            <a:ext cx="20233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Включение в ПИП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4308978" y="4388604"/>
            <a:ext cx="4276452" cy="669428"/>
            <a:chOff x="4318503" y="4121904"/>
            <a:chExt cx="4276452" cy="669428"/>
          </a:xfrm>
        </p:grpSpPr>
        <p:sp>
          <p:nvSpPr>
            <p:cNvPr id="392" name="Прямоугольник 391">
              <a:extLst>
                <a:ext uri="{FF2B5EF4-FFF2-40B4-BE49-F238E27FC236}">
                  <a16:creationId xmlns="" xmlns:a16="http://schemas.microsoft.com/office/drawing/2014/main" id="{C6D63900-D842-4C9A-8D9D-A5EFD6158500}"/>
                </a:ext>
              </a:extLst>
            </p:cNvPr>
            <p:cNvSpPr/>
            <p:nvPr/>
          </p:nvSpPr>
          <p:spPr>
            <a:xfrm>
              <a:off x="4854165" y="4271049"/>
              <a:ext cx="197847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050">
                  <a:latin typeface="Georgia" pitchFamily="18" charset="0"/>
                  <a:sym typeface="Fira Sans"/>
                </a:rPr>
                <a:t>объем </a:t>
              </a:r>
              <a:br>
                <a:rPr lang="ru-RU" sz="1050">
                  <a:latin typeface="Georgia" pitchFamily="18" charset="0"/>
                  <a:sym typeface="Fira Sans"/>
                </a:rPr>
              </a:br>
              <a:r>
                <a:rPr lang="ru-RU" sz="1050">
                  <a:latin typeface="Georgia" pitchFamily="18" charset="0"/>
                  <a:sym typeface="Fira Sans"/>
                </a:rPr>
                <a:t>капитальных </a:t>
              </a:r>
              <a:br>
                <a:rPr lang="ru-RU" sz="1050">
                  <a:latin typeface="Georgia" pitchFamily="18" charset="0"/>
                  <a:sym typeface="Fira Sans"/>
                </a:rPr>
              </a:br>
              <a:r>
                <a:rPr lang="ru-RU" sz="1050">
                  <a:latin typeface="Georgia" pitchFamily="18" charset="0"/>
                  <a:sym typeface="Fira Sans"/>
                </a:rPr>
                <a:t>вложений</a:t>
              </a:r>
            </a:p>
          </p:txBody>
        </p:sp>
        <p:pic>
          <p:nvPicPr>
            <p:cNvPr id="393" name="Picture 6" descr="C:\Users\kilmakov_ii\Downloads\growth_icon-icons.com_66874.png">
              <a:extLst>
                <a:ext uri="{FF2B5EF4-FFF2-40B4-BE49-F238E27FC236}">
                  <a16:creationId xmlns="" xmlns:a16="http://schemas.microsoft.com/office/drawing/2014/main" id="{078821EC-DF7F-4160-9D33-F6374A182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05771" y="4308624"/>
              <a:ext cx="352639" cy="352639"/>
            </a:xfrm>
            <a:prstGeom prst="rect">
              <a:avLst/>
            </a:prstGeom>
            <a:noFill/>
          </p:spPr>
        </p:pic>
        <p:sp>
          <p:nvSpPr>
            <p:cNvPr id="394" name="Прямоугольник 393"/>
            <p:cNvSpPr/>
            <p:nvPr/>
          </p:nvSpPr>
          <p:spPr>
            <a:xfrm>
              <a:off x="6292723" y="4121904"/>
              <a:ext cx="2302232" cy="2205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1050" smtClean="0">
                  <a:latin typeface="Georgia" pitchFamily="18" charset="0"/>
                  <a:sym typeface="Fira Sans"/>
                </a:rPr>
                <a:t>Инвестпроектом предусмотрено: </a:t>
              </a:r>
            </a:p>
          </p:txBody>
        </p:sp>
        <p:sp>
          <p:nvSpPr>
            <p:cNvPr id="395" name="Прямоугольник 394">
              <a:extLst>
                <a:ext uri="{FF2B5EF4-FFF2-40B4-BE49-F238E27FC236}">
                  <a16:creationId xmlns="" xmlns:a16="http://schemas.microsoft.com/office/drawing/2014/main" id="{2F82630F-91C1-483A-9C0A-818A2E7F49A8}"/>
                </a:ext>
              </a:extLst>
            </p:cNvPr>
            <p:cNvSpPr/>
            <p:nvPr/>
          </p:nvSpPr>
          <p:spPr>
            <a:xfrm>
              <a:off x="6260820" y="4423529"/>
              <a:ext cx="2170075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900" smtClean="0">
                  <a:solidFill>
                    <a:schemeClr val="accent1">
                      <a:lumMod val="75000"/>
                    </a:schemeClr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≥</a:t>
              </a:r>
              <a:r>
                <a:rPr lang="en-US" sz="1900" smtClean="0">
                  <a:solidFill>
                    <a:schemeClr val="accent1">
                      <a:lumMod val="75000"/>
                    </a:schemeClr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1</a:t>
              </a:r>
              <a:r>
                <a:rPr lang="ru-RU" sz="1900" smtClean="0">
                  <a:solidFill>
                    <a:schemeClr val="accent1">
                      <a:lumMod val="75000"/>
                    </a:schemeClr>
                  </a:solidFill>
                  <a:effectLst>
                    <a:reflection endPos="0" dist="50800" dir="5400000" sy="-100000" algn="bl" rotWithShape="0"/>
                  </a:effectLst>
                  <a:latin typeface="Impact" pitchFamily="34" charset="0"/>
                  <a:ea typeface="Roboto Light" panose="02000000000000000000" pitchFamily="2" charset="0"/>
                  <a:cs typeface="Roboto Light" panose="02000000000000000000" pitchFamily="2" charset="0"/>
                  <a:sym typeface="Fira Sans"/>
                </a:rPr>
                <a:t>0 </a:t>
              </a:r>
              <a:br>
                <a:rPr lang="ru-RU" sz="1050" smtClean="0">
                  <a:latin typeface="Georgia" pitchFamily="18" charset="0"/>
                  <a:sym typeface="Fira Sans"/>
                </a:rPr>
              </a:br>
              <a:r>
                <a:rPr lang="ru-RU" sz="1050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  <a:sym typeface="Fira Sans"/>
                </a:rPr>
                <a:t>млн</a:t>
              </a:r>
              <a:r>
                <a:rPr lang="ru-RU" sz="105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  <a:sym typeface="Fira Sans"/>
                </a:rPr>
                <a:t>. </a:t>
              </a:r>
              <a:r>
                <a:rPr lang="ru-RU" sz="1050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  <a:sym typeface="Fira Sans"/>
                </a:rPr>
                <a:t>рублей </a:t>
              </a:r>
              <a:endParaRPr lang="ru-RU" sz="105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sym typeface="Fira Sans"/>
              </a:endParaRPr>
            </a:p>
          </p:txBody>
        </p:sp>
        <p:cxnSp>
          <p:nvCxnSpPr>
            <p:cNvPr id="400" name="Google Shape;1550;p18">
              <a:extLst>
                <a:ext uri="{FF2B5EF4-FFF2-40B4-BE49-F238E27FC236}">
                  <a16:creationId xmlns="" xmlns:a16="http://schemas.microsoft.com/office/drawing/2014/main" id="{0D8BB56E-FF61-4478-BF3B-F836D5D09405}"/>
                </a:ext>
              </a:extLst>
            </p:cNvPr>
            <p:cNvCxnSpPr/>
            <p:nvPr/>
          </p:nvCxnSpPr>
          <p:spPr>
            <a:xfrm>
              <a:off x="4318503" y="4791332"/>
              <a:ext cx="4273236" cy="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1550;p18">
              <a:extLst>
                <a:ext uri="{FF2B5EF4-FFF2-40B4-BE49-F238E27FC236}">
                  <a16:creationId xmlns="" xmlns:a16="http://schemas.microsoft.com/office/drawing/2014/main" id="{0D8BB56E-FF61-4478-BF3B-F836D5D09405}"/>
                </a:ext>
              </a:extLst>
            </p:cNvPr>
            <p:cNvCxnSpPr/>
            <p:nvPr/>
          </p:nvCxnSpPr>
          <p:spPr>
            <a:xfrm>
              <a:off x="4318503" y="4134107"/>
              <a:ext cx="4273236" cy="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1550;p18">
              <a:extLst>
                <a:ext uri="{FF2B5EF4-FFF2-40B4-BE49-F238E27FC236}">
                  <a16:creationId xmlns="" xmlns:a16="http://schemas.microsoft.com/office/drawing/2014/main" id="{8F52C628-8A01-4FD4-80F7-31EDE6B59961}"/>
                </a:ext>
              </a:extLst>
            </p:cNvPr>
            <p:cNvCxnSpPr/>
            <p:nvPr/>
          </p:nvCxnSpPr>
          <p:spPr>
            <a:xfrm flipH="1">
              <a:off x="6192943" y="4143375"/>
              <a:ext cx="0" cy="62865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04" name="Google Shape;1550;p18">
            <a:extLst>
              <a:ext uri="{FF2B5EF4-FFF2-40B4-BE49-F238E27FC236}">
                <a16:creationId xmlns="" xmlns:a16="http://schemas.microsoft.com/office/drawing/2014/main" id="{8F52C628-8A01-4FD4-80F7-31EDE6B59961}"/>
              </a:ext>
            </a:extLst>
          </p:cNvPr>
          <p:cNvCxnSpPr/>
          <p:nvPr/>
        </p:nvCxnSpPr>
        <p:spPr>
          <a:xfrm flipH="1">
            <a:off x="4326043" y="4391025"/>
            <a:ext cx="0" cy="676275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1550;p18">
            <a:extLst>
              <a:ext uri="{FF2B5EF4-FFF2-40B4-BE49-F238E27FC236}">
                <a16:creationId xmlns="" xmlns:a16="http://schemas.microsoft.com/office/drawing/2014/main" id="{8F52C628-8A01-4FD4-80F7-31EDE6B59961}"/>
              </a:ext>
            </a:extLst>
          </p:cNvPr>
          <p:cNvCxnSpPr/>
          <p:nvPr/>
        </p:nvCxnSpPr>
        <p:spPr>
          <a:xfrm flipH="1">
            <a:off x="8593243" y="3705225"/>
            <a:ext cx="0" cy="1362075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6" name="Группа 405"/>
          <p:cNvGrpSpPr/>
          <p:nvPr/>
        </p:nvGrpSpPr>
        <p:grpSpPr>
          <a:xfrm>
            <a:off x="8880528" y="1013963"/>
            <a:ext cx="2406597" cy="609507"/>
            <a:chOff x="6458638" y="2095771"/>
            <a:chExt cx="2434809" cy="609507"/>
          </a:xfrm>
        </p:grpSpPr>
        <p:sp>
          <p:nvSpPr>
            <p:cNvPr id="407" name="Прямоугольник 406">
              <a:extLst>
                <a:ext uri="{FF2B5EF4-FFF2-40B4-BE49-F238E27FC236}">
                  <a16:creationId xmlns="" xmlns:a16="http://schemas.microsoft.com/office/drawing/2014/main" id="{CEF70CD1-BD9A-4D8F-BB46-FB3FAF5C17F4}"/>
                </a:ext>
              </a:extLst>
            </p:cNvPr>
            <p:cNvSpPr/>
            <p:nvPr/>
          </p:nvSpPr>
          <p:spPr>
            <a:xfrm>
              <a:off x="6458638" y="2161237"/>
              <a:ext cx="41598" cy="454229"/>
            </a:xfrm>
            <a:prstGeom prst="rect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рямоугольник 407">
              <a:extLst>
                <a:ext uri="{FF2B5EF4-FFF2-40B4-BE49-F238E27FC236}">
                  <a16:creationId xmlns="" xmlns:a16="http://schemas.microsoft.com/office/drawing/2014/main" id="{8C29284B-84D6-4281-9990-F1BAB0A38030}"/>
                </a:ext>
              </a:extLst>
            </p:cNvPr>
            <p:cNvSpPr/>
            <p:nvPr/>
          </p:nvSpPr>
          <p:spPr>
            <a:xfrm>
              <a:off x="6587247" y="2161237"/>
              <a:ext cx="74230" cy="454229"/>
            </a:xfrm>
            <a:prstGeom prst="rect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Равнобедренный треугольник 408">
              <a:extLst>
                <a:ext uri="{FF2B5EF4-FFF2-40B4-BE49-F238E27FC236}">
                  <a16:creationId xmlns="" xmlns:a16="http://schemas.microsoft.com/office/drawing/2014/main" id="{C00EFB8C-046D-4F05-A6C1-58ED8C77AC11}"/>
                </a:ext>
              </a:extLst>
            </p:cNvPr>
            <p:cNvSpPr/>
            <p:nvPr/>
          </p:nvSpPr>
          <p:spPr>
            <a:xfrm rot="5400000">
              <a:off x="6492862" y="2331385"/>
              <a:ext cx="454268" cy="117038"/>
            </a:xfrm>
            <a:prstGeom prst="triangle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0" name="Прямая соединительная линия 409">
              <a:extLst>
                <a:ext uri="{FF2B5EF4-FFF2-40B4-BE49-F238E27FC236}">
                  <a16:creationId xmlns="" xmlns:a16="http://schemas.microsoft.com/office/drawing/2014/main" id="{57F7AB55-373D-4D32-9493-5F9B1A414AE7}"/>
                </a:ext>
              </a:extLst>
            </p:cNvPr>
            <p:cNvCxnSpPr>
              <a:stCxn id="409" idx="4"/>
            </p:cNvCxnSpPr>
            <p:nvPr/>
          </p:nvCxnSpPr>
          <p:spPr>
            <a:xfrm flipV="1">
              <a:off x="6661476" y="2170325"/>
              <a:ext cx="212685" cy="446713"/>
            </a:xfrm>
            <a:prstGeom prst="line">
              <a:avLst/>
            </a:prstGeom>
            <a:ln w="3175">
              <a:gradFill flip="none" rotWithShape="1">
                <a:gsLst>
                  <a:gs pos="59000">
                    <a:srgbClr val="B6B6B7"/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A6A6A6"/>
                  </a:gs>
                </a:gsLst>
                <a:lin ang="5400000" scaled="1"/>
              </a:gradFill>
            </a:ln>
            <a:effectLst>
              <a:outerShdw blurRad="50800" dist="381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Прямая соединительная линия 410">
              <a:extLst>
                <a:ext uri="{FF2B5EF4-FFF2-40B4-BE49-F238E27FC236}">
                  <a16:creationId xmlns="" xmlns:a16="http://schemas.microsoft.com/office/drawing/2014/main" id="{0B8D39FC-1BB8-43A2-98C9-555C7E8109E0}"/>
                </a:ext>
              </a:extLst>
            </p:cNvPr>
            <p:cNvCxnSpPr/>
            <p:nvPr/>
          </p:nvCxnSpPr>
          <p:spPr>
            <a:xfrm>
              <a:off x="6868787" y="2169958"/>
              <a:ext cx="2024660" cy="0"/>
            </a:xfrm>
            <a:prstGeom prst="line">
              <a:avLst/>
            </a:prstGeom>
            <a:ln w="3175">
              <a:solidFill>
                <a:srgbClr val="A6A6A6">
                  <a:alpha val="47059"/>
                </a:srgbClr>
              </a:solidFill>
            </a:ln>
            <a:effectLst>
              <a:outerShdw blurRad="50800" dist="38100" dir="2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Прямая соединительная линия 411">
              <a:extLst>
                <a:ext uri="{FF2B5EF4-FFF2-40B4-BE49-F238E27FC236}">
                  <a16:creationId xmlns="" xmlns:a16="http://schemas.microsoft.com/office/drawing/2014/main" id="{520F0819-8BC9-4781-B948-516DFDBAC11B}"/>
                </a:ext>
              </a:extLst>
            </p:cNvPr>
            <p:cNvCxnSpPr/>
            <p:nvPr/>
          </p:nvCxnSpPr>
          <p:spPr>
            <a:xfrm flipH="1" flipV="1">
              <a:off x="6589494" y="2095771"/>
              <a:ext cx="0" cy="609507"/>
            </a:xfrm>
            <a:prstGeom prst="line">
              <a:avLst/>
            </a:prstGeom>
            <a:ln w="19050">
              <a:gradFill flip="none" rotWithShape="1">
                <a:gsLst>
                  <a:gs pos="56000">
                    <a:schemeClr val="bg1">
                      <a:lumMod val="65000"/>
                    </a:schemeClr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84000">
                    <a:schemeClr val="bg1">
                      <a:lumMod val="6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50800" dist="381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Прямая соединительная линия 412">
              <a:extLst>
                <a:ext uri="{FF2B5EF4-FFF2-40B4-BE49-F238E27FC236}">
                  <a16:creationId xmlns="" xmlns:a16="http://schemas.microsoft.com/office/drawing/2014/main" id="{2D8B49F6-2AB3-4F50-A808-C173498FF443}"/>
                </a:ext>
              </a:extLst>
            </p:cNvPr>
            <p:cNvCxnSpPr/>
            <p:nvPr/>
          </p:nvCxnSpPr>
          <p:spPr>
            <a:xfrm flipH="1" flipV="1">
              <a:off x="6503115" y="2095771"/>
              <a:ext cx="0" cy="609507"/>
            </a:xfrm>
            <a:prstGeom prst="line">
              <a:avLst/>
            </a:prstGeom>
            <a:ln w="19050">
              <a:gradFill flip="none" rotWithShape="1">
                <a:gsLst>
                  <a:gs pos="56000">
                    <a:schemeClr val="bg1">
                      <a:lumMod val="65000"/>
                    </a:schemeClr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84000">
                    <a:schemeClr val="bg1">
                      <a:lumMod val="6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4" name="Группа 413"/>
          <p:cNvGrpSpPr/>
          <p:nvPr/>
        </p:nvGrpSpPr>
        <p:grpSpPr>
          <a:xfrm>
            <a:off x="8880528" y="1960113"/>
            <a:ext cx="2406597" cy="609507"/>
            <a:chOff x="6458638" y="2095771"/>
            <a:chExt cx="2434809" cy="609507"/>
          </a:xfrm>
        </p:grpSpPr>
        <p:sp>
          <p:nvSpPr>
            <p:cNvPr id="415" name="Прямоугольник 414">
              <a:extLst>
                <a:ext uri="{FF2B5EF4-FFF2-40B4-BE49-F238E27FC236}">
                  <a16:creationId xmlns="" xmlns:a16="http://schemas.microsoft.com/office/drawing/2014/main" id="{CEF70CD1-BD9A-4D8F-BB46-FB3FAF5C17F4}"/>
                </a:ext>
              </a:extLst>
            </p:cNvPr>
            <p:cNvSpPr/>
            <p:nvPr/>
          </p:nvSpPr>
          <p:spPr>
            <a:xfrm>
              <a:off x="6458638" y="2161237"/>
              <a:ext cx="41598" cy="454229"/>
            </a:xfrm>
            <a:prstGeom prst="rect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Прямоугольник 415">
              <a:extLst>
                <a:ext uri="{FF2B5EF4-FFF2-40B4-BE49-F238E27FC236}">
                  <a16:creationId xmlns="" xmlns:a16="http://schemas.microsoft.com/office/drawing/2014/main" id="{8C29284B-84D6-4281-9990-F1BAB0A38030}"/>
                </a:ext>
              </a:extLst>
            </p:cNvPr>
            <p:cNvSpPr/>
            <p:nvPr/>
          </p:nvSpPr>
          <p:spPr>
            <a:xfrm>
              <a:off x="6587247" y="2161237"/>
              <a:ext cx="74230" cy="454229"/>
            </a:xfrm>
            <a:prstGeom prst="rect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Равнобедренный треугольник 416">
              <a:extLst>
                <a:ext uri="{FF2B5EF4-FFF2-40B4-BE49-F238E27FC236}">
                  <a16:creationId xmlns="" xmlns:a16="http://schemas.microsoft.com/office/drawing/2014/main" id="{C00EFB8C-046D-4F05-A6C1-58ED8C77AC11}"/>
                </a:ext>
              </a:extLst>
            </p:cNvPr>
            <p:cNvSpPr/>
            <p:nvPr/>
          </p:nvSpPr>
          <p:spPr>
            <a:xfrm rot="5400000">
              <a:off x="6492862" y="2331385"/>
              <a:ext cx="454268" cy="117038"/>
            </a:xfrm>
            <a:prstGeom prst="triangle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8" name="Прямая соединительная линия 417">
              <a:extLst>
                <a:ext uri="{FF2B5EF4-FFF2-40B4-BE49-F238E27FC236}">
                  <a16:creationId xmlns="" xmlns:a16="http://schemas.microsoft.com/office/drawing/2014/main" id="{57F7AB55-373D-4D32-9493-5F9B1A414AE7}"/>
                </a:ext>
              </a:extLst>
            </p:cNvPr>
            <p:cNvCxnSpPr>
              <a:stCxn id="417" idx="4"/>
            </p:cNvCxnSpPr>
            <p:nvPr/>
          </p:nvCxnSpPr>
          <p:spPr>
            <a:xfrm flipV="1">
              <a:off x="6661476" y="2170325"/>
              <a:ext cx="212685" cy="446713"/>
            </a:xfrm>
            <a:prstGeom prst="line">
              <a:avLst/>
            </a:prstGeom>
            <a:ln w="3175">
              <a:gradFill flip="none" rotWithShape="1">
                <a:gsLst>
                  <a:gs pos="59000">
                    <a:srgbClr val="B6B6B7"/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A6A6A6"/>
                  </a:gs>
                </a:gsLst>
                <a:lin ang="5400000" scaled="1"/>
              </a:gradFill>
            </a:ln>
            <a:effectLst>
              <a:outerShdw blurRad="50800" dist="381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Прямая соединительная линия 418">
              <a:extLst>
                <a:ext uri="{FF2B5EF4-FFF2-40B4-BE49-F238E27FC236}">
                  <a16:creationId xmlns="" xmlns:a16="http://schemas.microsoft.com/office/drawing/2014/main" id="{0B8D39FC-1BB8-43A2-98C9-555C7E8109E0}"/>
                </a:ext>
              </a:extLst>
            </p:cNvPr>
            <p:cNvCxnSpPr/>
            <p:nvPr/>
          </p:nvCxnSpPr>
          <p:spPr>
            <a:xfrm>
              <a:off x="6868787" y="2169958"/>
              <a:ext cx="2024660" cy="0"/>
            </a:xfrm>
            <a:prstGeom prst="line">
              <a:avLst/>
            </a:prstGeom>
            <a:ln w="3175">
              <a:solidFill>
                <a:srgbClr val="A6A6A6">
                  <a:alpha val="47059"/>
                </a:srgbClr>
              </a:solidFill>
            </a:ln>
            <a:effectLst>
              <a:outerShdw blurRad="50800" dist="38100" dir="2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Прямая соединительная линия 419">
              <a:extLst>
                <a:ext uri="{FF2B5EF4-FFF2-40B4-BE49-F238E27FC236}">
                  <a16:creationId xmlns="" xmlns:a16="http://schemas.microsoft.com/office/drawing/2014/main" id="{520F0819-8BC9-4781-B948-516DFDBAC11B}"/>
                </a:ext>
              </a:extLst>
            </p:cNvPr>
            <p:cNvCxnSpPr/>
            <p:nvPr/>
          </p:nvCxnSpPr>
          <p:spPr>
            <a:xfrm flipH="1" flipV="1">
              <a:off x="6589494" y="2095771"/>
              <a:ext cx="0" cy="609507"/>
            </a:xfrm>
            <a:prstGeom prst="line">
              <a:avLst/>
            </a:prstGeom>
            <a:ln w="19050">
              <a:gradFill flip="none" rotWithShape="1">
                <a:gsLst>
                  <a:gs pos="56000">
                    <a:schemeClr val="bg1">
                      <a:lumMod val="65000"/>
                    </a:schemeClr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84000">
                    <a:schemeClr val="bg1">
                      <a:lumMod val="6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50800" dist="381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Прямая соединительная линия 420">
              <a:extLst>
                <a:ext uri="{FF2B5EF4-FFF2-40B4-BE49-F238E27FC236}">
                  <a16:creationId xmlns="" xmlns:a16="http://schemas.microsoft.com/office/drawing/2014/main" id="{2D8B49F6-2AB3-4F50-A808-C173498FF443}"/>
                </a:ext>
              </a:extLst>
            </p:cNvPr>
            <p:cNvCxnSpPr/>
            <p:nvPr/>
          </p:nvCxnSpPr>
          <p:spPr>
            <a:xfrm flipH="1" flipV="1">
              <a:off x="6503115" y="2095771"/>
              <a:ext cx="0" cy="609507"/>
            </a:xfrm>
            <a:prstGeom prst="line">
              <a:avLst/>
            </a:prstGeom>
            <a:ln w="19050">
              <a:gradFill flip="none" rotWithShape="1">
                <a:gsLst>
                  <a:gs pos="56000">
                    <a:schemeClr val="bg1">
                      <a:lumMod val="65000"/>
                    </a:schemeClr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84000">
                    <a:schemeClr val="bg1">
                      <a:lumMod val="6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Группа 421"/>
          <p:cNvGrpSpPr/>
          <p:nvPr/>
        </p:nvGrpSpPr>
        <p:grpSpPr>
          <a:xfrm>
            <a:off x="8880528" y="2906263"/>
            <a:ext cx="2368497" cy="609507"/>
            <a:chOff x="6458638" y="2095771"/>
            <a:chExt cx="2396262" cy="609507"/>
          </a:xfrm>
        </p:grpSpPr>
        <p:sp>
          <p:nvSpPr>
            <p:cNvPr id="423" name="Прямоугольник 422">
              <a:extLst>
                <a:ext uri="{FF2B5EF4-FFF2-40B4-BE49-F238E27FC236}">
                  <a16:creationId xmlns="" xmlns:a16="http://schemas.microsoft.com/office/drawing/2014/main" id="{CEF70CD1-BD9A-4D8F-BB46-FB3FAF5C17F4}"/>
                </a:ext>
              </a:extLst>
            </p:cNvPr>
            <p:cNvSpPr/>
            <p:nvPr/>
          </p:nvSpPr>
          <p:spPr>
            <a:xfrm>
              <a:off x="6458638" y="2161237"/>
              <a:ext cx="41598" cy="454229"/>
            </a:xfrm>
            <a:prstGeom prst="rect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>
              <a:extLst>
                <a:ext uri="{FF2B5EF4-FFF2-40B4-BE49-F238E27FC236}">
                  <a16:creationId xmlns="" xmlns:a16="http://schemas.microsoft.com/office/drawing/2014/main" id="{8C29284B-84D6-4281-9990-F1BAB0A38030}"/>
                </a:ext>
              </a:extLst>
            </p:cNvPr>
            <p:cNvSpPr/>
            <p:nvPr/>
          </p:nvSpPr>
          <p:spPr>
            <a:xfrm>
              <a:off x="6587247" y="2161237"/>
              <a:ext cx="74230" cy="454229"/>
            </a:xfrm>
            <a:prstGeom prst="rect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" name="Равнобедренный треугольник 424">
              <a:extLst>
                <a:ext uri="{FF2B5EF4-FFF2-40B4-BE49-F238E27FC236}">
                  <a16:creationId xmlns="" xmlns:a16="http://schemas.microsoft.com/office/drawing/2014/main" id="{C00EFB8C-046D-4F05-A6C1-58ED8C77AC11}"/>
                </a:ext>
              </a:extLst>
            </p:cNvPr>
            <p:cNvSpPr/>
            <p:nvPr/>
          </p:nvSpPr>
          <p:spPr>
            <a:xfrm rot="5400000">
              <a:off x="6492862" y="2331385"/>
              <a:ext cx="454268" cy="117038"/>
            </a:xfrm>
            <a:prstGeom prst="triangle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6" name="Прямая соединительная линия 425">
              <a:extLst>
                <a:ext uri="{FF2B5EF4-FFF2-40B4-BE49-F238E27FC236}">
                  <a16:creationId xmlns="" xmlns:a16="http://schemas.microsoft.com/office/drawing/2014/main" id="{57F7AB55-373D-4D32-9493-5F9B1A414AE7}"/>
                </a:ext>
              </a:extLst>
            </p:cNvPr>
            <p:cNvCxnSpPr>
              <a:stCxn id="425" idx="4"/>
            </p:cNvCxnSpPr>
            <p:nvPr/>
          </p:nvCxnSpPr>
          <p:spPr>
            <a:xfrm flipV="1">
              <a:off x="6661476" y="2170325"/>
              <a:ext cx="212685" cy="446713"/>
            </a:xfrm>
            <a:prstGeom prst="line">
              <a:avLst/>
            </a:prstGeom>
            <a:ln w="3175">
              <a:gradFill flip="none" rotWithShape="1">
                <a:gsLst>
                  <a:gs pos="59000">
                    <a:srgbClr val="B6B6B7"/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A6A6A6"/>
                  </a:gs>
                </a:gsLst>
                <a:lin ang="5400000" scaled="1"/>
              </a:gradFill>
            </a:ln>
            <a:effectLst>
              <a:outerShdw blurRad="50800" dist="381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Прямая соединительная линия 426">
              <a:extLst>
                <a:ext uri="{FF2B5EF4-FFF2-40B4-BE49-F238E27FC236}">
                  <a16:creationId xmlns="" xmlns:a16="http://schemas.microsoft.com/office/drawing/2014/main" id="{0B8D39FC-1BB8-43A2-98C9-555C7E8109E0}"/>
                </a:ext>
              </a:extLst>
            </p:cNvPr>
            <p:cNvCxnSpPr/>
            <p:nvPr/>
          </p:nvCxnSpPr>
          <p:spPr>
            <a:xfrm>
              <a:off x="6868787" y="2169958"/>
              <a:ext cx="1986113" cy="0"/>
            </a:xfrm>
            <a:prstGeom prst="line">
              <a:avLst/>
            </a:prstGeom>
            <a:ln w="3175">
              <a:solidFill>
                <a:srgbClr val="A6A6A6">
                  <a:alpha val="47059"/>
                </a:srgbClr>
              </a:solidFill>
            </a:ln>
            <a:effectLst>
              <a:outerShdw blurRad="50800" dist="38100" dir="2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Прямая соединительная линия 427">
              <a:extLst>
                <a:ext uri="{FF2B5EF4-FFF2-40B4-BE49-F238E27FC236}">
                  <a16:creationId xmlns="" xmlns:a16="http://schemas.microsoft.com/office/drawing/2014/main" id="{520F0819-8BC9-4781-B948-516DFDBAC11B}"/>
                </a:ext>
              </a:extLst>
            </p:cNvPr>
            <p:cNvCxnSpPr/>
            <p:nvPr/>
          </p:nvCxnSpPr>
          <p:spPr>
            <a:xfrm flipH="1" flipV="1">
              <a:off x="6589494" y="2095771"/>
              <a:ext cx="0" cy="609507"/>
            </a:xfrm>
            <a:prstGeom prst="line">
              <a:avLst/>
            </a:prstGeom>
            <a:ln w="19050">
              <a:gradFill flip="none" rotWithShape="1">
                <a:gsLst>
                  <a:gs pos="56000">
                    <a:schemeClr val="bg1">
                      <a:lumMod val="65000"/>
                    </a:schemeClr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84000">
                    <a:schemeClr val="bg1">
                      <a:lumMod val="6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50800" dist="381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Прямая соединительная линия 428">
              <a:extLst>
                <a:ext uri="{FF2B5EF4-FFF2-40B4-BE49-F238E27FC236}">
                  <a16:creationId xmlns="" xmlns:a16="http://schemas.microsoft.com/office/drawing/2014/main" id="{2D8B49F6-2AB3-4F50-A808-C173498FF443}"/>
                </a:ext>
              </a:extLst>
            </p:cNvPr>
            <p:cNvCxnSpPr/>
            <p:nvPr/>
          </p:nvCxnSpPr>
          <p:spPr>
            <a:xfrm flipH="1" flipV="1">
              <a:off x="6503115" y="2095771"/>
              <a:ext cx="0" cy="609507"/>
            </a:xfrm>
            <a:prstGeom prst="line">
              <a:avLst/>
            </a:prstGeom>
            <a:ln w="19050">
              <a:gradFill flip="none" rotWithShape="1">
                <a:gsLst>
                  <a:gs pos="56000">
                    <a:schemeClr val="bg1">
                      <a:lumMod val="65000"/>
                    </a:schemeClr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84000">
                    <a:schemeClr val="bg1">
                      <a:lumMod val="6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" name="Группа 429"/>
          <p:cNvGrpSpPr/>
          <p:nvPr/>
        </p:nvGrpSpPr>
        <p:grpSpPr>
          <a:xfrm>
            <a:off x="8880527" y="3852413"/>
            <a:ext cx="2387546" cy="609507"/>
            <a:chOff x="6458638" y="2095771"/>
            <a:chExt cx="2415535" cy="609507"/>
          </a:xfrm>
        </p:grpSpPr>
        <p:sp>
          <p:nvSpPr>
            <p:cNvPr id="431" name="Прямоугольник 430">
              <a:extLst>
                <a:ext uri="{FF2B5EF4-FFF2-40B4-BE49-F238E27FC236}">
                  <a16:creationId xmlns="" xmlns:a16="http://schemas.microsoft.com/office/drawing/2014/main" id="{CEF70CD1-BD9A-4D8F-BB46-FB3FAF5C17F4}"/>
                </a:ext>
              </a:extLst>
            </p:cNvPr>
            <p:cNvSpPr/>
            <p:nvPr/>
          </p:nvSpPr>
          <p:spPr>
            <a:xfrm>
              <a:off x="6458638" y="2161237"/>
              <a:ext cx="41598" cy="454229"/>
            </a:xfrm>
            <a:prstGeom prst="rect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2" name="Прямоугольник 431">
              <a:extLst>
                <a:ext uri="{FF2B5EF4-FFF2-40B4-BE49-F238E27FC236}">
                  <a16:creationId xmlns="" xmlns:a16="http://schemas.microsoft.com/office/drawing/2014/main" id="{8C29284B-84D6-4281-9990-F1BAB0A38030}"/>
                </a:ext>
              </a:extLst>
            </p:cNvPr>
            <p:cNvSpPr/>
            <p:nvPr/>
          </p:nvSpPr>
          <p:spPr>
            <a:xfrm>
              <a:off x="6587247" y="2161237"/>
              <a:ext cx="74230" cy="454229"/>
            </a:xfrm>
            <a:prstGeom prst="rect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Равнобедренный треугольник 432">
              <a:extLst>
                <a:ext uri="{FF2B5EF4-FFF2-40B4-BE49-F238E27FC236}">
                  <a16:creationId xmlns="" xmlns:a16="http://schemas.microsoft.com/office/drawing/2014/main" id="{C00EFB8C-046D-4F05-A6C1-58ED8C77AC11}"/>
                </a:ext>
              </a:extLst>
            </p:cNvPr>
            <p:cNvSpPr/>
            <p:nvPr/>
          </p:nvSpPr>
          <p:spPr>
            <a:xfrm rot="5400000">
              <a:off x="6492862" y="2331385"/>
              <a:ext cx="454268" cy="117038"/>
            </a:xfrm>
            <a:prstGeom prst="triangle">
              <a:avLst/>
            </a:prstGeom>
            <a:solidFill>
              <a:srgbClr val="008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4" name="Прямая соединительная линия 433">
              <a:extLst>
                <a:ext uri="{FF2B5EF4-FFF2-40B4-BE49-F238E27FC236}">
                  <a16:creationId xmlns="" xmlns:a16="http://schemas.microsoft.com/office/drawing/2014/main" id="{57F7AB55-373D-4D32-9493-5F9B1A414AE7}"/>
                </a:ext>
              </a:extLst>
            </p:cNvPr>
            <p:cNvCxnSpPr>
              <a:stCxn id="433" idx="4"/>
            </p:cNvCxnSpPr>
            <p:nvPr/>
          </p:nvCxnSpPr>
          <p:spPr>
            <a:xfrm flipV="1">
              <a:off x="6661476" y="2170325"/>
              <a:ext cx="212685" cy="446713"/>
            </a:xfrm>
            <a:prstGeom prst="line">
              <a:avLst/>
            </a:prstGeom>
            <a:ln w="3175">
              <a:gradFill flip="none" rotWithShape="1">
                <a:gsLst>
                  <a:gs pos="59000">
                    <a:srgbClr val="B6B6B7"/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A6A6A6"/>
                  </a:gs>
                </a:gsLst>
                <a:lin ang="5400000" scaled="1"/>
              </a:gradFill>
            </a:ln>
            <a:effectLst>
              <a:outerShdw blurRad="50800" dist="381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Прямая соединительная линия 434">
              <a:extLst>
                <a:ext uri="{FF2B5EF4-FFF2-40B4-BE49-F238E27FC236}">
                  <a16:creationId xmlns="" xmlns:a16="http://schemas.microsoft.com/office/drawing/2014/main" id="{0B8D39FC-1BB8-43A2-98C9-555C7E8109E0}"/>
                </a:ext>
              </a:extLst>
            </p:cNvPr>
            <p:cNvCxnSpPr/>
            <p:nvPr/>
          </p:nvCxnSpPr>
          <p:spPr>
            <a:xfrm>
              <a:off x="6868787" y="2169958"/>
              <a:ext cx="2005386" cy="0"/>
            </a:xfrm>
            <a:prstGeom prst="line">
              <a:avLst/>
            </a:prstGeom>
            <a:ln w="3175">
              <a:solidFill>
                <a:srgbClr val="A6A6A6">
                  <a:alpha val="47059"/>
                </a:srgbClr>
              </a:solidFill>
            </a:ln>
            <a:effectLst>
              <a:outerShdw blurRad="50800" dist="38100" dir="2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Прямая соединительная линия 435">
              <a:extLst>
                <a:ext uri="{FF2B5EF4-FFF2-40B4-BE49-F238E27FC236}">
                  <a16:creationId xmlns="" xmlns:a16="http://schemas.microsoft.com/office/drawing/2014/main" id="{520F0819-8BC9-4781-B948-516DFDBAC11B}"/>
                </a:ext>
              </a:extLst>
            </p:cNvPr>
            <p:cNvCxnSpPr/>
            <p:nvPr/>
          </p:nvCxnSpPr>
          <p:spPr>
            <a:xfrm flipH="1" flipV="1">
              <a:off x="6589494" y="2095771"/>
              <a:ext cx="0" cy="609507"/>
            </a:xfrm>
            <a:prstGeom prst="line">
              <a:avLst/>
            </a:prstGeom>
            <a:ln w="19050">
              <a:gradFill flip="none" rotWithShape="1">
                <a:gsLst>
                  <a:gs pos="56000">
                    <a:schemeClr val="bg1">
                      <a:lumMod val="65000"/>
                    </a:schemeClr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84000">
                    <a:schemeClr val="bg1">
                      <a:lumMod val="6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50800" dist="381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Прямая соединительная линия 436">
              <a:extLst>
                <a:ext uri="{FF2B5EF4-FFF2-40B4-BE49-F238E27FC236}">
                  <a16:creationId xmlns="" xmlns:a16="http://schemas.microsoft.com/office/drawing/2014/main" id="{2D8B49F6-2AB3-4F50-A808-C173498FF443}"/>
                </a:ext>
              </a:extLst>
            </p:cNvPr>
            <p:cNvCxnSpPr/>
            <p:nvPr/>
          </p:nvCxnSpPr>
          <p:spPr>
            <a:xfrm flipH="1" flipV="1">
              <a:off x="6503115" y="2095771"/>
              <a:ext cx="0" cy="609507"/>
            </a:xfrm>
            <a:prstGeom prst="line">
              <a:avLst/>
            </a:prstGeom>
            <a:ln w="19050">
              <a:gradFill flip="none" rotWithShape="1">
                <a:gsLst>
                  <a:gs pos="56000">
                    <a:schemeClr val="bg1">
                      <a:lumMod val="65000"/>
                    </a:schemeClr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84000">
                    <a:schemeClr val="bg1">
                      <a:lumMod val="6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ectangle 1"/>
          <p:cNvSpPr>
            <a:spLocks noChangeArrowheads="1"/>
          </p:cNvSpPr>
          <p:nvPr/>
        </p:nvSpPr>
        <p:spPr bwMode="auto">
          <a:xfrm>
            <a:off x="9239172" y="1131997"/>
            <a:ext cx="2314653" cy="8617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050" smtClean="0">
                <a:latin typeface="Georgia" pitchFamily="18" charset="0"/>
                <a:sym typeface="Fira Sans"/>
              </a:rPr>
              <a:t>Приоритетные инвестиционные </a:t>
            </a:r>
            <a:br>
              <a:rPr lang="ru-RU" sz="1050" smtClean="0">
                <a:latin typeface="Georgia" pitchFamily="18" charset="0"/>
                <a:sym typeface="Fira Sans"/>
              </a:rPr>
            </a:br>
            <a:r>
              <a:rPr lang="ru-RU" sz="1050" smtClean="0">
                <a:latin typeface="Georgia" pitchFamily="18" charset="0"/>
                <a:sym typeface="Fira Sans"/>
              </a:rPr>
              <a:t>проекты в целях развития лесного комплекса</a:t>
            </a:r>
          </a:p>
          <a:p>
            <a:pPr marR="0" lvl="0" indent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ru-RU" sz="1050" smtClean="0">
                <a:latin typeface="Georgia" pitchFamily="18" charset="0"/>
                <a:sym typeface="Fira Sans"/>
              </a:rPr>
            </a:br>
            <a:r>
              <a:rPr lang="ru-RU" sz="1050" smtClean="0">
                <a:latin typeface="Georgia" pitchFamily="18" charset="0"/>
                <a:sym typeface="Fira Sans"/>
              </a:rPr>
              <a:t>(Постановление Правительства РФ от 23.02.2018  № 190)</a:t>
            </a:r>
          </a:p>
        </p:txBody>
      </p:sp>
      <p:sp>
        <p:nvSpPr>
          <p:cNvPr id="440" name="Rectangle 1"/>
          <p:cNvSpPr>
            <a:spLocks noChangeArrowheads="1"/>
          </p:cNvSpPr>
          <p:nvPr/>
        </p:nvSpPr>
        <p:spPr bwMode="auto">
          <a:xfrm>
            <a:off x="9277272" y="2110517"/>
            <a:ext cx="2438478" cy="7335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050" smtClean="0">
                <a:latin typeface="Georgia" pitchFamily="18" charset="0"/>
                <a:sym typeface="Fira Sans"/>
              </a:rPr>
              <a:t>Масштабные </a:t>
            </a:r>
            <a:br>
              <a:rPr lang="ru-RU" sz="1050" smtClean="0">
                <a:latin typeface="Georgia" pitchFamily="18" charset="0"/>
                <a:sym typeface="Fira Sans"/>
              </a:rPr>
            </a:br>
            <a:r>
              <a:rPr lang="ru-RU" sz="1050" smtClean="0">
                <a:latin typeface="Georgia" pitchFamily="18" charset="0"/>
                <a:sym typeface="Fira Sans"/>
              </a:rPr>
              <a:t>инвестиционные проекты</a:t>
            </a:r>
          </a:p>
          <a:p>
            <a:pPr marR="0" lvl="0" indent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050" smtClean="0">
              <a:latin typeface="Georgia" pitchFamily="18" charset="0"/>
              <a:sym typeface="Fira Sans"/>
            </a:endParaRPr>
          </a:p>
          <a:p>
            <a:pPr marR="0" lvl="0" indent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050" smtClean="0">
                <a:latin typeface="Georgia" pitchFamily="18" charset="0"/>
                <a:sym typeface="Fira Sans"/>
              </a:rPr>
              <a:t>(Закон Кировской области </a:t>
            </a:r>
            <a:br>
              <a:rPr lang="ru-RU" sz="1050" smtClean="0">
                <a:latin typeface="Georgia" pitchFamily="18" charset="0"/>
                <a:sym typeface="Fira Sans"/>
              </a:rPr>
            </a:br>
            <a:r>
              <a:rPr lang="ru-RU" sz="1050" smtClean="0">
                <a:latin typeface="Georgia" pitchFamily="18" charset="0"/>
                <a:sym typeface="Fira Sans"/>
              </a:rPr>
              <a:t>от 06.03.2017 № 51-ЗО)</a:t>
            </a:r>
          </a:p>
        </p:txBody>
      </p:sp>
      <p:sp>
        <p:nvSpPr>
          <p:cNvPr id="441" name="Rectangle 1"/>
          <p:cNvSpPr>
            <a:spLocks noChangeArrowheads="1"/>
          </p:cNvSpPr>
          <p:nvPr/>
        </p:nvSpPr>
        <p:spPr bwMode="auto">
          <a:xfrm>
            <a:off x="9248697" y="3043967"/>
            <a:ext cx="2438478" cy="7335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050" smtClean="0">
                <a:latin typeface="Georgia" pitchFamily="18" charset="0"/>
                <a:sym typeface="Fira Sans"/>
              </a:rPr>
              <a:t>Инвестиционные проекты, </a:t>
            </a:r>
            <a:br>
              <a:rPr lang="ru-RU" sz="1050" smtClean="0">
                <a:latin typeface="Georgia" pitchFamily="18" charset="0"/>
                <a:sym typeface="Fira Sans"/>
              </a:rPr>
            </a:br>
            <a:r>
              <a:rPr lang="ru-RU" sz="1050" smtClean="0">
                <a:latin typeface="Georgia" pitchFamily="18" charset="0"/>
                <a:sym typeface="Fira Sans"/>
              </a:rPr>
              <a:t>реализуемые в рамках СПИК</a:t>
            </a:r>
          </a:p>
          <a:p>
            <a:pPr marR="0" lvl="0" indent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050" smtClean="0">
              <a:latin typeface="Georgia" pitchFamily="18" charset="0"/>
              <a:sym typeface="Fira Sans"/>
            </a:endParaRPr>
          </a:p>
          <a:p>
            <a:pPr marR="0" lvl="0" indent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050" smtClean="0">
                <a:latin typeface="Georgia" pitchFamily="18" charset="0"/>
                <a:sym typeface="Fira Sans"/>
              </a:rPr>
              <a:t>(Постановление Правительства</a:t>
            </a:r>
            <a:br>
              <a:rPr lang="ru-RU" sz="1050" smtClean="0">
                <a:latin typeface="Georgia" pitchFamily="18" charset="0"/>
                <a:sym typeface="Fira Sans"/>
              </a:rPr>
            </a:br>
            <a:r>
              <a:rPr lang="ru-RU" sz="1050" smtClean="0">
                <a:latin typeface="Georgia" pitchFamily="18" charset="0"/>
                <a:sym typeface="Fira Sans"/>
              </a:rPr>
              <a:t>РФ от 16.07.2015  № 708)</a:t>
            </a:r>
          </a:p>
        </p:txBody>
      </p:sp>
      <p:sp>
        <p:nvSpPr>
          <p:cNvPr id="442" name="Rectangle 1"/>
          <p:cNvSpPr>
            <a:spLocks noChangeArrowheads="1"/>
          </p:cNvSpPr>
          <p:nvPr/>
        </p:nvSpPr>
        <p:spPr bwMode="auto">
          <a:xfrm>
            <a:off x="9229647" y="3948842"/>
            <a:ext cx="2438478" cy="7335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050" smtClean="0">
                <a:latin typeface="Georgia" pitchFamily="18" charset="0"/>
                <a:sym typeface="Fira Sans"/>
              </a:rPr>
              <a:t>Инвестиционные проекты, </a:t>
            </a:r>
            <a:br>
              <a:rPr lang="ru-RU" sz="1050" smtClean="0">
                <a:latin typeface="Georgia" pitchFamily="18" charset="0"/>
                <a:sym typeface="Fira Sans"/>
              </a:rPr>
            </a:br>
            <a:r>
              <a:rPr lang="ru-RU" sz="1050" smtClean="0">
                <a:latin typeface="Georgia" pitchFamily="18" charset="0"/>
                <a:sym typeface="Fira Sans"/>
              </a:rPr>
              <a:t>реализуемые в рамках СЗПК</a:t>
            </a:r>
          </a:p>
          <a:p>
            <a:pPr marR="0" lvl="0" indent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050" smtClean="0">
              <a:latin typeface="Georgia" pitchFamily="18" charset="0"/>
              <a:sym typeface="Fira Sans"/>
            </a:endParaRPr>
          </a:p>
          <a:p>
            <a:pPr marR="0" lvl="0" indent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050" smtClean="0">
                <a:latin typeface="Georgia" pitchFamily="18" charset="0"/>
                <a:sym typeface="Fira Sans"/>
              </a:rPr>
              <a:t>(Федеральный закон </a:t>
            </a:r>
            <a:br>
              <a:rPr lang="ru-RU" sz="1050" smtClean="0">
                <a:latin typeface="Georgia" pitchFamily="18" charset="0"/>
                <a:sym typeface="Fira Sans"/>
              </a:rPr>
            </a:br>
            <a:r>
              <a:rPr lang="ru-RU" sz="1050" smtClean="0">
                <a:latin typeface="Georgia" pitchFamily="18" charset="0"/>
                <a:sym typeface="Fira Sans"/>
              </a:rPr>
              <a:t>от 01.04.2020 № 69-ФЗ)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612774" y="5680040"/>
            <a:ext cx="302577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Заявление и документы на участие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 отборе ПИП или на включение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 перечень ПИП направляются 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u="sng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в Агентство инвестиционного развития Кировской области</a:t>
            </a:r>
            <a:endParaRPr lang="ru-RU" sz="1300" u="sng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pic>
        <p:nvPicPr>
          <p:cNvPr id="117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177" y="3245665"/>
            <a:ext cx="379524" cy="320224"/>
          </a:xfrm>
          <a:prstGeom prst="rect">
            <a:avLst/>
          </a:prstGeom>
          <a:noFill/>
        </p:spPr>
      </p:pic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19BD9B2-BE6A-4D5D-9B50-6F2027AA9612}"/>
              </a:ext>
            </a:extLst>
          </p:cNvPr>
          <p:cNvSpPr txBox="1"/>
          <p:nvPr/>
        </p:nvSpPr>
        <p:spPr>
          <a:xfrm>
            <a:off x="4849059" y="3207409"/>
            <a:ext cx="347579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050" smtClean="0">
                <a:latin typeface="Georgia" pitchFamily="18" charset="0"/>
                <a:sym typeface="Fira Sans"/>
              </a:rPr>
              <a:t>соответствие критериям эффективности (бюджетной, социальной, экономической)</a:t>
            </a:r>
            <a:endParaRPr lang="ru-RU" sz="1050">
              <a:latin typeface="Georgia" pitchFamily="18" charset="0"/>
              <a:sym typeface="Fira Sans"/>
            </a:endParaRPr>
          </a:p>
        </p:txBody>
      </p:sp>
      <p:cxnSp>
        <p:nvCxnSpPr>
          <p:cNvPr id="122" name="Google Shape;1550;p18">
            <a:extLst>
              <a:ext uri="{FF2B5EF4-FFF2-40B4-BE49-F238E27FC236}">
                <a16:creationId xmlns="" xmlns:a16="http://schemas.microsoft.com/office/drawing/2014/main" id="{0D8BB56E-FF61-4478-BF3B-F836D5D09405}"/>
              </a:ext>
            </a:extLst>
          </p:cNvPr>
          <p:cNvCxnSpPr/>
          <p:nvPr/>
        </p:nvCxnSpPr>
        <p:spPr>
          <a:xfrm>
            <a:off x="4308978" y="3705482"/>
            <a:ext cx="4273236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6419850" y="5676865"/>
            <a:ext cx="2343149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Заключение инвестиционного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соглашения между Правительством Кировской области и инвестором</a:t>
            </a:r>
            <a:endParaRPr lang="ru-RU" sz="130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123825" y="5762059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06484" y="5796469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5991225" y="5778499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046429" y="582131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8829675" y="4991100"/>
            <a:ext cx="2552700" cy="1495425"/>
          </a:xfrm>
          <a:prstGeom prst="roundRect">
            <a:avLst>
              <a:gd name="adj" fmla="val 90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8829674" y="4981575"/>
            <a:ext cx="2571751" cy="1524000"/>
          </a:xfrm>
          <a:prstGeom prst="roundRect">
            <a:avLst>
              <a:gd name="adj" fmla="val 11301"/>
            </a:avLst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54" name="Прямоугольник 453"/>
          <p:cNvSpPr/>
          <p:nvPr/>
        </p:nvSpPr>
        <p:spPr>
          <a:xfrm>
            <a:off x="8924926" y="5272921"/>
            <a:ext cx="24860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постановление Правительства Кировской области от 09.06.2023 № 306-П 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8915400" y="5791885"/>
            <a:ext cx="24193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постановление Правительства Кировской области от 22.12.2023 № 717-П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9848284" y="4998295"/>
            <a:ext cx="516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</a:t>
            </a:r>
            <a:endParaRPr lang="ru-RU" sz="16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2050" name="Picture 2" descr="E:\Для сообщества\3. ФОТО ДЛЯ ОФОРМЛЕНИЯ\casual-life-3d-stack-of-books-mocku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5575" y="6224104"/>
            <a:ext cx="1041400" cy="633896"/>
          </a:xfrm>
          <a:prstGeom prst="rect">
            <a:avLst/>
          </a:prstGeom>
          <a:noFill/>
        </p:spPr>
      </p:pic>
      <p:sp>
        <p:nvSpPr>
          <p:cNvPr id="148" name="Овал 147"/>
          <p:cNvSpPr/>
          <p:nvPr/>
        </p:nvSpPr>
        <p:spPr>
          <a:xfrm>
            <a:off x="2288382" y="3902869"/>
            <a:ext cx="102394" cy="100011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3905250" y="5676865"/>
            <a:ext cx="23431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Рассмотрение заявления </a:t>
            </a:r>
          </a:p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и документов органами исполнительной власти Кировской области</a:t>
            </a:r>
            <a:endParaRPr lang="ru-RU" sz="130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3476625" y="5787464"/>
            <a:ext cx="438150" cy="428625"/>
          </a:xfrm>
          <a:prstGeom prst="ellipse">
            <a:avLst/>
          </a:prstGeom>
          <a:gradFill flip="none" rotWithShape="1">
            <a:gsLst>
              <a:gs pos="50000">
                <a:srgbClr val="2A959A">
                  <a:alpha val="7098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49759" y="581234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1009650"/>
            <a:ext cx="5273335" cy="5590325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26502" y="6368534"/>
            <a:ext cx="34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70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41175" y="262611"/>
            <a:ext cx="54690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Льготные займы Фонда развития </a:t>
            </a:r>
            <a:b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промышленности Российской Федерации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6725" y="1138384"/>
            <a:ext cx="325922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«Проекты развития»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0060" y="2256416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применения:</a:t>
            </a:r>
          </a:p>
        </p:txBody>
      </p:sp>
      <p:grpSp>
        <p:nvGrpSpPr>
          <p:cNvPr id="2" name="Группа 43"/>
          <p:cNvGrpSpPr/>
          <p:nvPr/>
        </p:nvGrpSpPr>
        <p:grpSpPr>
          <a:xfrm>
            <a:off x="649312" y="2751332"/>
            <a:ext cx="4694214" cy="3243617"/>
            <a:chOff x="3686264" y="3133356"/>
            <a:chExt cx="5025719" cy="15295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1" name="TextBox 70"/>
            <p:cNvSpPr txBox="1"/>
            <p:nvPr/>
          </p:nvSpPr>
          <p:spPr>
            <a:xfrm>
              <a:off x="3686264" y="3926473"/>
              <a:ext cx="1580527" cy="735838"/>
            </a:xfrm>
            <a:prstGeom prst="roundRect">
              <a:avLst>
                <a:gd name="adj" fmla="val 9451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Повышение уровня автоматизации и цифровизации промышленных предприятий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31456" y="3133356"/>
              <a:ext cx="1580527" cy="735838"/>
            </a:xfrm>
            <a:prstGeom prst="roundRect">
              <a:avLst>
                <a:gd name="adj" fmla="val 7647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 Extra Condensed"/>
                </a:rPr>
                <a:t>Производство станкоинструментальной продукции, соответствующей принципам НДП с импортозамещающим потенциалом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91692" y="3133356"/>
              <a:ext cx="1580527" cy="735838"/>
            </a:xfrm>
            <a:prstGeom prst="roundRect">
              <a:avLst>
                <a:gd name="adj" fmla="val 7045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 Extra Condensed"/>
              </a:endParaRPr>
            </a:p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 Extra Condensed"/>
                </a:rPr>
                <a:t>Внедрение наилучших доступных технологий (НДП)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391692" y="3926473"/>
              <a:ext cx="1580527" cy="735838"/>
            </a:xfrm>
            <a:prstGeom prst="roundRect">
              <a:avLst>
                <a:gd name="adj" fmla="val 8248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Выпуск высокотехнологичной продукции гражданского или двойного назначения на предприятиях ОПК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31456" y="3925928"/>
              <a:ext cx="1580527" cy="736929"/>
            </a:xfrm>
            <a:prstGeom prst="roundRect">
              <a:avLst>
                <a:gd name="adj" fmla="val 7647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Технологическое перевооружение и модернизация судоремонтных предприятий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686264" y="3133356"/>
              <a:ext cx="1580527" cy="735838"/>
            </a:xfrm>
            <a:prstGeom prst="roundRect">
              <a:avLst>
                <a:gd name="adj" fmla="val 8849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 Extra Condensed"/>
                </a:rPr>
                <a:t>Производство высокотехнологичной продукции гражданского назначения с импортозамещающим потенциалом</a:t>
              </a: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7218851" y="1123979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9875" y="1295429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60 месяцев (5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09973" y="518325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89875" y="689775"/>
            <a:ext cx="19223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100 до 1000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3569760"/>
            <a:ext cx="2267287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3750088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125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9973" y="1707093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9875" y="1892783"/>
            <a:ext cx="4264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базовая ставка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3% при банковской гарантии, а также гарантии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ВЭБ.РФ, Корпорации МСП, региональных гарантийных организаций (РГО) или Российского агентства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страхованию экспортных кредитов и инвестиций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3 % при покупке российского оборудования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(или) отечественного программного обеспечения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сумму ≥ 50 от суммы займа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4141494"/>
            <a:ext cx="3729226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Целевой объем продаж новой продукции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34265" y="4312944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50% от суммы займа в год, начиная со 2 года серийного производства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4824244"/>
            <a:ext cx="417152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 стороны</a:t>
            </a:r>
          </a:p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заявителя, частных инвесторов или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5204492"/>
            <a:ext cx="420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20% бюджета проекта, в том числе за счет собственных средств, средств частных инвесторов 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или банков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790" y="446485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1128589"/>
            <a:ext cx="481522" cy="406283"/>
          </a:xfrm>
          <a:prstGeom prst="rect">
            <a:avLst/>
          </a:prstGeom>
          <a:noFill/>
        </p:spPr>
      </p:pic>
      <p:grpSp>
        <p:nvGrpSpPr>
          <p:cNvPr id="3" name="Группа 119"/>
          <p:cNvGrpSpPr/>
          <p:nvPr/>
        </p:nvGrpSpPr>
        <p:grpSpPr>
          <a:xfrm>
            <a:off x="6683513" y="4816627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54" y="1628854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4174151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3443901"/>
            <a:ext cx="510200" cy="510200"/>
          </a:xfrm>
          <a:prstGeom prst="rect">
            <a:avLst/>
          </a:prstGeom>
          <a:noFill/>
        </p:spPr>
      </p:pic>
      <p:sp>
        <p:nvSpPr>
          <p:cNvPr id="124" name="Прямоугольник 123"/>
          <p:cNvSpPr/>
          <p:nvPr/>
        </p:nvSpPr>
        <p:spPr>
          <a:xfrm>
            <a:off x="7254363" y="5924101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Льготный период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334265" y="6105413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3 лет освобождение от уплаты основного долга</a:t>
            </a:r>
          </a:p>
        </p:txBody>
      </p:sp>
      <p:pic>
        <p:nvPicPr>
          <p:cNvPr id="42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5862514"/>
            <a:ext cx="481522" cy="40628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284086"/>
            <a:ext cx="5273335" cy="631589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33787" y="6368534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latin typeface="Akrobat Light" panose="00000500000000000000" pitchFamily="2" charset="-52"/>
              </a:rPr>
              <a:t>71</a:t>
            </a:r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398856"/>
            <a:ext cx="325922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«Комплектующие изделия»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0060" y="1233358"/>
            <a:ext cx="1957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113326" y="5301107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184350" y="5472557"/>
            <a:ext cx="4208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60 месяцев (5 лет) – на инвестиционный заем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36 месяцев (3 лет) – на масштабирование производства</a:t>
            </a:r>
          </a:p>
          <a:p>
            <a:endParaRPr lang="ru-RU" sz="12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  <a:p>
            <a:endParaRPr lang="ru-RU" sz="12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123498" y="4147350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203400" y="4318800"/>
            <a:ext cx="3882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100 до 1000 млн. руб. – на инвестиционный заем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1937101"/>
            <a:ext cx="2267287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2117429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125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162348" y="485489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42250" y="671179"/>
            <a:ext cx="4264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– на инвестиционный заем и на масштабирование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производства;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3% при банковской гарантии, а также гарантии ВЭБ.РФ, Корпорации МСП или региональных гарантийных организаций (РГО) – на инвестиционный заем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2655594"/>
            <a:ext cx="3729226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Целевой объем продаж новой продукции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34265" y="2827044"/>
            <a:ext cx="420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30% от суммы займа в год, начиная со 2 года серийного производства – на инвестиционный заем;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масштабирование производства не предусмотрен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3824119"/>
            <a:ext cx="417152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 стороны</a:t>
            </a:r>
          </a:p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заявителя, частных инвесторов или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4242467"/>
            <a:ext cx="4208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20% бюджета проекта, в том числе за счет собственных средств, средств частных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инвесторов или банков – на инвестиционный заем;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масштабирование производства не предусмотрен 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315" y="4075510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54" y="5305717"/>
            <a:ext cx="481522" cy="406283"/>
          </a:xfrm>
          <a:prstGeom prst="rect">
            <a:avLst/>
          </a:prstGeom>
          <a:noFill/>
        </p:spPr>
      </p:pic>
      <p:grpSp>
        <p:nvGrpSpPr>
          <p:cNvPr id="2" name="Группа 119"/>
          <p:cNvGrpSpPr/>
          <p:nvPr/>
        </p:nvGrpSpPr>
        <p:grpSpPr>
          <a:xfrm>
            <a:off x="6683513" y="3816502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729" y="407250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2688251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1811242"/>
            <a:ext cx="510200" cy="510200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627679" y="1625693"/>
            <a:ext cx="4734895" cy="229860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200" smtClean="0">
                <a:latin typeface="Georgia" pitchFamily="18" charset="0"/>
                <a:sym typeface="Fira Sans"/>
              </a:rPr>
              <a:t>Программа предназначена для проектов, направленных </a:t>
            </a:r>
            <a:br>
              <a:rPr lang="ru-RU" sz="1200" smtClean="0">
                <a:latin typeface="Georgia" pitchFamily="18" charset="0"/>
                <a:sym typeface="Fira Sans"/>
              </a:rPr>
            </a:br>
            <a:r>
              <a:rPr lang="ru-RU" sz="1200" smtClean="0">
                <a:latin typeface="Georgia" pitchFamily="18" charset="0"/>
                <a:sym typeface="Fira Sans"/>
              </a:rPr>
              <a:t>на организацию и/или модернизацию производства комплектующих изделий, применяемых в составе промышленной продукции, перечисленной в приложении к постановлению Правительства Российской Федерации </a:t>
            </a:r>
            <a:br>
              <a:rPr lang="ru-RU" sz="1200" smtClean="0">
                <a:latin typeface="Georgia" pitchFamily="18" charset="0"/>
                <a:sym typeface="Fira Sans"/>
              </a:rPr>
            </a:br>
            <a:r>
              <a:rPr lang="ru-RU" sz="1200" smtClean="0">
                <a:latin typeface="Georgia" pitchFamily="18" charset="0"/>
                <a:sym typeface="Fira Sans"/>
              </a:rPr>
              <a:t>№ 719 «О подтверждении производства промышленной продукции на территории Российской Федерации» и/или производимая в рамках проекта продукция содержится в Перечне комплектующих изделий, необходимых для отраслей промышленности, утверждаемых Межведомственной комиссией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203400" y="4528350"/>
            <a:ext cx="3490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50 до 500 млн. руб. – на масштабирование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производства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4363" y="5451480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Льготный период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34265" y="5632792"/>
            <a:ext cx="420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3 лет освобождение от уплаты основного долга – на инвестиционный заем;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масштабирование производства не предусмотрен </a:t>
            </a:r>
          </a:p>
        </p:txBody>
      </p:sp>
      <p:pic>
        <p:nvPicPr>
          <p:cNvPr id="42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2629" y="5467642"/>
            <a:ext cx="481522" cy="40628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809897"/>
            <a:ext cx="5273335" cy="5373188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6417" y="6368534"/>
            <a:ext cx="338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72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956232"/>
            <a:ext cx="33057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«Производительность труда»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0060" y="1819309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применения:</a:t>
            </a:r>
          </a:p>
        </p:txBody>
      </p:sp>
      <p:grpSp>
        <p:nvGrpSpPr>
          <p:cNvPr id="2" name="Группа 43"/>
          <p:cNvGrpSpPr/>
          <p:nvPr/>
        </p:nvGrpSpPr>
        <p:grpSpPr>
          <a:xfrm>
            <a:off x="649312" y="3257772"/>
            <a:ext cx="4695045" cy="2490728"/>
            <a:chOff x="3686264" y="3140471"/>
            <a:chExt cx="5026609" cy="11744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1" name="TextBox 70"/>
            <p:cNvSpPr txBox="1"/>
            <p:nvPr/>
          </p:nvSpPr>
          <p:spPr>
            <a:xfrm>
              <a:off x="3686264" y="3926472"/>
              <a:ext cx="5005323" cy="388481"/>
            </a:xfrm>
            <a:prstGeom prst="roundRect">
              <a:avLst>
                <a:gd name="adj" fmla="val 9451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Продукт входит в отраслевые планы импортозамещения Минпромторга России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6264" y="3140471"/>
              <a:ext cx="2336805" cy="735838"/>
            </a:xfrm>
            <a:prstGeom prst="roundRect">
              <a:avLst>
                <a:gd name="adj" fmla="val 9451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100" smtClean="0">
                  <a:latin typeface="Georgia" pitchFamily="18" charset="0"/>
                  <a:sym typeface="Fira Sans"/>
                </a:rPr>
                <a:t>Продукция проекта </a:t>
              </a:r>
              <a:br>
                <a:rPr lang="en-US" sz="1100" smtClean="0">
                  <a:latin typeface="Georgia" pitchFamily="18" charset="0"/>
                  <a:sym typeface="Fira Sans"/>
                </a:rPr>
              </a:br>
              <a:r>
                <a:rPr lang="ru-RU" sz="1100" smtClean="0">
                  <a:latin typeface="Georgia" pitchFamily="18" charset="0"/>
                  <a:sym typeface="Fira Sans"/>
                </a:rPr>
                <a:t>содержится в Перечне комплектующих изделий, необходимых для отраслей промышленности, утверждаемых Межведомственной комиссией Минпромторга России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94152" y="3140471"/>
              <a:ext cx="2518721" cy="735838"/>
            </a:xfrm>
            <a:prstGeom prst="roundRect">
              <a:avLst>
                <a:gd name="adj" fmla="val 8248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Производство комплектующих изделий, применяемых в составе промышленной продукции, перечисленной в приложении к  постановлению Правительства Российской Федерации </a:t>
              </a:r>
              <a:br>
                <a:rPr lang="ru-RU" sz="1200" smtClean="0">
                  <a:latin typeface="Georgia" pitchFamily="18" charset="0"/>
                  <a:sym typeface="Fira Sans"/>
                </a:rPr>
              </a:br>
              <a:r>
                <a:rPr lang="ru-RU" sz="1200" smtClean="0">
                  <a:latin typeface="Georgia" pitchFamily="18" charset="0"/>
                  <a:sym typeface="Fira Sans"/>
                </a:rPr>
                <a:t>№ 719</a:t>
              </a: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7218851" y="1052957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9875" y="1224407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60 месяцев (5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09973" y="518325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89875" y="689775"/>
            <a:ext cx="1768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50 до 300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3099151"/>
            <a:ext cx="2267287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3279479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62,5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9973" y="1609439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9875" y="1795129"/>
            <a:ext cx="4264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базовая ставка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3% при банковской гарантии, а также гарантии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ВЭБ.РФ, Корпорации МСП или региональных гарантийных организаций (РГО)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7% в случае невыполнения условий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Национального проекта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3703344"/>
            <a:ext cx="3729226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Целевой объем продаж новой продукции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15215" y="3874794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целевой прирост производительности труда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4414669"/>
            <a:ext cx="417152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 стороны</a:t>
            </a:r>
          </a:p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заявителя, частных инвесторов или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4833017"/>
            <a:ext cx="420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20% бюджета проекта, в том числе за счет собственных средств, средств частных инвесторов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или банков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790" y="446485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1057567"/>
            <a:ext cx="481522" cy="406283"/>
          </a:xfrm>
          <a:prstGeom prst="rect">
            <a:avLst/>
          </a:prstGeom>
          <a:noFill/>
        </p:spPr>
      </p:pic>
      <p:grpSp>
        <p:nvGrpSpPr>
          <p:cNvPr id="3" name="Группа 119"/>
          <p:cNvGrpSpPr/>
          <p:nvPr/>
        </p:nvGrpSpPr>
        <p:grpSpPr>
          <a:xfrm>
            <a:off x="6683513" y="4407052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54" y="1531200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3736001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2963767"/>
            <a:ext cx="510200" cy="510200"/>
          </a:xfrm>
          <a:prstGeom prst="rect">
            <a:avLst/>
          </a:prstGeom>
          <a:noFill/>
        </p:spPr>
      </p:pic>
      <p:sp>
        <p:nvSpPr>
          <p:cNvPr id="124" name="Прямоугольник 123"/>
          <p:cNvSpPr/>
          <p:nvPr/>
        </p:nvSpPr>
        <p:spPr>
          <a:xfrm>
            <a:off x="7254363" y="5699130"/>
            <a:ext cx="4171521" cy="2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Льготный период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334265" y="5899492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3 лет освобождение от уплаты основного долга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70060" y="2133634"/>
            <a:ext cx="49055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предназначена для финансирования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проектов в области обрабатывающей промышленности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(за исключением пищевой), соответствующих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одному из следующих требований</a:t>
            </a:r>
          </a:p>
        </p:txBody>
      </p:sp>
      <p:pic>
        <p:nvPicPr>
          <p:cNvPr id="40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5734342"/>
            <a:ext cx="481522" cy="40628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1158240"/>
            <a:ext cx="5273335" cy="4345577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40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73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1531026"/>
            <a:ext cx="325922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«Автокомпоненты»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0060" y="2394103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применения: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218851" y="1214882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9875" y="1386332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84 месяцев (7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09973" y="518325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89875" y="689775"/>
            <a:ext cx="1938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100 до 5000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3508726"/>
            <a:ext cx="2267287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3689054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125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9973" y="1971389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9875" y="2157079"/>
            <a:ext cx="4264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 базовая ставка</a:t>
            </a:r>
          </a:p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3% при банковской гарантии, а также гарантии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ВЭБ.РФ, Корпорации МСП или региональных гарантийных организаций (РГО) или Российского агентства по страхованию экспортных кредитов и инвестиций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5627394"/>
            <a:ext cx="1901803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получения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15215" y="5798844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соответствии с постановлением Правительства Российской Федерации № 1176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4319419"/>
            <a:ext cx="417152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со стороны</a:t>
            </a:r>
          </a:p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заявителя, частных инвесторов или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4737767"/>
            <a:ext cx="420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≥ 20% бюджета проекта, в том числе за счет собственных средств, средств частных инвесторов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или банков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790" y="446485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1219492"/>
            <a:ext cx="481522" cy="406283"/>
          </a:xfrm>
          <a:prstGeom prst="rect">
            <a:avLst/>
          </a:prstGeom>
          <a:noFill/>
        </p:spPr>
      </p:pic>
      <p:grpSp>
        <p:nvGrpSpPr>
          <p:cNvPr id="2" name="Группа 119"/>
          <p:cNvGrpSpPr/>
          <p:nvPr/>
        </p:nvGrpSpPr>
        <p:grpSpPr>
          <a:xfrm>
            <a:off x="6683513" y="4311802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54" y="1893150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5660051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3373342"/>
            <a:ext cx="510200" cy="5102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27679" y="2757864"/>
            <a:ext cx="4734895" cy="192713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400" smtClean="0">
                <a:latin typeface="Georgia" pitchFamily="18" charset="0"/>
                <a:sym typeface="Fira Sans"/>
              </a:rPr>
              <a:t>Программа предназначена для проектов, направленных </a:t>
            </a:r>
            <a:br>
              <a:rPr lang="ru-RU" sz="1400" smtClean="0">
                <a:latin typeface="Georgia" pitchFamily="18" charset="0"/>
                <a:sym typeface="Fira Sans"/>
              </a:rPr>
            </a:br>
            <a:r>
              <a:rPr lang="ru-RU" sz="1400" smtClean="0">
                <a:latin typeface="Georgia" pitchFamily="18" charset="0"/>
                <a:sym typeface="Fira Sans"/>
              </a:rPr>
              <a:t>на создание серийных производств узлов и агрегатов для колесных транспортных средств и спецтехники, а также увеличения масштабов выпуска автокомпонентов и (или) применяемых в составе указанных автокомпонентов приоритетных комплектующих изделий</a:t>
            </a:r>
          </a:p>
        </p:txBody>
      </p:sp>
    </p:spTree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284086"/>
            <a:ext cx="5273335" cy="631589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38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74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590454"/>
            <a:ext cx="325922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«Лизинговые проекты»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218851" y="1357757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9875" y="1529207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60 месяцев (5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09973" y="585000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89875" y="756450"/>
            <a:ext cx="1670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 до 500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3232501"/>
            <a:ext cx="1866537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Лизинговая сделка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3412829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20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9973" y="2285714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9875" y="2471404"/>
            <a:ext cx="4264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5360694"/>
            <a:ext cx="1384033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15215" y="5532144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лизингодателем в рамках проекта выступает уполномоченная лизинговая компания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4243219"/>
            <a:ext cx="417152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Объем финансирования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4490117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45% стоимости промышленного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оборудования для обрабатывающих производств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790" y="513160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1362367"/>
            <a:ext cx="481522" cy="406283"/>
          </a:xfrm>
          <a:prstGeom prst="rect">
            <a:avLst/>
          </a:prstGeom>
          <a:noFill/>
        </p:spPr>
      </p:pic>
      <p:grpSp>
        <p:nvGrpSpPr>
          <p:cNvPr id="2" name="Группа 119"/>
          <p:cNvGrpSpPr/>
          <p:nvPr/>
        </p:nvGrpSpPr>
        <p:grpSpPr>
          <a:xfrm>
            <a:off x="6683513" y="4235602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54" y="2207475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5393351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3097117"/>
            <a:ext cx="510200" cy="51020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70060" y="1453531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применения:</a:t>
            </a:r>
          </a:p>
        </p:txBody>
      </p:sp>
      <p:grpSp>
        <p:nvGrpSpPr>
          <p:cNvPr id="3" name="Группа 43"/>
          <p:cNvGrpSpPr/>
          <p:nvPr/>
        </p:nvGrpSpPr>
        <p:grpSpPr>
          <a:xfrm>
            <a:off x="649312" y="2700396"/>
            <a:ext cx="4695045" cy="3227369"/>
            <a:chOff x="3686264" y="3140471"/>
            <a:chExt cx="5026609" cy="15218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" name="TextBox 33"/>
            <p:cNvSpPr txBox="1"/>
            <p:nvPr/>
          </p:nvSpPr>
          <p:spPr>
            <a:xfrm>
              <a:off x="3686264" y="3926472"/>
              <a:ext cx="2336805" cy="735838"/>
            </a:xfrm>
            <a:prstGeom prst="roundRect">
              <a:avLst>
                <a:gd name="adj" fmla="val 9451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Приобретение у производителя российского промышленного оборудования для реализации проектов, не относящихся к обрабатывающей промышленности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94152" y="3926472"/>
              <a:ext cx="2518721" cy="735838"/>
            </a:xfrm>
            <a:prstGeom prst="roundRect">
              <a:avLst>
                <a:gd name="adj" fmla="val 8248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Приобретение беспилотных авиационных систем у российских производителей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86264" y="3140471"/>
              <a:ext cx="2336805" cy="735838"/>
            </a:xfrm>
            <a:prstGeom prst="roundRect">
              <a:avLst>
                <a:gd name="adj" fmla="val 9451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Модернизацию основных производственных фондов обрабатывающих производств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94152" y="3140471"/>
              <a:ext cx="2518721" cy="735838"/>
            </a:xfrm>
            <a:prstGeom prst="roundRect">
              <a:avLst>
                <a:gd name="adj" fmla="val 8248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Приобретение деревообработчиками и лесозаготовителями оборудования или спецтехники по обработке древесины, включая российские харвестеры и форвардеры</a:t>
              </a:r>
              <a:endParaRPr lang="ru-RU" sz="1200" smtClean="0">
                <a:latin typeface="Georgia" pitchFamily="18" charset="0"/>
                <a:sym typeface="Fira Sans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70060" y="1767856"/>
            <a:ext cx="4334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предназначена для финансирования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лизинговых проектов, направленных на:</a:t>
            </a:r>
          </a:p>
        </p:txBody>
      </p:sp>
    </p:spTree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284086"/>
            <a:ext cx="5273335" cy="631589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41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75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398856"/>
            <a:ext cx="325922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«Маркировка товаров»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218851" y="1243457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289875" y="1414907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24 месяцев (2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209973" y="585000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89875" y="756450"/>
            <a:ext cx="1576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 до 50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09973" y="2718151"/>
            <a:ext cx="2267287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98753" y="2898479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09973" y="1923764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89875" y="2109454"/>
            <a:ext cx="4264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4751094"/>
            <a:ext cx="1384033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315215" y="4922544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займы предоставляются на целевую закупку специального оборудования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254363" y="3319294"/>
            <a:ext cx="417152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343143" y="3566192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требуется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790" y="513160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1248067"/>
            <a:ext cx="481522" cy="406283"/>
          </a:xfrm>
          <a:prstGeom prst="rect">
            <a:avLst/>
          </a:prstGeom>
          <a:noFill/>
        </p:spPr>
      </p:pic>
      <p:grpSp>
        <p:nvGrpSpPr>
          <p:cNvPr id="2" name="Группа 119"/>
          <p:cNvGrpSpPr/>
          <p:nvPr/>
        </p:nvGrpSpPr>
        <p:grpSpPr>
          <a:xfrm>
            <a:off x="6683513" y="3311677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54" y="1845525"/>
            <a:ext cx="498396" cy="498396"/>
          </a:xfrm>
          <a:prstGeom prst="rect">
            <a:avLst/>
          </a:prstGeom>
          <a:noFill/>
        </p:spPr>
      </p:pic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4783751"/>
            <a:ext cx="499475" cy="421432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5" y="2582767"/>
            <a:ext cx="510200" cy="51020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70060" y="1261933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70060" y="1576258"/>
            <a:ext cx="43348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предназначена для финансирования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проектов по приобретению оборудования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целях маркировки:</a:t>
            </a:r>
          </a:p>
        </p:txBody>
      </p:sp>
      <p:grpSp>
        <p:nvGrpSpPr>
          <p:cNvPr id="3" name="Группа 43"/>
          <p:cNvGrpSpPr/>
          <p:nvPr/>
        </p:nvGrpSpPr>
        <p:grpSpPr>
          <a:xfrm>
            <a:off x="649312" y="2751332"/>
            <a:ext cx="4694214" cy="3243617"/>
            <a:chOff x="3686264" y="3133356"/>
            <a:chExt cx="5025719" cy="15295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TextBox 40"/>
            <p:cNvSpPr txBox="1"/>
            <p:nvPr/>
          </p:nvSpPr>
          <p:spPr>
            <a:xfrm>
              <a:off x="3686264" y="3926473"/>
              <a:ext cx="1580527" cy="735838"/>
            </a:xfrm>
            <a:prstGeom prst="roundRect">
              <a:avLst>
                <a:gd name="adj" fmla="val 9451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endParaRPr lang="ru-RU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Биологически активных добавок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31456" y="3133356"/>
              <a:ext cx="1580527" cy="735838"/>
            </a:xfrm>
            <a:prstGeom prst="roundRect">
              <a:avLst>
                <a:gd name="adj" fmla="val 7647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 Extra Condensed"/>
              </a:endParaRPr>
            </a:p>
            <a:p>
              <a:pPr algn="ctr">
                <a:defRPr/>
              </a:pPr>
              <a:endParaRPr lang="ru-RU" sz="1200" smtClean="0">
                <a:latin typeface="Georgia" pitchFamily="18" charset="0"/>
                <a:sym typeface="Fira Sans Extra Condensed"/>
              </a:endParaRPr>
            </a:p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 Extra Condensed"/>
                </a:rPr>
                <a:t>Упакованной воды и безалкогольных напитков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91692" y="3133356"/>
              <a:ext cx="1580527" cy="735838"/>
            </a:xfrm>
            <a:prstGeom prst="roundRect">
              <a:avLst>
                <a:gd name="adj" fmla="val 7045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 Extra Condensed"/>
              </a:endParaRPr>
            </a:p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 Extra Condensed"/>
              </a:endParaRPr>
            </a:p>
            <a:p>
              <a:pPr algn="ctr">
                <a:defRPr/>
              </a:pPr>
              <a:endParaRPr lang="ru-RU" sz="1200" smtClean="0">
                <a:latin typeface="Georgia" pitchFamily="18" charset="0"/>
                <a:sym typeface="Fira Sans Extra Condensed"/>
              </a:endParaRPr>
            </a:p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 Extra Condensed"/>
                </a:rPr>
                <a:t>Молочной продукции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91692" y="3926473"/>
              <a:ext cx="1580527" cy="735838"/>
            </a:xfrm>
            <a:prstGeom prst="roundRect">
              <a:avLst>
                <a:gd name="adj" fmla="val 8248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endParaRPr lang="en-US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Средств дезинфекции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31456" y="3925928"/>
              <a:ext cx="1580527" cy="736929"/>
            </a:xfrm>
            <a:prstGeom prst="roundRect">
              <a:avLst>
                <a:gd name="adj" fmla="val 7647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ru-RU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endParaRPr lang="ru-RU" sz="1200" smtClean="0">
                <a:latin typeface="Georgia" pitchFamily="18" charset="0"/>
                <a:sym typeface="Fira Sans"/>
              </a:endParaRPr>
            </a:p>
            <a:p>
              <a:pPr algn="ctr">
                <a:defRPr/>
              </a:pPr>
              <a:r>
                <a:rPr lang="ru-RU" sz="1200" smtClean="0">
                  <a:latin typeface="Georgia" pitchFamily="18" charset="0"/>
                  <a:sym typeface="Fira Sans"/>
                </a:rPr>
                <a:t>Отдельных видов медицинских изделий и средств реабилитации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86264" y="3133356"/>
              <a:ext cx="1580527" cy="735838"/>
            </a:xfrm>
            <a:prstGeom prst="roundRect">
              <a:avLst>
                <a:gd name="adj" fmla="val 8849"/>
              </a:avLst>
            </a:prstGeom>
            <a:gradFill flip="none" rotWithShape="1">
              <a:gsLst>
                <a:gs pos="49000">
                  <a:schemeClr val="accent5">
                    <a:lumMod val="75000"/>
                    <a:alpha val="14000"/>
                  </a:schemeClr>
                </a:gs>
                <a:gs pos="0">
                  <a:schemeClr val="accent5">
                    <a:lumMod val="60000"/>
                    <a:lumOff val="40000"/>
                    <a:alpha val="58000"/>
                  </a:schemeClr>
                </a:gs>
                <a:gs pos="100000">
                  <a:schemeClr val="accent5">
                    <a:lumMod val="75000"/>
                    <a:alpha val="5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lIns="0" tIns="0" rIns="0" bIns="0"/>
            <a:lstStyle/>
            <a:p>
              <a:pPr lvl="0" algn="ctr">
                <a:defRPr/>
              </a:pPr>
              <a:endParaRPr lang="en-US" sz="1200" smtClean="0">
                <a:latin typeface="Georgia" pitchFamily="18" charset="0"/>
                <a:sym typeface="Fira Sans Extra Condensed"/>
              </a:endParaRPr>
            </a:p>
            <a:p>
              <a:pPr lvl="0" algn="ctr">
                <a:defRPr/>
              </a:pPr>
              <a:endParaRPr lang="en-US" sz="1200" smtClean="0">
                <a:latin typeface="Georgia" pitchFamily="18" charset="0"/>
                <a:sym typeface="Fira Sans Extra Condensed"/>
              </a:endParaRPr>
            </a:p>
            <a:p>
              <a:pPr lvl="0" algn="ctr">
                <a:defRPr/>
              </a:pPr>
              <a:endParaRPr lang="ru-RU" sz="1200" smtClean="0">
                <a:latin typeface="Georgia" pitchFamily="18" charset="0"/>
                <a:sym typeface="Fira Sans Extra Condensed"/>
              </a:endParaRPr>
            </a:p>
            <a:p>
              <a:pPr lvl="0" algn="ctr">
                <a:defRPr/>
              </a:pPr>
              <a:r>
                <a:rPr lang="ru-RU" sz="1200" err="1" smtClean="0">
                  <a:latin typeface="Georgia" pitchFamily="18" charset="0"/>
                  <a:sym typeface="Fira Sans Extra Condensed"/>
                </a:rPr>
                <a:t>Фармацевти-ческой продукции</a:t>
              </a:r>
            </a:p>
          </p:txBody>
        </p:sp>
      </p:grpSp>
      <p:pic>
        <p:nvPicPr>
          <p:cNvPr id="52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79" y="4029367"/>
            <a:ext cx="481522" cy="406283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7254363" y="3986044"/>
            <a:ext cx="417152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Льготный период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343143" y="4232942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 года освобождение от уплаты основного долга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315215" y="5474994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погашение основного долга начинается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 второго года пользования займом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315215" y="6017919"/>
            <a:ext cx="420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качестве обеспечения принимаются банковские гарантии, а также гарантии и поручительства ВЭБ.РФ </a:t>
            </a:r>
          </a:p>
        </p:txBody>
      </p:sp>
    </p:spTree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696688"/>
            <a:ext cx="5273335" cy="957943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284086"/>
            <a:ext cx="5273335" cy="631589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10344237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46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76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022742" y="5193230"/>
            <a:ext cx="2542" cy="1036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398856"/>
            <a:ext cx="355257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финансирования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«Формирование компонентной </a:t>
            </a:r>
          </a:p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ресурсной базы»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218101" y="3700907"/>
            <a:ext cx="1214115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займа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289125" y="3872357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36 месяцев (3 лет)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256848" y="3156750"/>
            <a:ext cx="1350370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займа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336750" y="3328200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10 до 500 млн. руб.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285423" y="4956526"/>
            <a:ext cx="2267287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Общий бюджет проекта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1374203" y="5136854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10 млн. рублей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247323" y="4324064"/>
            <a:ext cx="1864934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1327225" y="4509754"/>
            <a:ext cx="4264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7%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1253613" y="5557669"/>
            <a:ext cx="417152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Софинансирование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342393" y="5795042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требуется</a:t>
            </a:r>
          </a:p>
        </p:txBody>
      </p:sp>
      <p:pic>
        <p:nvPicPr>
          <p:cNvPr id="116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65" y="3084910"/>
            <a:ext cx="455667" cy="455667"/>
          </a:xfrm>
          <a:prstGeom prst="rect">
            <a:avLst/>
          </a:prstGeom>
          <a:noFill/>
        </p:spPr>
      </p:pic>
      <p:pic>
        <p:nvPicPr>
          <p:cNvPr id="118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829" y="3705517"/>
            <a:ext cx="481522" cy="406283"/>
          </a:xfrm>
          <a:prstGeom prst="rect">
            <a:avLst/>
          </a:prstGeom>
          <a:noFill/>
        </p:spPr>
      </p:pic>
      <p:grpSp>
        <p:nvGrpSpPr>
          <p:cNvPr id="2" name="Группа 119"/>
          <p:cNvGrpSpPr/>
          <p:nvPr/>
        </p:nvGrpSpPr>
        <p:grpSpPr>
          <a:xfrm>
            <a:off x="682763" y="5550052"/>
            <a:ext cx="436378" cy="439046"/>
            <a:chOff x="7908494" y="3335065"/>
            <a:chExt cx="551073" cy="517707"/>
          </a:xfrm>
        </p:grpSpPr>
        <p:pic>
          <p:nvPicPr>
            <p:cNvPr id="121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122" name="Овал 12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704" y="4245825"/>
            <a:ext cx="498396" cy="498396"/>
          </a:xfrm>
          <a:prstGeom prst="rect">
            <a:avLst/>
          </a:prstGeom>
          <a:noFill/>
        </p:spPr>
      </p:pic>
      <p:pic>
        <p:nvPicPr>
          <p:cNvPr id="1027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555" y="4821142"/>
            <a:ext cx="510200" cy="51020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70060" y="1585783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применения:</a:t>
            </a:r>
          </a:p>
        </p:txBody>
      </p:sp>
      <p:pic>
        <p:nvPicPr>
          <p:cNvPr id="52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0169" y="915523"/>
            <a:ext cx="481522" cy="406283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7197213" y="872200"/>
            <a:ext cx="417152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Льготный период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285993" y="1119098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 года освобождение от уплаты основного долга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7679" y="1940019"/>
            <a:ext cx="4734895" cy="101273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9000">
                <a:schemeClr val="accent5">
                  <a:lumMod val="75000"/>
                  <a:alpha val="14000"/>
                </a:schemeClr>
              </a:gs>
              <a:gs pos="0">
                <a:schemeClr val="accent5">
                  <a:lumMod val="60000"/>
                  <a:lumOff val="40000"/>
                  <a:alpha val="58000"/>
                </a:schemeClr>
              </a:gs>
              <a:gs pos="100000">
                <a:schemeClr val="accent5">
                  <a:lumMod val="75000"/>
                  <a:alpha val="5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600" smtClean="0">
                <a:latin typeface="Georgia" pitchFamily="18" charset="0"/>
                <a:sym typeface="Fira Sans"/>
              </a:rPr>
              <a:t>Финансирование в рамках программы предоставляется на приобретение оснастки </a:t>
            </a:r>
            <a:br>
              <a:rPr lang="en-US" sz="1600" smtClean="0">
                <a:latin typeface="Georgia" pitchFamily="18" charset="0"/>
                <a:sym typeface="Fira Sans"/>
              </a:rPr>
            </a:br>
            <a:r>
              <a:rPr lang="ru-RU" sz="1600" smtClean="0">
                <a:latin typeface="Georgia" pitchFamily="18" charset="0"/>
                <a:sym typeface="Fira Sans"/>
              </a:rPr>
              <a:t>для промышленного производства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236608" y="2274594"/>
            <a:ext cx="1333640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Обеспечение</a:t>
            </a:r>
          </a:p>
        </p:txBody>
      </p:sp>
      <p:sp>
        <p:nvSpPr>
          <p:cNvPr id="4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318967" y="2090059"/>
            <a:ext cx="5273335" cy="2002972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7047781" y="2310780"/>
            <a:ext cx="4377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финансово устойчивых компаний: в части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ПАО и госкорпораций – без обеспечения; в части других – только поручительство бенефициара и генерального директора (другое обеспечение не требуется)</a:t>
            </a:r>
          </a:p>
        </p:txBody>
      </p:sp>
      <p:grpSp>
        <p:nvGrpSpPr>
          <p:cNvPr id="3" name="Группа 119"/>
          <p:cNvGrpSpPr/>
          <p:nvPr/>
        </p:nvGrpSpPr>
        <p:grpSpPr>
          <a:xfrm>
            <a:off x="6541743" y="2564615"/>
            <a:ext cx="433545" cy="635551"/>
            <a:chOff x="7875286" y="3370342"/>
            <a:chExt cx="551073" cy="749419"/>
          </a:xfrm>
        </p:grpSpPr>
        <p:pic>
          <p:nvPicPr>
            <p:cNvPr id="59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75286" y="3602054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60" name="Овал 59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7142673" y="3415680"/>
            <a:ext cx="4310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2. Для прочих компаний – обеспечение </a:t>
            </a:r>
            <a:b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соответствии со стандартом ФРП</a:t>
            </a:r>
          </a:p>
        </p:txBody>
      </p:sp>
      <p:sp>
        <p:nvSpPr>
          <p:cNvPr id="42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314613" y="4598120"/>
            <a:ext cx="5273335" cy="1550125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7236607" y="4817487"/>
            <a:ext cx="1384033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</a:t>
            </a:r>
          </a:p>
        </p:txBody>
      </p:sp>
      <p:pic>
        <p:nvPicPr>
          <p:cNvPr id="123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88" y="5126508"/>
            <a:ext cx="499475" cy="421432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7315216" y="5074662"/>
            <a:ext cx="4084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оснастка должна использоваться для переналадки оборудования в рамках организации производства новой продукции или не менее чем двукратного наращивания объема уже выпускаемой продукции </a:t>
            </a:r>
          </a:p>
        </p:txBody>
      </p:sp>
    </p:spTree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" name="Picture 2" descr="C:\Users\malygina_uk\Desktop\dsc2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05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936835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55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922" y="6026395"/>
            <a:ext cx="338400" cy="285984"/>
          </a:xfrm>
          <a:prstGeom prst="rect">
            <a:avLst/>
          </a:prstGeom>
          <a:noFill/>
        </p:spPr>
      </p:pic>
      <p:pic>
        <p:nvPicPr>
          <p:cNvPr id="56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97620" y="6366155"/>
            <a:ext cx="337716" cy="313315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3654456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74579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pic>
        <p:nvPicPr>
          <p:cNvPr id="59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222" y="6026395"/>
            <a:ext cx="338400" cy="285984"/>
          </a:xfrm>
          <a:prstGeom prst="rect">
            <a:avLst/>
          </a:prstGeom>
          <a:noFill/>
        </p:spPr>
      </p:pic>
      <p:pic>
        <p:nvPicPr>
          <p:cNvPr id="60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78920" y="6366155"/>
            <a:ext cx="337716" cy="313315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6435756" y="6301859"/>
            <a:ext cx="1670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frpko_43@mail.ru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355879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78-28-38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067818" y="5165635"/>
            <a:ext cx="2692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Государственный фонд развития промышленности Кировской области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30971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65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776650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232604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344231" y="334544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Займы фонда развития промышленности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1835467" y="6368534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77</a:t>
            </a:r>
            <a:endParaRPr lang="ru-RU" sz="160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2013380" y="5235388"/>
            <a:ext cx="11904" cy="993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malygina_uk\Desktop\qr-code (5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1400" y="1435100"/>
            <a:ext cx="2374900" cy="2374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85600" y="0"/>
            <a:ext cx="406400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17046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11006283" y="3345448"/>
            <a:ext cx="2032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Промышленная ипотека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11025" y="228600"/>
            <a:ext cx="0" cy="2238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7537" y="6368534"/>
            <a:ext cx="34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78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05777" y="4600575"/>
            <a:ext cx="19507" cy="16287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97704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969093" y="124371"/>
            <a:ext cx="4690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Промышленная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997668" y="752777"/>
            <a:ext cx="17299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ипотека</a:t>
            </a:r>
          </a:p>
        </p:txBody>
      </p:sp>
      <p:grpSp>
        <p:nvGrpSpPr>
          <p:cNvPr id="2" name="Группа 16"/>
          <p:cNvGrpSpPr/>
          <p:nvPr/>
        </p:nvGrpSpPr>
        <p:grpSpPr>
          <a:xfrm>
            <a:off x="4876800" y="2028824"/>
            <a:ext cx="5038726" cy="5019676"/>
            <a:chOff x="6530975" y="2016125"/>
            <a:chExt cx="4673600" cy="4673600"/>
          </a:xfrm>
        </p:grpSpPr>
        <p:pic>
          <p:nvPicPr>
            <p:cNvPr id="2050" name="Picture 2" descr="C:\Users\malygina_uk\Desktop\Каталог\Иконки\network-business-regulations-and-financial-la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0975" y="2016125"/>
              <a:ext cx="4673600" cy="4673600"/>
            </a:xfrm>
            <a:prstGeom prst="rect">
              <a:avLst/>
            </a:prstGeom>
            <a:noFill/>
          </p:spPr>
        </p:pic>
        <p:sp>
          <p:nvSpPr>
            <p:cNvPr id="16" name="Овал 15"/>
            <p:cNvSpPr/>
            <p:nvPr/>
          </p:nvSpPr>
          <p:spPr>
            <a:xfrm>
              <a:off x="8029575" y="4162426"/>
              <a:ext cx="352425" cy="323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2" y="0"/>
            <a:ext cx="3686627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0" y="0"/>
            <a:ext cx="4707648" cy="2276475"/>
          </a:xfrm>
          <a:prstGeom prst="rect">
            <a:avLst/>
          </a:prstGeom>
          <a:noFill/>
        </p:spPr>
      </p:pic>
      <p:sp>
        <p:nvSpPr>
          <p:cNvPr id="5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67225" y="4305300"/>
            <a:ext cx="7115175" cy="255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1006258" y="3345448"/>
            <a:ext cx="2032929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Промышленная ипотека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33426" y="6359193"/>
            <a:ext cx="34977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79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1691" y="5124450"/>
            <a:ext cx="12091" cy="1009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9522" y="2133600"/>
            <a:ext cx="4467228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00549" y="266699"/>
            <a:ext cx="7181851" cy="6286501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3421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Промышленная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663251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ипотека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155918" y="2399263"/>
            <a:ext cx="3671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получателю займа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155918" y="5002924"/>
            <a:ext cx="35814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поддержки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83228" y="3760570"/>
            <a:ext cx="29622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исключение - юридические лица и ИП, осуществляющие деятельность в сфере добычи и торговли сырой нефтью, природным газом, производства и торговли жидким топливом, производства и торговли табачными изделиями и алкогольной продукцией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02278" y="2848482"/>
            <a:ext cx="3063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российская организация или ИП</a:t>
            </a:r>
          </a:p>
        </p:txBody>
      </p:sp>
      <p:pic>
        <p:nvPicPr>
          <p:cNvPr id="6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48194" y="5113991"/>
            <a:ext cx="212972" cy="219697"/>
          </a:xfrm>
          <a:prstGeom prst="rect">
            <a:avLst/>
          </a:prstGeom>
          <a:noFill/>
        </p:spPr>
      </p:pic>
      <p:pic>
        <p:nvPicPr>
          <p:cNvPr id="6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48194" y="5999816"/>
            <a:ext cx="212972" cy="219697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" y="2756002"/>
            <a:ext cx="369872" cy="446639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764178" y="3258235"/>
            <a:ext cx="31337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осуществляет деятельность в сфере промышленности</a:t>
            </a:r>
          </a:p>
        </p:txBody>
      </p:sp>
      <p:pic>
        <p:nvPicPr>
          <p:cNvPr id="3" name="Picture 2" descr="C:\Users\malygina_uk\Desktop\icons8-фабрика-100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04" y="3298904"/>
            <a:ext cx="358695" cy="358695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4667785" y="501874"/>
            <a:ext cx="330571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Направления использования</a:t>
            </a:r>
          </a:p>
        </p:txBody>
      </p:sp>
      <p:pic>
        <p:nvPicPr>
          <p:cNvPr id="79874" name="Picture 2" descr="C:\Users\malygina_uk\Desktop\icons8-нефтяной-насос-100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55" y="3765630"/>
            <a:ext cx="415846" cy="415846"/>
          </a:xfrm>
          <a:prstGeom prst="rect">
            <a:avLst/>
          </a:prstGeom>
          <a:noFill/>
        </p:spPr>
      </p:pic>
      <p:sp>
        <p:nvSpPr>
          <p:cNvPr id="109" name="Прямоугольник 108"/>
          <p:cNvSpPr/>
          <p:nvPr/>
        </p:nvSpPr>
        <p:spPr>
          <a:xfrm>
            <a:off x="4921249" y="921087"/>
            <a:ext cx="64801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приобретение объектов недвижимого имущества (в том числе объектов незавершенного строительства)</a:t>
            </a:r>
          </a:p>
        </p:txBody>
      </p:sp>
      <p:pic>
        <p:nvPicPr>
          <p:cNvPr id="11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773" y="992387"/>
            <a:ext cx="212972" cy="219697"/>
          </a:xfrm>
          <a:prstGeom prst="rect">
            <a:avLst/>
          </a:prstGeom>
          <a:noFill/>
        </p:spPr>
      </p:pic>
      <p:sp>
        <p:nvSpPr>
          <p:cNvPr id="116" name="Прямоугольник 115"/>
          <p:cNvSpPr/>
          <p:nvPr/>
        </p:nvSpPr>
        <p:spPr>
          <a:xfrm>
            <a:off x="4921249" y="1436036"/>
            <a:ext cx="648017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реконструкция и (или) модернизация объектов недвижимого имущества, приобретаемых заемщиком в целях осуществления промышленного производства (включая подготовку проектной документации)</a:t>
            </a:r>
          </a:p>
        </p:txBody>
      </p:sp>
      <p:pic>
        <p:nvPicPr>
          <p:cNvPr id="12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773" y="1601987"/>
            <a:ext cx="212972" cy="219697"/>
          </a:xfrm>
          <a:prstGeom prst="rect">
            <a:avLst/>
          </a:prstGeom>
          <a:noFill/>
        </p:spPr>
      </p:pic>
      <p:sp>
        <p:nvSpPr>
          <p:cNvPr id="121" name="Прямоугольник 120"/>
          <p:cNvSpPr/>
          <p:nvPr/>
        </p:nvSpPr>
        <p:spPr>
          <a:xfrm>
            <a:off x="4921250" y="2217744"/>
            <a:ext cx="666366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реконструкция и (или) модернизация объектов недвижимого имущества, принадлежащих заемщику, не используемых в целях осуществления промышленного производства, для последующего использования в целях осуществления промышленного производства (включая подготовку проектной документации)</a:t>
            </a:r>
          </a:p>
        </p:txBody>
      </p:sp>
      <p:pic>
        <p:nvPicPr>
          <p:cNvPr id="12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773" y="2316362"/>
            <a:ext cx="212972" cy="219697"/>
          </a:xfrm>
          <a:prstGeom prst="rect">
            <a:avLst/>
          </a:prstGeom>
          <a:noFill/>
        </p:spPr>
      </p:pic>
      <p:pic>
        <p:nvPicPr>
          <p:cNvPr id="12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148" y="3449837"/>
            <a:ext cx="212972" cy="219697"/>
          </a:xfrm>
          <a:prstGeom prst="rect">
            <a:avLst/>
          </a:prstGeom>
          <a:noFill/>
        </p:spPr>
      </p:pic>
      <p:sp>
        <p:nvSpPr>
          <p:cNvPr id="125" name="Прямоугольник 124"/>
          <p:cNvSpPr/>
          <p:nvPr/>
        </p:nvSpPr>
        <p:spPr>
          <a:xfrm>
            <a:off x="4921250" y="3361462"/>
            <a:ext cx="63951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строительство объектов недвижимого имущества в целях осуществления промышленного производства (включая подготовку проектной документации)</a:t>
            </a:r>
          </a:p>
        </p:txBody>
      </p:sp>
      <p:pic>
        <p:nvPicPr>
          <p:cNvPr id="126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1330" y="3982942"/>
            <a:ext cx="510200" cy="510200"/>
          </a:xfrm>
          <a:prstGeom prst="rect">
            <a:avLst/>
          </a:prstGeom>
          <a:noFill/>
        </p:spPr>
      </p:pic>
      <p:sp>
        <p:nvSpPr>
          <p:cNvPr id="127" name="Прямоугольник 126"/>
          <p:cNvSpPr/>
          <p:nvPr/>
        </p:nvSpPr>
        <p:spPr>
          <a:xfrm>
            <a:off x="5143048" y="4023076"/>
            <a:ext cx="1573188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 кредита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5231828" y="4203404"/>
            <a:ext cx="420878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превышает 500 млн рублей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5190026" y="4701032"/>
            <a:ext cx="2812308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льготного кредитования 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5261050" y="4872482"/>
            <a:ext cx="4208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 более 7 лет</a:t>
            </a:r>
          </a:p>
        </p:txBody>
      </p:sp>
      <p:pic>
        <p:nvPicPr>
          <p:cNvPr id="131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754" y="4705642"/>
            <a:ext cx="481522" cy="406283"/>
          </a:xfrm>
          <a:prstGeom prst="rect">
            <a:avLst/>
          </a:prstGeom>
          <a:noFill/>
        </p:spPr>
      </p:pic>
      <p:sp>
        <p:nvSpPr>
          <p:cNvPr id="133" name="Прямоугольник 132"/>
          <p:cNvSpPr/>
          <p:nvPr/>
        </p:nvSpPr>
        <p:spPr>
          <a:xfrm>
            <a:off x="5200198" y="5362289"/>
            <a:ext cx="826188" cy="23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lnSpc>
                <a:spcPts val="105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5280100" y="5547979"/>
            <a:ext cx="605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5%, а для технологических компаний — 3%, в случае продажи (отчуждения) объекта недвижимого имущества заёмщиком кредитор вправе увеличить размер процентной ставки</a:t>
            </a:r>
          </a:p>
        </p:txBody>
      </p:sp>
      <p:pic>
        <p:nvPicPr>
          <p:cNvPr id="138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79" y="5284050"/>
            <a:ext cx="498396" cy="498396"/>
          </a:xfrm>
          <a:prstGeom prst="rect">
            <a:avLst/>
          </a:prstGeom>
          <a:noFill/>
        </p:spPr>
      </p:pic>
      <p:sp>
        <p:nvSpPr>
          <p:cNvPr id="139" name="Прямоугольник 138"/>
          <p:cNvSpPr/>
          <p:nvPr/>
        </p:nvSpPr>
        <p:spPr>
          <a:xfrm>
            <a:off x="851917" y="5396984"/>
            <a:ext cx="223651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Собрать пакет документов</a:t>
            </a:r>
          </a:p>
        </p:txBody>
      </p:sp>
      <p:sp>
        <p:nvSpPr>
          <p:cNvPr id="140" name="Овал 139"/>
          <p:cNvSpPr/>
          <p:nvPr/>
        </p:nvSpPr>
        <p:spPr>
          <a:xfrm>
            <a:off x="295275" y="5324474"/>
            <a:ext cx="438150" cy="428625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377934" y="5358884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295275" y="5810249"/>
            <a:ext cx="438150" cy="428625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77934" y="584465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295275" y="6315075"/>
            <a:ext cx="438150" cy="428625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377934" y="6349485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sym typeface="Fira Sans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868047" y="5854184"/>
            <a:ext cx="12554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Выбрать банк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869752" y="6339959"/>
            <a:ext cx="336502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Дождаться одобрения и выйти на сделку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543050"/>
            <a:ext cx="5273335" cy="5053058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Приоритетный инвестиционный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71526" y="6359193"/>
            <a:ext cx="27603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8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04395" y="1574800"/>
            <a:ext cx="5273335" cy="12350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58614" y="301938"/>
            <a:ext cx="38298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льготы для ПИП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9238" y="788939"/>
            <a:ext cx="4975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Освобождение от уплаты налога на имущество организаций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613436"/>
            <a:ext cx="33922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2022364"/>
            <a:ext cx="4721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реализующий ПИП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территории Кировской области и заключивший инвестиционное соглашение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95140" y="1635843"/>
            <a:ext cx="494571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налоговой льготы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grpSp>
        <p:nvGrpSpPr>
          <p:cNvPr id="2" name="Группа 62"/>
          <p:cNvGrpSpPr/>
          <p:nvPr/>
        </p:nvGrpSpPr>
        <p:grpSpPr>
          <a:xfrm>
            <a:off x="6743700" y="2930863"/>
            <a:ext cx="495300" cy="463955"/>
            <a:chOff x="7908494" y="3335065"/>
            <a:chExt cx="551073" cy="517707"/>
          </a:xfrm>
        </p:grpSpPr>
        <p:pic>
          <p:nvPicPr>
            <p:cNvPr id="64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65" name="Овал 64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453281" y="2496999"/>
            <a:ext cx="35671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подтверждения права на применение налоговой льготы частный инвестор подает декларацию по налогу на имущество в налоговый орган с предоставлением документов, установленных пунктом 9 части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 статьи 6 Закона Кировской области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27.07.2016 № 692-ЗО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581900" y="5542946"/>
            <a:ext cx="35433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27.07.2016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692-ЗО «О налоге на имущество организаций в Кировской области»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97635" y="4721761"/>
            <a:ext cx="481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регламентирующее предоставление налоговой льготы</a:t>
            </a:r>
          </a:p>
        </p:txBody>
      </p:sp>
      <p:pic>
        <p:nvPicPr>
          <p:cNvPr id="35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1867" y="5673725"/>
            <a:ext cx="670984" cy="517210"/>
          </a:xfrm>
          <a:prstGeom prst="rect">
            <a:avLst/>
          </a:prstGeom>
          <a:noFill/>
        </p:spPr>
      </p:pic>
      <p:sp>
        <p:nvSpPr>
          <p:cNvPr id="2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23445" y="2952750"/>
            <a:ext cx="5273335" cy="2200275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74660" y="3389647"/>
            <a:ext cx="4705350" cy="169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Объекты основных средств, предназначенные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реализации ПИП вновь построенные, новые приобретенные, реконструированные, модернизированные, введенные в эксплуатацию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принятые к бухгалтерскому учету со дня начала финансирования приоритетного инвестиционного проекта до начала текущего налогового периода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2991386"/>
            <a:ext cx="29209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Объект налогообложения</a:t>
            </a:r>
          </a:p>
        </p:txBody>
      </p:sp>
      <p:sp>
        <p:nvSpPr>
          <p:cNvPr id="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23445" y="5334000"/>
            <a:ext cx="5273335" cy="114300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609601" y="5777895"/>
            <a:ext cx="457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течение срока окупаемости, но не более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 налоговых периодов 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2760" y="5350411"/>
            <a:ext cx="20697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применения</a:t>
            </a:r>
          </a:p>
        </p:txBody>
      </p:sp>
    </p:spTree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" name="Picture 2" descr="C:\Users\malygina_uk\Desktop\dsc2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05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9713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55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393" y="6026395"/>
            <a:ext cx="338400" cy="285984"/>
          </a:xfrm>
          <a:prstGeom prst="rect">
            <a:avLst/>
          </a:prstGeom>
          <a:noFill/>
        </p:spPr>
      </p:pic>
      <p:pic>
        <p:nvPicPr>
          <p:cNvPr id="56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32091" y="6366155"/>
            <a:ext cx="337716" cy="313315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3688927" y="6301859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mail@dgs-kirov.ru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609050" y="5968484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27-27-33 </a:t>
            </a:r>
          </a:p>
        </p:txBody>
      </p:sp>
      <p:pic>
        <p:nvPicPr>
          <p:cNvPr id="59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93" y="6026395"/>
            <a:ext cx="338400" cy="285984"/>
          </a:xfrm>
          <a:prstGeom prst="rect">
            <a:avLst/>
          </a:prstGeom>
          <a:noFill/>
        </p:spPr>
      </p:pic>
      <p:pic>
        <p:nvPicPr>
          <p:cNvPr id="60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13391" y="6366155"/>
            <a:ext cx="337716" cy="313315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6470227" y="6301859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airko43@mail.ru 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390350" y="59684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22-10-77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102289" y="5455921"/>
            <a:ext cx="269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Агентство инвестиционного </a:t>
            </a:r>
            <a:b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развития Кировской области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654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65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8111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267075" y="5095786"/>
            <a:ext cx="27432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имущественных отношений Кировской области</a:t>
            </a:r>
          </a:p>
        </p:txBody>
      </p:sp>
      <p:sp>
        <p:nvSpPr>
          <p:cNvPr id="48" name="Прямоугольник 47"/>
          <p:cNvSpPr/>
          <p:nvPr/>
        </p:nvSpPr>
        <p:spPr>
          <a:xfrm rot="5400000">
            <a:off x="11006278" y="3345448"/>
            <a:ext cx="2032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Промышленная ипотека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12011025" y="228600"/>
            <a:ext cx="0" cy="144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1817537" y="6368534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80</a:t>
            </a:r>
            <a:endParaRPr lang="ru-RU" sz="160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2014047" y="5291091"/>
            <a:ext cx="11237" cy="9382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malygina_uk\Desktop\qr-code (7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7600" y="1511300"/>
            <a:ext cx="2336800" cy="233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11785600" y="0"/>
            <a:ext cx="406400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26573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11062399" y="3345448"/>
            <a:ext cx="1920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Национальный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03314" y="228600"/>
            <a:ext cx="7711" cy="17598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53397" y="6368534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81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2025284" y="4978400"/>
            <a:ext cx="0" cy="1250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115634" y="1612942"/>
            <a:ext cx="5287491" cy="20616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53891" y="317022"/>
            <a:ext cx="7633259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tabLst>
                <a:tab pos="809625"/>
              </a:tabLst>
            </a:pPr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Национальный проект </a:t>
            </a:r>
            <a:b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«Производительность труда»</a:t>
            </a:r>
          </a:p>
        </p:txBody>
      </p:sp>
      <p:pic>
        <p:nvPicPr>
          <p:cNvPr id="1026" name="Picture 2" descr="C:\Users\malygina_uk\Desktop\Каталог\Иконки\network-expenses-and-income-monitoring-on-diagram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001" y="1943100"/>
            <a:ext cx="4762500" cy="4762500"/>
          </a:xfrm>
          <a:prstGeom prst="rect">
            <a:avLst/>
          </a:prstGeom>
          <a:noFill/>
        </p:spPr>
      </p:pic>
      <p:sp>
        <p:nvSpPr>
          <p:cNvPr id="1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2" y="0"/>
            <a:ext cx="3686627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Picture 2" descr="C:\Users\malygina_uk\Desktop\039829a2-2f41-42a8-9a61-e0990cf2e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27564"/>
          <a:stretch>
            <a:fillRect/>
          </a:stretch>
        </p:blipFill>
        <p:spPr bwMode="auto">
          <a:xfrm>
            <a:off x="0" y="0"/>
            <a:ext cx="4707648" cy="2276475"/>
          </a:xfrm>
          <a:prstGeom prst="rect">
            <a:avLst/>
          </a:prstGeom>
          <a:noFill/>
        </p:spPr>
      </p:pic>
      <p:sp>
        <p:nvSpPr>
          <p:cNvPr id="3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1062363" y="3345448"/>
            <a:ext cx="1920719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Национальный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82626" y="6359193"/>
            <a:ext cx="35618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82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1970891" y="5124450"/>
            <a:ext cx="12091" cy="1009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9522" y="2286000"/>
            <a:ext cx="4467228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00549" y="266699"/>
            <a:ext cx="7181851" cy="6286501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3350597" cy="1438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Национальный </a:t>
            </a:r>
            <a:b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проект </a:t>
            </a:r>
            <a:br>
              <a:rPr lang="ru-RU" sz="36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ru-RU" sz="36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215701"/>
            <a:ext cx="4187365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«Производительность</a:t>
            </a:r>
            <a:br>
              <a:rPr lang="ru-RU" sz="3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32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 труда»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155918" y="2399263"/>
            <a:ext cx="28889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предоставления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155918" y="5574424"/>
            <a:ext cx="35814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поддержки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83228" y="3693895"/>
            <a:ext cx="2962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объем годовой выручки от 400 млн. руб. </a:t>
            </a:r>
            <a:b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30 млрд. руб.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02278" y="2848482"/>
            <a:ext cx="30639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принадлежность к 5 базовым несырьевым отраслям (обрабатывающее производство, сельское хозяйство, транспорт, торговля, строительство)</a:t>
            </a:r>
          </a:p>
        </p:txBody>
      </p:sp>
      <p:pic>
        <p:nvPicPr>
          <p:cNvPr id="6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48194" y="5113991"/>
            <a:ext cx="212972" cy="219697"/>
          </a:xfrm>
          <a:prstGeom prst="rect">
            <a:avLst/>
          </a:prstGeom>
          <a:noFill/>
        </p:spPr>
      </p:pic>
      <p:pic>
        <p:nvPicPr>
          <p:cNvPr id="6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48194" y="5999816"/>
            <a:ext cx="212972" cy="219697"/>
          </a:xfrm>
          <a:prstGeom prst="rect">
            <a:avLst/>
          </a:prstGeom>
          <a:noFill/>
        </p:spPr>
      </p:pic>
      <p:pic>
        <p:nvPicPr>
          <p:cNvPr id="3" name="Picture 2" descr="C:\Users\malygina_uk\Desktop\icons8-фабрика-100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04" y="2822654"/>
            <a:ext cx="358695" cy="358695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4667785" y="501874"/>
            <a:ext cx="27574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Перечень преимуществ 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66117" y="5884128"/>
            <a:ext cx="3948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Заключение соглашения происходит между предприятием и министерством промышленности, предпринимательства и торговли Кировской области</a:t>
            </a:r>
          </a:p>
        </p:txBody>
      </p:sp>
      <p:pic>
        <p:nvPicPr>
          <p:cNvPr id="52" name="Picture 6" descr="C:\Users\kilmakov_ii\Downloads\growth_icon-icons.com_66874.png">
            <a:extLst>
              <a:ext uri="{FF2B5EF4-FFF2-40B4-BE49-F238E27FC236}">
                <a16:creationId xmlns="" xmlns:a16="http://schemas.microsoft.com/office/drawing/2014/main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54" y="3602131"/>
            <a:ext cx="383615" cy="383615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790575" y="4182160"/>
            <a:ext cx="3200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применение общего налогового режима или плательщики единого сельскохозяйственного налога</a:t>
            </a:r>
          </a:p>
        </p:txBody>
      </p:sp>
      <p:pic>
        <p:nvPicPr>
          <p:cNvPr id="54" name="Picture 2" descr="C:\Users\malygina_uk\Desktop\presentation_icon-icons.com_66873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438" y="4259876"/>
            <a:ext cx="499475" cy="421432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771525" y="4872335"/>
            <a:ext cx="36480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доля участия налоговых резидентов иностранных государств в уставном (складочном) капитале юридического лица не превышает 25%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4851502"/>
            <a:ext cx="369872" cy="446639"/>
          </a:xfrm>
          <a:prstGeom prst="rect">
            <a:avLst/>
          </a:prstGeom>
        </p:spPr>
      </p:pic>
      <p:pic>
        <p:nvPicPr>
          <p:cNvPr id="5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178" y="1377435"/>
            <a:ext cx="212972" cy="219697"/>
          </a:xfrm>
          <a:prstGeom prst="rect">
            <a:avLst/>
          </a:prstGeom>
          <a:noFill/>
        </p:spPr>
      </p:pic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071638" y="1268404"/>
            <a:ext cx="6245194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квалифицированная помощь экспертов по устранению неэффективности производственного процесса непосредственно на предприятиях-участниках национального проекта</a:t>
            </a:r>
          </a:p>
        </p:txBody>
      </p:sp>
      <p:pic>
        <p:nvPicPr>
          <p:cNvPr id="6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178" y="2331821"/>
            <a:ext cx="212972" cy="219697"/>
          </a:xfrm>
          <a:prstGeom prst="rect">
            <a:avLst/>
          </a:prstGeom>
          <a:noFill/>
        </p:spPr>
      </p:pic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5071638" y="2265274"/>
            <a:ext cx="6245194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обучение сотрудников методам повышения производительности труда</a:t>
            </a:r>
          </a:p>
        </p:txBody>
      </p:sp>
      <p:pic>
        <p:nvPicPr>
          <p:cNvPr id="6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178" y="2970751"/>
            <a:ext cx="212972" cy="219697"/>
          </a:xfrm>
          <a:prstGeom prst="rect">
            <a:avLst/>
          </a:prstGeom>
          <a:noFill/>
        </p:spPr>
      </p:pic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5071638" y="2890346"/>
            <a:ext cx="6245194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экспортная поддержка</a:t>
            </a:r>
          </a:p>
        </p:txBody>
      </p:sp>
      <p:pic>
        <p:nvPicPr>
          <p:cNvPr id="6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178" y="3575825"/>
            <a:ext cx="212972" cy="219697"/>
          </a:xfrm>
          <a:prstGeom prst="rect">
            <a:avLst/>
          </a:prstGeom>
          <a:noFill/>
        </p:spPr>
      </p:pic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071638" y="3504945"/>
            <a:ext cx="6245194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обучение и стажировка управленческих кадров</a:t>
            </a:r>
          </a:p>
        </p:txBody>
      </p:sp>
      <p:pic>
        <p:nvPicPr>
          <p:cNvPr id="6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996" y="4195327"/>
            <a:ext cx="212972" cy="219697"/>
          </a:xfrm>
          <a:prstGeom prst="rect">
            <a:avLst/>
          </a:prstGeom>
          <a:noFill/>
        </p:spPr>
      </p:pic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118131" y="4084298"/>
            <a:ext cx="6245194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профессиональная переподготовка и аудит рабочих мест, возрождение движения рационализаторов при поддержке специалистов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АНО «Агентство развития профессионального мастерства (Ворлдскиллс Россия)»</a:t>
            </a:r>
          </a:p>
        </p:txBody>
      </p:sp>
      <p:pic>
        <p:nvPicPr>
          <p:cNvPr id="70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996" y="5273540"/>
            <a:ext cx="212972" cy="219697"/>
          </a:xfrm>
          <a:prstGeom prst="rect">
            <a:avLst/>
          </a:prstGeom>
          <a:noFill/>
        </p:spPr>
      </p:pic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5118131" y="5207799"/>
            <a:ext cx="6245194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займы по программе «Повышение производительности труда» от Фонда развития промышленности в размере от 50 до 300 млн рублей сроком до 5 лет и под 1% годовых</a:t>
            </a:r>
          </a:p>
        </p:txBody>
      </p:sp>
    </p:spTree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Picture 2" descr="C:\Users\malygina_uk\Desktop\dsc2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05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1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 flipH="1">
            <a:off x="1" y="0"/>
            <a:ext cx="12191999" cy="6858001"/>
          </a:xfrm>
          <a:prstGeom prst="rect">
            <a:avLst/>
          </a:prstGeom>
          <a:gradFill flip="none" rotWithShape="1">
            <a:gsLst>
              <a:gs pos="49000">
                <a:schemeClr val="accent5">
                  <a:lumMod val="75000"/>
                  <a:alpha val="7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999881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18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268" y="6026395"/>
            <a:ext cx="338400" cy="285984"/>
          </a:xfrm>
          <a:prstGeom prst="rect">
            <a:avLst/>
          </a:prstGeom>
          <a:noFill/>
        </p:spPr>
      </p:pic>
      <p:pic>
        <p:nvPicPr>
          <p:cNvPr id="19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41966" y="6366155"/>
            <a:ext cx="337716" cy="31331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498802" y="6301859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vcpe@mail.ru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8925" y="596848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21-24-30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30864" y="5100815"/>
            <a:ext cx="2692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Кировский областной фонд поддержки малого и среднего предпринимательства (микрокредитная компания)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94017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25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839696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6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8968" y="6026395"/>
            <a:ext cx="338400" cy="285984"/>
          </a:xfrm>
          <a:prstGeom prst="rect">
            <a:avLst/>
          </a:prstGeom>
          <a:noFill/>
        </p:spPr>
      </p:pic>
      <p:pic>
        <p:nvPicPr>
          <p:cNvPr id="27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60666" y="6366155"/>
            <a:ext cx="337716" cy="31331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3717502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37625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95650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sp>
        <p:nvSpPr>
          <p:cNvPr id="35" name="Прямоугольник 34"/>
          <p:cNvSpPr/>
          <p:nvPr/>
        </p:nvSpPr>
        <p:spPr>
          <a:xfrm rot="5400000">
            <a:off x="11062388" y="3345448"/>
            <a:ext cx="1920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Национальный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2011025" y="228600"/>
            <a:ext cx="0" cy="144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1817537" y="6368534"/>
            <a:ext cx="357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83</a:t>
            </a:r>
            <a:endParaRPr lang="ru-RU" sz="160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2014047" y="5291091"/>
            <a:ext cx="11237" cy="9382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malygina_uk\Desktop\qr-code (8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422400"/>
            <a:ext cx="2476500" cy="2476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5433" r="20079" b="150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88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48295" y="3479058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err="1" smtClean="0">
                <a:latin typeface="Georgia" pitchFamily="18" charset="0"/>
                <a:sym typeface="Fira Sans"/>
              </a:rPr>
              <a:t>Микрозаймы Фонда поддержки предпринимательства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48295" y="3780479"/>
            <a:ext cx="4796669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Поручительства и гарантии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48295" y="4081900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Нефинансовые меры поддержки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48295" y="4383321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Продукты Корпорации МСП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48295" y="4684742"/>
            <a:ext cx="459944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Упрощенная система налогообложения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48295" y="4973752"/>
            <a:ext cx="579455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Предоставление имущества в аренду без проведения торгов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48295" y="5275125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Социальное предпринимательство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848295" y="5603438"/>
            <a:ext cx="476081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Поддержка народных художественных промыслов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>
            <a:off x="8422829" y="3088829"/>
            <a:ext cx="5423645" cy="21146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H="1" flipV="1">
            <a:off x="-1654474" y="1654474"/>
            <a:ext cx="5423645" cy="2114697"/>
          </a:xfrm>
          <a:prstGeom prst="rect">
            <a:avLst/>
          </a:prstGeom>
        </p:spPr>
      </p:pic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842837" y="813834"/>
            <a:ext cx="4203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Малый и средний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842837" y="1364813"/>
            <a:ext cx="1789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бизнес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495365" y="3699404"/>
            <a:ext cx="1676399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307976" y="3998259"/>
            <a:ext cx="3863788" cy="594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20353" y="4300039"/>
            <a:ext cx="3451411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70729" y="4604838"/>
            <a:ext cx="379207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12024" y="4909638"/>
            <a:ext cx="285077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925670" y="5205473"/>
            <a:ext cx="122816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859" y="5510271"/>
            <a:ext cx="331694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190565" y="5833000"/>
            <a:ext cx="197223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47646" y="3398375"/>
            <a:ext cx="97715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85 – 88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47646" y="3712139"/>
            <a:ext cx="97715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89 – 91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47646" y="3999009"/>
            <a:ext cx="97715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92 – 94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47646" y="4303809"/>
            <a:ext cx="97715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95 – 98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47646" y="4599644"/>
            <a:ext cx="97715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99 –102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47646" y="4913409"/>
            <a:ext cx="97715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103 –105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47646" y="5191314"/>
            <a:ext cx="97715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106 –109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6947646" y="5549902"/>
            <a:ext cx="97715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110 –112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6BB2B5E-2A80-408D-954D-99B05B95751A}"/>
              </a:ext>
            </a:extLst>
          </p:cNvPr>
          <p:cNvSpPr txBox="1"/>
          <p:nvPr/>
        </p:nvSpPr>
        <p:spPr>
          <a:xfrm>
            <a:off x="783300" y="2967317"/>
            <a:ext cx="3676082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800" smtClean="0">
                <a:latin typeface="Georgia" pitchFamily="18" charset="0"/>
                <a:sym typeface="Fira Sans"/>
              </a:rPr>
              <a:t>Содержание</a:t>
            </a:r>
          </a:p>
        </p:txBody>
      </p:sp>
    </p:spTree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0300" y="0"/>
            <a:ext cx="8089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55148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9836902" y="3345448"/>
            <a:ext cx="4371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Микрозаймы Фонда поддержки предпринимательства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 flipH="1">
            <a:off x="12022757" y="238125"/>
            <a:ext cx="7320" cy="10907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7537" y="6368534"/>
            <a:ext cx="359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85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01500" y="5600700"/>
            <a:ext cx="9525" cy="628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79687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892893" y="124371"/>
            <a:ext cx="3903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Микрозаймы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930993" y="752777"/>
            <a:ext cx="44630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Фонда поддержки</a:t>
            </a:r>
          </a:p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предпринимательства</a:t>
            </a:r>
          </a:p>
        </p:txBody>
      </p:sp>
      <p:pic>
        <p:nvPicPr>
          <p:cNvPr id="6146" name="Picture 2" descr="C:\Users\malygina_uk\Desktop\Каталог\Иконки\network-e-wallet-for-online-mobile-pay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861" y="1987544"/>
            <a:ext cx="5193437" cy="519343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284086"/>
            <a:ext cx="5273335" cy="631589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9836887" y="3345448"/>
            <a:ext cx="4371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err="1" smtClean="0">
                <a:solidFill>
                  <a:schemeClr val="bg1"/>
                </a:solidFill>
                <a:latin typeface="Akrobat Light" panose="00000500000000000000" pitchFamily="2" charset="-52"/>
              </a:rPr>
              <a:t>Микрозаймы Фонда поддержки предпринимательства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2548" cy="1047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799607" y="6368534"/>
            <a:ext cx="364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86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12025284" y="5610225"/>
            <a:ext cx="0" cy="619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398856"/>
            <a:ext cx="328808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err="1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Микрозаймы субъектам МСП</a:t>
            </a:r>
            <a:br>
              <a:rPr lang="en-US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Кировской области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03385" y="1357183"/>
            <a:ext cx="35285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 и условия</a:t>
            </a:r>
          </a:p>
        </p:txBody>
      </p:sp>
      <p:graphicFrame>
        <p:nvGraphicFramePr>
          <p:cNvPr id="40" name="Таблица 5"/>
          <p:cNvGraphicFramePr>
            <a:graphicFrameLocks noGrp="1"/>
          </p:cNvGraphicFramePr>
          <p:nvPr/>
        </p:nvGraphicFramePr>
        <p:xfrm>
          <a:off x="334114" y="1819277"/>
          <a:ext cx="5277792" cy="4481305"/>
        </p:xfrm>
        <a:graphic>
          <a:graphicData uri="http://schemas.openxmlformats.org/drawingml/2006/table">
            <a:tbl>
              <a:tblPr/>
              <a:tblGrid>
                <a:gridCol w="1319378"/>
                <a:gridCol w="1319378"/>
                <a:gridCol w="1319378"/>
                <a:gridCol w="1319658"/>
              </a:tblGrid>
              <a:tr h="398315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Наименование продукта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Размер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Процентная ставка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Срок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4798">
                <a:tc gridSpan="4"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Стандартные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>
                        <a:alpha val="41961"/>
                      </a:srgb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8946">
                <a:tc gridSpan="4"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Займы на пополнение оборотных средств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08298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При наличии залогового обеспечения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(не менее 80%)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До </a:t>
                      </a:r>
                      <a:r>
                        <a:rPr lang="ru-RU" sz="105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3 </a:t>
                      </a: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000 000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До </a:t>
                      </a:r>
                      <a:r>
                        <a:rPr lang="ru-RU" sz="105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18 </a:t>
                      </a: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месяцев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898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При отсутствии залогового обеспечения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До 400 000 рублей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endParaRPr lang="ru-RU" sz="1050" kern="1200">
                        <a:solidFill>
                          <a:schemeClr val="tx1"/>
                        </a:solidFill>
                        <a:effectLst>
                          <a:reflection endPos="0" dist="50800" dir="5400000" sy="-100000" algn="bl" rotWithShape="0"/>
                        </a:effectLst>
                        <a:latin typeface="Georgia" pitchFamily="18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Fir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9,5%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8946">
                <a:tc gridSpan="4"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Займы на инвестиционные цели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08298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При наличии залогового обеспечения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(не менее 80%)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До 5 000 000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До 36 месяцев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898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При отсутствии залогового обеспечения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До 400 000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9,5%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14798">
                <a:tc gridSpan="4"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Специальные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>
                        <a:alpha val="41961"/>
                      </a:srgb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8315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90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1</a:t>
                      </a:r>
                      <a:r>
                        <a:rPr lang="en-US" sz="90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4</a:t>
                      </a:r>
                      <a:r>
                        <a:rPr lang="ru-RU" sz="900" kern="1200" smtClean="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 </a:t>
                      </a:r>
                      <a:r>
                        <a:rPr lang="ru-RU" sz="90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заемных продуктов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До 5 000 000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От 2% до 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>
                            <a:reflection endPos="0" dist="50800" dir="5400000" sy="-100000" algn="bl" rotWithShape="0"/>
                          </a:effectLst>
                          <a:latin typeface="Georgia" pitchFamily="18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Fira Sans"/>
                        </a:rPr>
                        <a:t>До 36 месяцев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6480210" y="524099"/>
            <a:ext cx="515299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заявителю,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претендующему на получение поддержки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829208" y="1187510"/>
            <a:ext cx="4591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Georgia" pitchFamily="18" charset="0"/>
                <a:sym typeface="Fira Sans"/>
              </a:rPr>
              <a:t>необходимо состоять в Едином реестре субъектов малого и среднего предпринимательства</a:t>
            </a:r>
          </a:p>
        </p:txBody>
      </p:sp>
      <p:pic>
        <p:nvPicPr>
          <p:cNvPr id="4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732" y="1268335"/>
            <a:ext cx="212972" cy="219697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6829208" y="1824395"/>
            <a:ext cx="459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Georgia" pitchFamily="18" charset="0"/>
                <a:sym typeface="Fira Sans"/>
              </a:rPr>
              <a:t>регистрация и осуществление предпринимательской деятельности </a:t>
            </a:r>
            <a:br>
              <a:rPr lang="ru-RU" sz="1400" smtClean="0">
                <a:latin typeface="Georgia" pitchFamily="18" charset="0"/>
                <a:sym typeface="Fira Sans"/>
              </a:rPr>
            </a:br>
            <a:r>
              <a:rPr lang="ru-RU" sz="1400" smtClean="0">
                <a:latin typeface="Georgia" pitchFamily="18" charset="0"/>
                <a:sym typeface="Fira Sans"/>
              </a:rPr>
              <a:t>на территории Кировской области</a:t>
            </a:r>
          </a:p>
        </p:txBody>
      </p:sp>
      <p:pic>
        <p:nvPicPr>
          <p:cNvPr id="5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732" y="1886813"/>
            <a:ext cx="212972" cy="219697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6829208" y="2676724"/>
            <a:ext cx="459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Georgia" pitchFamily="18" charset="0"/>
                <a:sym typeface="Fira Sans"/>
              </a:rPr>
              <a:t>осуществление предпринимательской деятельности не менее 3 месяцев</a:t>
            </a:r>
          </a:p>
        </p:txBody>
      </p:sp>
      <p:pic>
        <p:nvPicPr>
          <p:cNvPr id="5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732" y="2749707"/>
            <a:ext cx="212972" cy="219697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6829208" y="3281403"/>
            <a:ext cx="459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 </a:t>
            </a:r>
            <a:r>
              <a:rPr lang="ru-RU" sz="1400" smtClean="0">
                <a:latin typeface="Georgia" pitchFamily="18" charset="0"/>
                <a:sym typeface="Fira Sans"/>
              </a:rPr>
              <a:t>отсутствие задолженности по платежам в бюджет</a:t>
            </a:r>
          </a:p>
          <a:p>
            <a:pPr algn="just"/>
            <a:r>
              <a:rPr lang="ru-RU" sz="1400" smtClean="0">
                <a:latin typeface="Georgia" pitchFamily="18" charset="0"/>
                <a:sym typeface="Fira Sans"/>
              </a:rPr>
              <a:t>свыше 50 тыс. рублей</a:t>
            </a:r>
          </a:p>
        </p:txBody>
      </p:sp>
      <p:pic>
        <p:nvPicPr>
          <p:cNvPr id="5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732" y="3355978"/>
            <a:ext cx="212972" cy="219697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6829208" y="3880188"/>
            <a:ext cx="459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 </a:t>
            </a:r>
            <a:r>
              <a:rPr lang="ru-RU" sz="1400" smtClean="0">
                <a:latin typeface="Georgia" pitchFamily="18" charset="0"/>
                <a:sym typeface="Fira Sans"/>
              </a:rPr>
              <a:t>наличие положительной кредитной истории</a:t>
            </a:r>
          </a:p>
        </p:txBody>
      </p:sp>
      <p:pic>
        <p:nvPicPr>
          <p:cNvPr id="5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732" y="3940238"/>
            <a:ext cx="212972" cy="219697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6829208" y="4330206"/>
            <a:ext cx="459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Georgia" pitchFamily="18" charset="0"/>
                <a:sym typeface="Fira Sans"/>
              </a:rPr>
              <a:t>уровень заработной платы работников не менее однократной величины прожиточного минимума </a:t>
            </a:r>
            <a:br>
              <a:rPr lang="ru-RU" sz="1400" smtClean="0">
                <a:latin typeface="Georgia" pitchFamily="18" charset="0"/>
                <a:sym typeface="Fira Sans"/>
              </a:rPr>
            </a:br>
            <a:r>
              <a:rPr lang="ru-RU" sz="1400" smtClean="0">
                <a:latin typeface="Georgia" pitchFamily="18" charset="0"/>
                <a:sym typeface="Fira Sans"/>
              </a:rPr>
              <a:t>в расчете на душу населения</a:t>
            </a:r>
          </a:p>
        </p:txBody>
      </p:sp>
      <p:pic>
        <p:nvPicPr>
          <p:cNvPr id="6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732" y="4428786"/>
            <a:ext cx="212972" cy="219697"/>
          </a:xfrm>
          <a:prstGeom prst="rect">
            <a:avLst/>
          </a:prstGeom>
          <a:noFill/>
        </p:spPr>
      </p:pic>
      <p:sp>
        <p:nvSpPr>
          <p:cNvPr id="62" name="Прямоугольник 61"/>
          <p:cNvSpPr/>
          <p:nvPr/>
        </p:nvSpPr>
        <p:spPr>
          <a:xfrm>
            <a:off x="6509093" y="5193424"/>
            <a:ext cx="41472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мер поддержки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505575" y="5520670"/>
            <a:ext cx="48958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Необходимо представить полный пакет документов </a:t>
            </a:r>
            <a:br>
              <a:rPr lang="ru-RU" sz="1400" smtClean="0">
                <a:latin typeface="Georgia" pitchFamily="18" charset="0"/>
                <a:sym typeface="Fira Sans"/>
              </a:rPr>
            </a:br>
            <a:r>
              <a:rPr lang="ru-RU" sz="1400" smtClean="0">
                <a:latin typeface="Georgia" pitchFamily="18" charset="0"/>
                <a:sym typeface="Fira Sans"/>
              </a:rPr>
              <a:t>в соответствии с Правилами предоставления микрозаймов  Фонда поддержки предпринимательства</a:t>
            </a:r>
          </a:p>
        </p:txBody>
      </p:sp>
    </p:spTree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284086"/>
            <a:ext cx="5273335" cy="631589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9836887" y="3345448"/>
            <a:ext cx="4371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err="1" smtClean="0">
                <a:solidFill>
                  <a:schemeClr val="bg1"/>
                </a:solidFill>
                <a:latin typeface="Akrobat Light" panose="00000500000000000000" pitchFamily="2" charset="-52"/>
              </a:rPr>
              <a:t>Микрозаймы Фонда поддержки предпринимательства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2548" cy="1047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17537" y="6368534"/>
            <a:ext cx="34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87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12025284" y="5610225"/>
            <a:ext cx="0" cy="619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398856"/>
            <a:ext cx="495520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err="1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Микрозаймы физическим лицам, </a:t>
            </a:r>
            <a:br>
              <a:rPr lang="ru-RU" sz="1900" err="1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err="1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применяющим специальный налоговый </a:t>
            </a:r>
            <a:br>
              <a:rPr lang="ru-RU" sz="1900" err="1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err="1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режим «налог на профессиональный доход»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03385" y="1631781"/>
            <a:ext cx="35285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 и условия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80210" y="524099"/>
            <a:ext cx="515299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заявителю,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претендующему на получение поддержки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679" y="2104448"/>
            <a:ext cx="4734895" cy="1181006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ru-RU" sz="1600" smtClean="0">
              <a:latin typeface="Georgia" pitchFamily="18" charset="0"/>
              <a:sym typeface="Fira Sans"/>
            </a:endParaRPr>
          </a:p>
          <a:p>
            <a:pPr algn="ctr">
              <a:defRPr/>
            </a:pPr>
            <a:r>
              <a:rPr lang="ru-RU" sz="1600" smtClean="0">
                <a:latin typeface="Georgia" pitchFamily="18" charset="0"/>
                <a:sym typeface="Fira Sans"/>
              </a:rPr>
              <a:t>Займы на пополнение оборотных средств </a:t>
            </a:r>
            <a:br>
              <a:rPr lang="ru-RU" sz="1600" smtClean="0">
                <a:latin typeface="Georgia" pitchFamily="18" charset="0"/>
                <a:sym typeface="Fira Sans"/>
              </a:rPr>
            </a:br>
            <a:r>
              <a:rPr lang="ru-RU" sz="1600" smtClean="0">
                <a:latin typeface="Georgia" pitchFamily="18" charset="0"/>
                <a:sym typeface="Fira Sans"/>
              </a:rPr>
              <a:t>или приобретение основных средств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11448" y="3511034"/>
            <a:ext cx="4150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Максимальный размер микрозайма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33500" y="3809911"/>
            <a:ext cx="460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500 тыс. рублей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311448" y="4339709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Максимальный срок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333500" y="4638586"/>
            <a:ext cx="460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36 месяцев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11448" y="5149334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333500" y="5448211"/>
            <a:ext cx="460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6,0%</a:t>
            </a:r>
          </a:p>
        </p:txBody>
      </p:sp>
      <p:pic>
        <p:nvPicPr>
          <p:cNvPr id="63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65" y="3618310"/>
            <a:ext cx="455667" cy="455667"/>
          </a:xfrm>
          <a:prstGeom prst="rect">
            <a:avLst/>
          </a:prstGeom>
          <a:noFill/>
        </p:spPr>
      </p:pic>
      <p:pic>
        <p:nvPicPr>
          <p:cNvPr id="64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404" y="4438942"/>
            <a:ext cx="481522" cy="406283"/>
          </a:xfrm>
          <a:prstGeom prst="rect">
            <a:avLst/>
          </a:prstGeom>
          <a:noFill/>
        </p:spPr>
      </p:pic>
      <p:pic>
        <p:nvPicPr>
          <p:cNvPr id="65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229" y="5217375"/>
            <a:ext cx="498396" cy="498396"/>
          </a:xfrm>
          <a:prstGeom prst="rect">
            <a:avLst/>
          </a:prstGeom>
          <a:noFill/>
        </p:spPr>
      </p:pic>
      <p:sp>
        <p:nvSpPr>
          <p:cNvPr id="66" name="Прямоугольник 65"/>
          <p:cNvSpPr/>
          <p:nvPr/>
        </p:nvSpPr>
        <p:spPr>
          <a:xfrm>
            <a:off x="6800634" y="1330385"/>
            <a:ext cx="444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Georgia" pitchFamily="18" charset="0"/>
                <a:sym typeface="Fira Sans"/>
              </a:rPr>
              <a:t>регистрация в установленном законом порядке </a:t>
            </a:r>
            <a:br>
              <a:rPr lang="ru-RU" sz="1400" smtClean="0">
                <a:latin typeface="Georgia" pitchFamily="18" charset="0"/>
                <a:sym typeface="Fira Sans"/>
              </a:rPr>
            </a:br>
            <a:r>
              <a:rPr lang="ru-RU" sz="1400" smtClean="0">
                <a:latin typeface="Georgia" pitchFamily="18" charset="0"/>
                <a:sym typeface="Fira Sans"/>
              </a:rPr>
              <a:t>на территории Кировской области и осуществление предпринимательской деятельности на территории Кировской области</a:t>
            </a:r>
          </a:p>
        </p:txBody>
      </p:sp>
      <p:pic>
        <p:nvPicPr>
          <p:cNvPr id="6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157" y="1401685"/>
            <a:ext cx="212972" cy="219697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6800634" y="2584487"/>
            <a:ext cx="459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Georgia" pitchFamily="18" charset="0"/>
                <a:sym typeface="Fira Sans"/>
              </a:rPr>
              <a:t>осуществление профессиональной деятельности </a:t>
            </a:r>
            <a:br>
              <a:rPr lang="ru-RU" sz="1400" smtClean="0">
                <a:latin typeface="Georgia" pitchFamily="18" charset="0"/>
                <a:sym typeface="Fira Sans"/>
              </a:rPr>
            </a:br>
            <a:r>
              <a:rPr lang="ru-RU" sz="1400" smtClean="0">
                <a:latin typeface="Georgia" pitchFamily="18" charset="0"/>
                <a:sym typeface="Fira Sans"/>
              </a:rPr>
              <a:t>не менее 1 месяца на территории Кировской области</a:t>
            </a:r>
          </a:p>
        </p:txBody>
      </p:sp>
      <p:pic>
        <p:nvPicPr>
          <p:cNvPr id="6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157" y="2686913"/>
            <a:ext cx="212972" cy="219697"/>
          </a:xfrm>
          <a:prstGeom prst="rect">
            <a:avLst/>
          </a:prstGeom>
          <a:noFill/>
        </p:spPr>
      </p:pic>
      <p:sp>
        <p:nvSpPr>
          <p:cNvPr id="70" name="Прямоугольник 69"/>
          <p:cNvSpPr/>
          <p:nvPr/>
        </p:nvSpPr>
        <p:spPr>
          <a:xfrm>
            <a:off x="6800634" y="3333705"/>
            <a:ext cx="459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Georgia" pitchFamily="18" charset="0"/>
                <a:sym typeface="Fira Sans"/>
              </a:rPr>
              <a:t>наличие положительной кредитной истории</a:t>
            </a:r>
          </a:p>
        </p:txBody>
      </p:sp>
      <p:pic>
        <p:nvPicPr>
          <p:cNvPr id="7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157" y="3387882"/>
            <a:ext cx="212972" cy="219697"/>
          </a:xfrm>
          <a:prstGeom prst="rect">
            <a:avLst/>
          </a:prstGeom>
          <a:noFill/>
        </p:spPr>
      </p:pic>
      <p:sp>
        <p:nvSpPr>
          <p:cNvPr id="72" name="Прямоугольник 71"/>
          <p:cNvSpPr/>
          <p:nvPr/>
        </p:nvSpPr>
        <p:spPr>
          <a:xfrm>
            <a:off x="6800634" y="3892392"/>
            <a:ext cx="459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 </a:t>
            </a:r>
            <a:r>
              <a:rPr lang="ru-RU" sz="1400" smtClean="0">
                <a:latin typeface="Georgia" pitchFamily="18" charset="0"/>
                <a:sym typeface="Fira Sans"/>
              </a:rPr>
              <a:t>предоставление полного пакета документов</a:t>
            </a:r>
          </a:p>
        </p:txBody>
      </p:sp>
      <p:pic>
        <p:nvPicPr>
          <p:cNvPr id="7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157" y="3965578"/>
            <a:ext cx="212972" cy="219697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6509093" y="4898149"/>
            <a:ext cx="41472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мер поддержки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505575" y="5225395"/>
            <a:ext cx="48958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400" smtClean="0">
                <a:latin typeface="Georgia" pitchFamily="18" charset="0"/>
                <a:sym typeface="Fira Sans"/>
              </a:rPr>
              <a:t>Необходимо представить полный пакет документов </a:t>
            </a:r>
            <a:br>
              <a:rPr lang="ru-RU" sz="1400" smtClean="0">
                <a:latin typeface="Georgia" pitchFamily="18" charset="0"/>
                <a:sym typeface="Fira Sans"/>
              </a:rPr>
            </a:br>
            <a:r>
              <a:rPr lang="ru-RU" sz="1400" smtClean="0">
                <a:latin typeface="Georgia" pitchFamily="18" charset="0"/>
                <a:sym typeface="Fira Sans"/>
              </a:rPr>
              <a:t>в соответствии с Правилами предоставления микрозаймов  Фонда поддержки предпринимательства</a:t>
            </a:r>
          </a:p>
        </p:txBody>
      </p:sp>
    </p:spTree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5433" r="20079" b="150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91415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73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4543" y="6026395"/>
            <a:ext cx="338400" cy="285984"/>
          </a:xfrm>
          <a:prstGeom prst="rect">
            <a:avLst/>
          </a:prstGeom>
          <a:noFill/>
        </p:spPr>
      </p:pic>
      <p:pic>
        <p:nvPicPr>
          <p:cNvPr id="74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56241" y="6366155"/>
            <a:ext cx="337716" cy="313315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6413077" y="6301859"/>
            <a:ext cx="1287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mail@kfpp.ru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333200" y="5968484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410-410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45139" y="5100815"/>
            <a:ext cx="2692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Кировский областной фонд поддержки малого и среднего предпринимательства (микрокредитная компания)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20829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79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75397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80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3243" y="6026395"/>
            <a:ext cx="338400" cy="285984"/>
          </a:xfrm>
          <a:prstGeom prst="rect">
            <a:avLst/>
          </a:prstGeom>
          <a:noFill/>
        </p:spPr>
      </p:pic>
      <p:pic>
        <p:nvPicPr>
          <p:cNvPr id="81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74941" y="6366155"/>
            <a:ext cx="337716" cy="313315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3631777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551900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209925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sp>
        <p:nvSpPr>
          <p:cNvPr id="49" name="Прямоугольник 48"/>
          <p:cNvSpPr/>
          <p:nvPr/>
        </p:nvSpPr>
        <p:spPr>
          <a:xfrm rot="5400000">
            <a:off x="9836902" y="3345448"/>
            <a:ext cx="4371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Микрозаймы Фонда поддержки предпринимательства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/>
          <p:cNvCxnSpPr>
            <a:endCxn id="49" idx="1"/>
          </p:cNvCxnSpPr>
          <p:nvPr/>
        </p:nvCxnSpPr>
        <p:spPr>
          <a:xfrm flipH="1">
            <a:off x="12022757" y="238125"/>
            <a:ext cx="7320" cy="10907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1817537" y="6368534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88</a:t>
            </a:r>
            <a:endParaRPr lang="ru-RU" sz="160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2001500" y="5600700"/>
            <a:ext cx="9525" cy="628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malygina_uk\Desktop\qr-code (10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14859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70300" y="0"/>
            <a:ext cx="8089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17048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10345864" y="3345448"/>
            <a:ext cx="3353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Поручительство и независимые гарантии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 flipH="1">
            <a:off x="12022766" y="238125"/>
            <a:ext cx="7322" cy="15996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7537" y="6368534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89</a:t>
            </a:r>
            <a:endParaRPr lang="ru-RU" sz="1600"/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79687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750018" y="124371"/>
            <a:ext cx="4717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Поручительство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788118" y="752777"/>
            <a:ext cx="49664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и независимые гарантии</a:t>
            </a:r>
          </a:p>
        </p:txBody>
      </p:sp>
      <p:pic>
        <p:nvPicPr>
          <p:cNvPr id="7170" name="Picture 2" descr="C:\Users\malygina_uk\Desktop\network-business-law-regulations-and-legal-system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6646" y="2060991"/>
            <a:ext cx="4673016" cy="4673016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12021204" y="5124450"/>
            <a:ext cx="0" cy="11698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34B4BC">
                  <a:lumMod val="99000"/>
                  <a:alpha val="71000"/>
                </a:srgbClr>
              </a:gs>
              <a:gs pos="0">
                <a:srgbClr val="70BAD3">
                  <a:lumMod val="82000"/>
                </a:srgbClr>
              </a:gs>
              <a:gs pos="100000">
                <a:srgbClr val="15D1AA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6360695" y="1457324"/>
            <a:ext cx="5273335" cy="5138783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373874" y="3345448"/>
            <a:ext cx="329769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Приоритетный инвестиционный проект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011025" y="228600"/>
            <a:ext cx="19050" cy="15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71526" y="6359193"/>
            <a:ext cx="27603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9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020550" y="5029200"/>
            <a:ext cx="13232" cy="1104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42495" y="1527175"/>
            <a:ext cx="5273335" cy="130175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58614" y="301938"/>
            <a:ext cx="61526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Преференции по налогообложению для ПИП</a:t>
            </a:r>
            <a:endParaRPr lang="ru-RU" sz="2400">
              <a:solidFill>
                <a:schemeClr val="bg1"/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66388" y="893714"/>
            <a:ext cx="4975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Инвестиционный налоговый вычет </a:t>
            </a:r>
            <a:b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налогу на прибыль организаций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574660" y="1603911"/>
            <a:ext cx="300755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Получатель инвествычета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135" y="1993789"/>
            <a:ext cx="4835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Частный инвестор, реализующий ПИП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территории Кировской области и заключивший инвестиционное соглашение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95140" y="1569168"/>
            <a:ext cx="4945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Особенности получения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меры поддержки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grpSp>
        <p:nvGrpSpPr>
          <p:cNvPr id="2" name="Группа 62"/>
          <p:cNvGrpSpPr/>
          <p:nvPr/>
        </p:nvGrpSpPr>
        <p:grpSpPr>
          <a:xfrm>
            <a:off x="6591300" y="2740363"/>
            <a:ext cx="495300" cy="463955"/>
            <a:chOff x="7908494" y="3335065"/>
            <a:chExt cx="551073" cy="517707"/>
          </a:xfrm>
        </p:grpSpPr>
        <p:pic>
          <p:nvPicPr>
            <p:cNvPr id="64" name="Picture 5" descr="C:\Users\kilmakov_ii\Downloads\bank_icon-icons.com_66865.png">
              <a:extLst>
                <a:ext uri="{FF2B5EF4-FFF2-40B4-BE49-F238E27FC236}">
                  <a16:creationId xmlns="" xmlns:a16="http://schemas.microsoft.com/office/drawing/2014/main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65" name="Овал 64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7234206" y="2477949"/>
            <a:ext cx="417674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подтверждения права на применение инвествычета частный инвестор подает декларацию по налогу на прибыль в налоговый орган с предоставлением  подтверждающих  расходы на капитальные вложения в рамках ПИП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7267575" y="4920645"/>
            <a:ext cx="41433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Закон Кировской области от 24.11.2020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№ 417-ЗО «О применении на территории Кировской области инвестиционного налогового вычета по налогу на прибыль организаций»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40485" y="4118511"/>
            <a:ext cx="46799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НПА, устанавливающие право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применение инвествычета</a:t>
            </a:r>
          </a:p>
        </p:txBody>
      </p:sp>
      <p:pic>
        <p:nvPicPr>
          <p:cNvPr id="49" name="Picture 2" descr="C:\Users\kilmakov_ii\Downloads\bid_icon-icons.com_66860.png">
            <a:extLst>
              <a:ext uri="{FF2B5EF4-FFF2-40B4-BE49-F238E27FC236}">
                <a16:creationId xmlns="" xmlns:a16="http://schemas.microsoft.com/office/drawing/2014/main" id="{4107173E-1631-4890-B264-280A5A68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167" y="5156200"/>
            <a:ext cx="670984" cy="517210"/>
          </a:xfrm>
          <a:prstGeom prst="rect">
            <a:avLst/>
          </a:prstGeom>
          <a:noFill/>
        </p:spPr>
      </p:pic>
      <p:sp>
        <p:nvSpPr>
          <p:cNvPr id="26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32970" y="3041650"/>
            <a:ext cx="5273335" cy="92075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65135" y="3153311"/>
            <a:ext cx="39148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Налоговые объекты инвествычета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81025" y="3501420"/>
            <a:ext cx="508634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Прибыль частного инвестора в рамках реализации ПИП</a:t>
            </a:r>
          </a:p>
        </p:txBody>
      </p:sp>
      <p:sp>
        <p:nvSpPr>
          <p:cNvPr id="30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23445" y="4184650"/>
            <a:ext cx="5273335" cy="2292350"/>
          </a:xfrm>
          <a:prstGeom prst="roundRect">
            <a:avLst>
              <a:gd name="adj" fmla="val 3563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74661" y="4216936"/>
            <a:ext cx="48164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Исчисление размера инвествычета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593710" y="4580272"/>
            <a:ext cx="4705350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Уменьшение суммы налога на прибыль организаций</a:t>
            </a:r>
          </a:p>
          <a:p>
            <a:pPr algn="just"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90% расходов на капитальные вложения в рамках ПИП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50B7E72-33AC-44BA-800A-4A4FB4DFBECF}"/>
              </a:ext>
            </a:extLst>
          </p:cNvPr>
          <p:cNvSpPr/>
          <p:nvPr/>
        </p:nvSpPr>
        <p:spPr>
          <a:xfrm>
            <a:off x="603250" y="5393720"/>
            <a:ext cx="4806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 налога на прибыль частного инвестора, применяемая для расчета предельной величины инвествычета, по налогу, подлежащему зачислению в областной бюджет, составляет 5 процентов</a:t>
            </a:r>
          </a:p>
        </p:txBody>
      </p:sp>
    </p:spTree>
  </p:cSld>
  <p:clrMapOvr>
    <a:masterClrMapping/>
  </p:clrMapOvr>
  <p:transition/>
  <p:timing/>
</p:sld>
</file>

<file path=ppt/slides/slide9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297195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34545" y="284086"/>
            <a:ext cx="5273335" cy="6315890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9836887" y="3345448"/>
            <a:ext cx="4371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err="1" smtClean="0">
                <a:solidFill>
                  <a:schemeClr val="bg1"/>
                </a:solidFill>
                <a:latin typeface="Akrobat Light" panose="00000500000000000000" pitchFamily="2" charset="-52"/>
              </a:rPr>
              <a:t>Микрозаймы Фонда поддержки предпринимательства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2011025" y="228600"/>
            <a:ext cx="12548" cy="1047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08572" y="6368534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90</a:t>
            </a:r>
            <a:endParaRPr lang="ru-RU" sz="16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12025284" y="5610225"/>
            <a:ext cx="0" cy="619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6725" y="398856"/>
            <a:ext cx="4955203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Поручительства и независимые гарантии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субъектам МСП Кировской области,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а также физическим лицам,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применяющим специальный налоговый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режим «налог на профессиональный доход»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03385" y="2042983"/>
            <a:ext cx="24352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применения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80210" y="524099"/>
            <a:ext cx="515299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заявителю,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претендующему на получение поддержки</a:t>
            </a:r>
          </a:p>
        </p:txBody>
      </p:sp>
      <p:pic>
        <p:nvPicPr>
          <p:cNvPr id="65" name="Picture 2" descr="C:\Users\malygina_uk\Desktop\icons8-percent-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72" y="2474176"/>
            <a:ext cx="498396" cy="498396"/>
          </a:xfrm>
          <a:prstGeom prst="rect">
            <a:avLst/>
          </a:prstGeom>
          <a:noFill/>
        </p:spPr>
      </p:pic>
      <p:pic>
        <p:nvPicPr>
          <p:cNvPr id="6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157" y="1539701"/>
            <a:ext cx="212972" cy="219697"/>
          </a:xfrm>
          <a:prstGeom prst="rect">
            <a:avLst/>
          </a:prstGeom>
          <a:noFill/>
        </p:spPr>
      </p:pic>
      <p:pic>
        <p:nvPicPr>
          <p:cNvPr id="6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157" y="2609029"/>
            <a:ext cx="212972" cy="219697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6509093" y="4593349"/>
            <a:ext cx="41472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мер поддержки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505575" y="4920595"/>
            <a:ext cx="477777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Необходимо представить полный пакет документов в соответствии с Положением о порядке и условиях предоставления Фондом поддержки предпринимательства поручительств и независимых гарантий </a:t>
            </a:r>
            <a:endParaRPr lang="ru-RU" sz="16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11637" y="2434709"/>
            <a:ext cx="3499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Процентная ставка стоимости </a:t>
            </a:r>
            <a:b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поручительства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33689" y="3019336"/>
            <a:ext cx="460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0,5% до 2% годовых от суммы поручительства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лимита Фонда поддержки предпринимательства</a:t>
            </a: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583747" y="3636400"/>
            <a:ext cx="4728917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0563"/>
              </a:tabLs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Банки-партнеры Фонда поддержки предпринимательства: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/>
              </a:tabLs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ПАО «Сбербанк»;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/>
              </a:tabLs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Банк ВТБ (ПАО);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/>
              </a:tabLs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ПАО «Норвик Банк»;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/>
              </a:tabLs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АО КБ «Хлынов»;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/>
              </a:tabLs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ПАО «НБД-Банк»;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/>
              </a:tabLs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ПАО «Промсвязьбанк»;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/>
              </a:tabLs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ПАО Банк «ФК Открытие»;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/>
              </a:tabLs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АО «Первый Дортрансбанк»;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/>
              </a:tabLs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АО «Россельхозбанк»;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563"/>
              </a:tabLst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- АО «МСП Банк».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859144" y="1448117"/>
            <a:ext cx="4294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необходимо состоять в Едином реестре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субъектов малого и среднего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предпринимательства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859144" y="2555252"/>
            <a:ext cx="4354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отсутствие задолженности по налоговым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иным обязательным платежам перед бюджетами всех уровней на последнюю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отчетную дату перед датой обращения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 получением поручительства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свыше 50 тыс. рублей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5433" r="20079" b="150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8443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73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4693" y="6026395"/>
            <a:ext cx="338400" cy="285984"/>
          </a:xfrm>
          <a:prstGeom prst="rect">
            <a:avLst/>
          </a:prstGeom>
          <a:noFill/>
        </p:spPr>
      </p:pic>
      <p:pic>
        <p:nvPicPr>
          <p:cNvPr id="74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86391" y="6366155"/>
            <a:ext cx="337716" cy="313315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6343227" y="6301859"/>
            <a:ext cx="1287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mail@kfpp.ru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263350" y="5968484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410-410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975289" y="5100815"/>
            <a:ext cx="2692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Кировский областной фонд поддержки малого и среднего предпринимательства (микрокредитная компания)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1384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79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6841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0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3393" y="6026395"/>
            <a:ext cx="338400" cy="285984"/>
          </a:xfrm>
          <a:prstGeom prst="rect">
            <a:avLst/>
          </a:prstGeom>
          <a:noFill/>
        </p:spPr>
      </p:pic>
      <p:pic>
        <p:nvPicPr>
          <p:cNvPr id="81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05091" y="6366155"/>
            <a:ext cx="337716" cy="313315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3561927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482050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140075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sp>
        <p:nvSpPr>
          <p:cNvPr id="49" name="Прямоугольник 48"/>
          <p:cNvSpPr/>
          <p:nvPr/>
        </p:nvSpPr>
        <p:spPr>
          <a:xfrm rot="5400000">
            <a:off x="10345855" y="3345448"/>
            <a:ext cx="3353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Поручительство и независимые гарантии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/>
          <p:cNvCxnSpPr>
            <a:endCxn id="49" idx="1"/>
          </p:cNvCxnSpPr>
          <p:nvPr/>
        </p:nvCxnSpPr>
        <p:spPr>
          <a:xfrm flipH="1">
            <a:off x="12022757" y="238125"/>
            <a:ext cx="7320" cy="15996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1807452" y="6368534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91</a:t>
            </a:r>
            <a:endParaRPr lang="ru-RU" sz="160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1996237" y="5253318"/>
            <a:ext cx="14788" cy="976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 descr="C:\Users\malygina_uk\Desktop\qr-code (1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0" y="1447800"/>
            <a:ext cx="2400300" cy="2400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0300" y="0"/>
            <a:ext cx="8089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55148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10653641" y="3345448"/>
            <a:ext cx="27382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Нефинансовые меры поддержки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 flipH="1">
            <a:off x="12022766" y="238125"/>
            <a:ext cx="7321" cy="1907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7537" y="6368534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92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1991109" y="4914900"/>
            <a:ext cx="19916" cy="13144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79687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892893" y="124371"/>
            <a:ext cx="447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Нефинансовые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930993" y="752777"/>
            <a:ext cx="446308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меры поддержки</a:t>
            </a:r>
          </a:p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Фонда поддержки</a:t>
            </a:r>
          </a:p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предпринимательства</a:t>
            </a:r>
          </a:p>
        </p:txBody>
      </p:sp>
      <p:pic>
        <p:nvPicPr>
          <p:cNvPr id="1027" name="Picture 3" descr="C:\Users\malygina_uk\Desktop\134c20b2411ecae11dcc.jpe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3975" y="2786879"/>
            <a:ext cx="5357812" cy="329959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5433" r="20079" b="15044"/>
          <a:stretch>
            <a:fillRect/>
          </a:stretch>
        </p:blipFill>
        <p:spPr bwMode="auto">
          <a:xfrm>
            <a:off x="0" y="-1"/>
            <a:ext cx="4182534" cy="2352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0653598" y="3345448"/>
            <a:ext cx="273825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Нефинансовые меры поддержки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>
            <a:off x="12011025" y="228600"/>
            <a:ext cx="11698" cy="1917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775901" y="6359193"/>
            <a:ext cx="35779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93</a:t>
            </a:r>
            <a:endParaRPr lang="ru-RU" sz="1600">
              <a:solidFill>
                <a:schemeClr val="bg1"/>
              </a:solidFill>
              <a:latin typeface="Akrobat Ligh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>
            <a:stCxn id="21" idx="3"/>
          </p:cNvCxnSpPr>
          <p:nvPr/>
        </p:nvCxnSpPr>
        <p:spPr>
          <a:xfrm>
            <a:off x="12022723" y="4883850"/>
            <a:ext cx="11059" cy="1250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-1" y="2038350"/>
            <a:ext cx="3895725" cy="4819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3762375" y="266699"/>
            <a:ext cx="7820026" cy="6286501"/>
          </a:xfrm>
          <a:prstGeom prst="roundRect">
            <a:avLst>
              <a:gd name="adj" fmla="val 2005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552825" y="368524"/>
            <a:ext cx="834389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Центр поддержки предпринимательства оказывает содействие в: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54608"/>
            <a:ext cx="2970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Нефинансовые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587051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меры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103831" y="1006151"/>
            <a:ext cx="2294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поддержки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702018" y="4957540"/>
            <a:ext cx="26292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Получение поддержки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ED8E7AF3-5BCE-446B-9F77-EE74F6F696F7}"/>
              </a:ext>
            </a:extLst>
          </p:cNvPr>
          <p:cNvSpPr/>
          <p:nvPr/>
        </p:nvSpPr>
        <p:spPr>
          <a:xfrm>
            <a:off x="231498" y="5298283"/>
            <a:ext cx="36957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Консультационные и образовательные услуги оказываются субъектам малого и среднего предпринимательства на основании заявки или регистрационной формы на сайте </a:t>
            </a: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  <a:hlinkClick r:id="rId3"/>
              </a:rPr>
              <a:t>мойбизнес-43.рф</a:t>
            </a:r>
            <a:endParaRPr lang="ru-RU" sz="13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7393" y="2245743"/>
            <a:ext cx="27526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инвестору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7ED83A69-982E-47C8-9C8C-FFE9AC37FE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2698852"/>
            <a:ext cx="369872" cy="44663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E51B2E03-C18D-4912-BC78-B6E3135B70B3}"/>
              </a:ext>
            </a:extLst>
          </p:cNvPr>
          <p:cNvSpPr txBox="1"/>
          <p:nvPr/>
        </p:nvSpPr>
        <p:spPr>
          <a:xfrm>
            <a:off x="762834" y="2690356"/>
            <a:ext cx="284714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субъектам МСП, соответствующий требованиям Федерального закона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№ 209-ФЗ</a:t>
            </a:r>
            <a:endParaRPr lang="ru-RU" sz="11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49D053F3-EB8D-4792-B970-A2C966B217C1}"/>
              </a:ext>
            </a:extLst>
          </p:cNvPr>
          <p:cNvSpPr txBox="1"/>
          <p:nvPr/>
        </p:nvSpPr>
        <p:spPr>
          <a:xfrm>
            <a:off x="762834" y="3457685"/>
            <a:ext cx="246864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отсутствие задолженности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по платежам в бюджет</a:t>
            </a:r>
          </a:p>
        </p:txBody>
      </p:sp>
      <p:pic>
        <p:nvPicPr>
          <p:cNvPr id="89" name="Picture 6" descr="C:\Users\kilmakov_ii\Downloads\growth_icon-icons.com_66874.png">
            <a:extLst>
              <a:ext uri="{FF2B5EF4-FFF2-40B4-BE49-F238E27FC236}">
                <a16:creationId xmlns="" xmlns:a16="http://schemas.microsoft.com/office/drawing/2014/main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54" y="3373531"/>
            <a:ext cx="383615" cy="383615"/>
          </a:xfrm>
          <a:prstGeom prst="rect">
            <a:avLst/>
          </a:prstGeom>
          <a:noFill/>
        </p:spPr>
      </p:pic>
      <p:pic>
        <p:nvPicPr>
          <p:cNvPr id="90" name="Picture 2" descr="C:\Users\malygina_uk\Desktop\signature_icon-icons.com_66879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52" y="4129400"/>
            <a:ext cx="356875" cy="356875"/>
          </a:xfrm>
          <a:prstGeom prst="rect">
            <a:avLst/>
          </a:prstGeom>
          <a:noFill/>
        </p:spPr>
      </p:pic>
      <p:sp>
        <p:nvSpPr>
          <p:cNvPr id="91" name="Прямоугольник 90"/>
          <p:cNvSpPr/>
          <p:nvPr/>
        </p:nvSpPr>
        <p:spPr>
          <a:xfrm>
            <a:off x="762834" y="3981357"/>
            <a:ext cx="3249702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100" smtClean="0">
                <a:latin typeface="Georgia" pitchFamily="18" charset="0"/>
                <a:sym typeface="Fira Sans"/>
              </a:rPr>
              <a:t>имеющие возможность обеспечить софинансирование участия </a:t>
            </a:r>
            <a:br>
              <a:rPr lang="ru-RU" sz="1100" smtClean="0">
                <a:latin typeface="Georgia" pitchFamily="18" charset="0"/>
                <a:sym typeface="Fira Sans"/>
              </a:rPr>
            </a:br>
            <a:r>
              <a:rPr lang="ru-RU" sz="1100" smtClean="0">
                <a:latin typeface="Georgia" pitchFamily="18" charset="0"/>
                <a:sym typeface="Fira Sans"/>
              </a:rPr>
              <a:t>в мероприятии</a:t>
            </a:r>
          </a:p>
        </p:txBody>
      </p:sp>
      <p:pic>
        <p:nvPicPr>
          <p:cNvPr id="9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4278" y="777360"/>
            <a:ext cx="212972" cy="219697"/>
          </a:xfrm>
          <a:prstGeom prst="rect">
            <a:avLst/>
          </a:prstGeom>
          <a:noFill/>
        </p:spPr>
      </p:pic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4347737" y="739379"/>
            <a:ext cx="7129887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консультационных услугах по вопросам правового обеспечения деятельности, финансового планирования субъектов малого и среднего предпринимательства, по подбору персонала, по вопросам маркетингового сопровождения деятельности и бизнес-планированию субъектов малого и среднего предпринимательства, а также физических лиц, заинтересованных в начале осуществления предпринимательской деятельности</a:t>
            </a:r>
          </a:p>
        </p:txBody>
      </p:sp>
      <p:pic>
        <p:nvPicPr>
          <p:cNvPr id="9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3" y="1815585"/>
            <a:ext cx="212972" cy="219697"/>
          </a:xfrm>
          <a:prstGeom prst="rect">
            <a:avLst/>
          </a:prstGeom>
          <a:noFill/>
        </p:spPr>
      </p:pic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4338213" y="1784986"/>
            <a:ext cx="6245194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популяризации продукции и услуг</a:t>
            </a:r>
          </a:p>
        </p:txBody>
      </p:sp>
      <p:pic>
        <p:nvPicPr>
          <p:cNvPr id="10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3" y="2234685"/>
            <a:ext cx="212972" cy="219697"/>
          </a:xfrm>
          <a:prstGeom prst="rect">
            <a:avLst/>
          </a:prstGeom>
          <a:noFill/>
        </p:spPr>
      </p:pic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4338213" y="2151683"/>
            <a:ext cx="7044162" cy="4770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приведении продукции в соответствие с необходимыми требованиями (стандартизация, сертификация, необходимые разрешения, патентование)</a:t>
            </a:r>
          </a:p>
        </p:txBody>
      </p:sp>
      <p:pic>
        <p:nvPicPr>
          <p:cNvPr id="10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3" y="2758560"/>
            <a:ext cx="212972" cy="219697"/>
          </a:xfrm>
          <a:prstGeom prst="rect">
            <a:avLst/>
          </a:prstGeom>
          <a:noFill/>
        </p:spPr>
      </p:pic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338213" y="2675559"/>
            <a:ext cx="7044162" cy="4770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размещении субъекта малого и среднего предпринимательства на электронных торговых площадках</a:t>
            </a:r>
          </a:p>
        </p:txBody>
      </p:sp>
      <p:pic>
        <p:nvPicPr>
          <p:cNvPr id="10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3" y="3225285"/>
            <a:ext cx="212972" cy="219697"/>
          </a:xfrm>
          <a:prstGeom prst="rect">
            <a:avLst/>
          </a:prstGeom>
          <a:noFill/>
        </p:spPr>
      </p:pic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4366788" y="3137118"/>
            <a:ext cx="7044162" cy="8493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получении услуг по разработке франшиз предпринимателей, связанных с аудитом бизнеса и анализом рынка, разработкой состава франшизы, разработкой пакетов франшизы (определение стоимости), созданием финансовой модели франшизы, юридической упаковкой, презентацией франшиз, рекомендациями по продаже</a:t>
            </a:r>
          </a:p>
        </p:txBody>
      </p:sp>
      <p:pic>
        <p:nvPicPr>
          <p:cNvPr id="111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3" y="4025385"/>
            <a:ext cx="212972" cy="219697"/>
          </a:xfrm>
          <a:prstGeom prst="rect">
            <a:avLst/>
          </a:prstGeom>
          <a:noFill/>
        </p:spPr>
      </p:pic>
      <p:sp>
        <p:nvSpPr>
          <p:cNvPr id="112" name="Rectangle 3"/>
          <p:cNvSpPr>
            <a:spLocks noChangeArrowheads="1"/>
          </p:cNvSpPr>
          <p:nvPr/>
        </p:nvSpPr>
        <p:spPr bwMode="auto">
          <a:xfrm>
            <a:off x="4366788" y="4025318"/>
            <a:ext cx="7044162" cy="105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обеспечении участия субъектов малого и среднего предпринимательства в выставочно-ярмарочных и конгрессных мероприятиях на территории Российской Федерации в целях продвижения товаров (работ, услуг) субъектов малого и среднего предпринимательства, развития предпринимательской деятельности, в том числе стимулирования процесса «импортозамещения»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4305300" y="5106085"/>
            <a:ext cx="6934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организации участия субъектов малого и среднего предпринимательства в межрегиональных бизнес-миссиях</a:t>
            </a:r>
            <a:endParaRPr lang="ru-RU" sz="1200" smtClean="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pic>
        <p:nvPicPr>
          <p:cNvPr id="11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3" y="5168385"/>
            <a:ext cx="212972" cy="219697"/>
          </a:xfrm>
          <a:prstGeom prst="rect">
            <a:avLst/>
          </a:prstGeom>
          <a:noFill/>
        </p:spPr>
      </p:pic>
      <p:sp>
        <p:nvSpPr>
          <p:cNvPr id="116" name="Прямоугольник 115"/>
          <p:cNvSpPr/>
          <p:nvPr/>
        </p:nvSpPr>
        <p:spPr>
          <a:xfrm>
            <a:off x="4305300" y="5639485"/>
            <a:ext cx="69342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проведении для субъектов МСП вебинаров, круглых столов, мастер-классов, семинаров</a:t>
            </a:r>
          </a:p>
        </p:txBody>
      </p:sp>
      <p:pic>
        <p:nvPicPr>
          <p:cNvPr id="117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3" y="5701785"/>
            <a:ext cx="212972" cy="219697"/>
          </a:xfrm>
          <a:prstGeom prst="rect">
            <a:avLst/>
          </a:prstGeom>
          <a:noFill/>
        </p:spPr>
      </p:pic>
      <p:sp>
        <p:nvSpPr>
          <p:cNvPr id="118" name="Прямоугольник 117"/>
          <p:cNvSpPr/>
          <p:nvPr/>
        </p:nvSpPr>
        <p:spPr>
          <a:xfrm>
            <a:off x="4305300" y="6068110"/>
            <a:ext cx="69342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организации проведения обучающих мероприятий</a:t>
            </a:r>
          </a:p>
        </p:txBody>
      </p:sp>
      <p:pic>
        <p:nvPicPr>
          <p:cNvPr id="119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3" y="6130410"/>
            <a:ext cx="212972" cy="21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5433" r="20079" b="150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25CB5AF2-F67F-421B-9E67-06A42C0EACEA}"/>
              </a:ext>
            </a:extLst>
          </p:cNvPr>
          <p:cNvSpPr/>
          <p:nvPr/>
        </p:nvSpPr>
        <p:spPr>
          <a:xfrm>
            <a:off x="3844306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73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4693" y="6026395"/>
            <a:ext cx="338400" cy="285984"/>
          </a:xfrm>
          <a:prstGeom prst="rect">
            <a:avLst/>
          </a:prstGeom>
          <a:noFill/>
        </p:spPr>
      </p:pic>
      <p:pic>
        <p:nvPicPr>
          <p:cNvPr id="74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86391" y="6366155"/>
            <a:ext cx="337716" cy="313315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6343227" y="6301859"/>
            <a:ext cx="1287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mail@kfpp.ru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263350" y="5968484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410-410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975289" y="5100815"/>
            <a:ext cx="2692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Кировский областной фонд поддержки малого и среднего предпринимательства (микрокредитная компания)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138442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79" name="Прямоугольник: скругленные углы 109">
            <a:extLst>
              <a:ext uri="{FF2B5EF4-FFF2-40B4-BE49-F238E27FC236}">
                <a16:creationId xmlns:a16="http://schemas.microsoft.com/office/drawing/2014/main" xmlns="" id="{7657B4A0-75D3-4CEC-A3BB-8AE4CCBD63A1}"/>
              </a:ext>
            </a:extLst>
          </p:cNvPr>
          <p:cNvSpPr/>
          <p:nvPr/>
        </p:nvSpPr>
        <p:spPr>
          <a:xfrm>
            <a:off x="4684121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0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3393" y="6026395"/>
            <a:ext cx="338400" cy="285984"/>
          </a:xfrm>
          <a:prstGeom prst="rect">
            <a:avLst/>
          </a:prstGeom>
          <a:noFill/>
        </p:spPr>
      </p:pic>
      <p:pic>
        <p:nvPicPr>
          <p:cNvPr id="81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05091" y="6366155"/>
            <a:ext cx="337716" cy="313315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3561927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482050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140075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sp>
        <p:nvSpPr>
          <p:cNvPr id="49" name="Прямоугольник 48"/>
          <p:cNvSpPr/>
          <p:nvPr/>
        </p:nvSpPr>
        <p:spPr>
          <a:xfrm rot="5400000">
            <a:off x="10644666" y="3345448"/>
            <a:ext cx="27382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Нефинансовые меры поддержки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/>
          <p:cNvCxnSpPr>
            <a:endCxn id="49" idx="1"/>
          </p:cNvCxnSpPr>
          <p:nvPr/>
        </p:nvCxnSpPr>
        <p:spPr>
          <a:xfrm flipH="1">
            <a:off x="12013791" y="238125"/>
            <a:ext cx="7321" cy="1907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1798487" y="6368534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94</a:t>
            </a:r>
            <a:endParaRPr lang="ru-RU" sz="160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1991483" y="4939553"/>
            <a:ext cx="19542" cy="1289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 descr="C:\Users\malygina_uk\Desktop\qr-code (1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0" y="1447800"/>
            <a:ext cx="2400300" cy="2400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0300" y="0"/>
            <a:ext cx="8089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336098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10883671" y="3345448"/>
            <a:ext cx="227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Продукты Корпорации МСП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1" idx="1"/>
          </p:cNvCxnSpPr>
          <p:nvPr/>
        </p:nvCxnSpPr>
        <p:spPr>
          <a:xfrm flipH="1">
            <a:off x="12022765" y="238125"/>
            <a:ext cx="7322" cy="21375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7537" y="6368534"/>
            <a:ext cx="359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95</a:t>
            </a:r>
            <a:endParaRPr lang="ru-RU" sz="160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79687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32568" y="124371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Продукты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70668" y="752777"/>
            <a:ext cx="36583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Корпорации МСП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2021204" y="4605939"/>
            <a:ext cx="0" cy="1688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malygina_uk\Desktop\network-expenses-and-income-monitoring-on-diagram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526" y="2095500"/>
            <a:ext cx="4762500" cy="476250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9144000" y="2921000"/>
            <a:ext cx="711200" cy="666751"/>
          </a:xfrm>
          <a:prstGeom prst="roundRect">
            <a:avLst>
              <a:gd name="adj" fmla="val 7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C:\Users\malygina_uk\Desktop\79a205c1158a8779c4a056728c976301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238" y="2884749"/>
            <a:ext cx="1141287" cy="703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304800"/>
            <a:ext cx="5273335" cy="6291311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86887" y="897726"/>
            <a:ext cx="415851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Область применения и условия</a:t>
            </a:r>
            <a:endParaRPr lang="ru-RU" sz="1900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Impact" pitchFamily="34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32610" y="381224"/>
            <a:ext cx="515299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Требования к заявителю, </a:t>
            </a:r>
            <a:b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претендующему на получение поддержки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62559" y="853028"/>
            <a:ext cx="434667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 программе «ПСК + Программа 1764»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заемщик осуществляет деятельность в одной из следующих отраслей экономики по видам деятельности «Обрабатывающее производство, в том числе производство пищевых продуктов, первичная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последующая (промышленная) переработка сельскохозяйственной продукции, в том числе в целях обеспечения импортозамещения и развития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несырьевого экспорта», «Транспортировка и хранение», «Деятельность гостиниц», «Деятельность профессиональная, научная, техническая»</a:t>
            </a:r>
          </a:p>
        </p:txBody>
      </p:sp>
      <p:pic>
        <p:nvPicPr>
          <p:cNvPr id="2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082" y="942084"/>
            <a:ext cx="212972" cy="219697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 rot="5400000">
            <a:off x="10883671" y="3345448"/>
            <a:ext cx="227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Продукты Корпорации МСП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endCxn id="41" idx="1"/>
          </p:cNvCxnSpPr>
          <p:nvPr/>
        </p:nvCxnSpPr>
        <p:spPr>
          <a:xfrm flipH="1">
            <a:off x="12022765" y="238125"/>
            <a:ext cx="7322" cy="21375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1817537" y="6368534"/>
            <a:ext cx="364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96</a:t>
            </a:r>
            <a:endParaRPr lang="ru-RU" sz="160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12021204" y="4605939"/>
            <a:ext cx="0" cy="1688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962559" y="3161126"/>
            <a:ext cx="43380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Субъект МСП включен в единый реестр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субъектов малого и среднего предпринимательства</a:t>
            </a:r>
          </a:p>
        </p:txBody>
      </p:sp>
      <p:pic>
        <p:nvPicPr>
          <p:cNvPr id="32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182" y="3250182"/>
            <a:ext cx="212972" cy="219697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962559" y="3725798"/>
            <a:ext cx="43380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Субъект МСП не осуществляет подакцизную деятельность и добычу/реализацию полезных ископаемых</a:t>
            </a:r>
          </a:p>
        </p:txBody>
      </p:sp>
      <p:pic>
        <p:nvPicPr>
          <p:cNvPr id="4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182" y="3814854"/>
            <a:ext cx="212972" cy="219697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6962559" y="4428272"/>
            <a:ext cx="43035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Субъект МСП не входит в группу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 компаниями крупного бизнеса</a:t>
            </a:r>
          </a:p>
        </p:txBody>
      </p:sp>
      <p:pic>
        <p:nvPicPr>
          <p:cNvPr id="48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182" y="4517328"/>
            <a:ext cx="212972" cy="219697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6962559" y="4946051"/>
            <a:ext cx="43121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Субъект МСП не находится в процессе ликвидации, банкротства</a:t>
            </a:r>
          </a:p>
        </p:txBody>
      </p:sp>
      <p:pic>
        <p:nvPicPr>
          <p:cNvPr id="53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182" y="5035107"/>
            <a:ext cx="212972" cy="219697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6768249" y="5870448"/>
            <a:ext cx="46196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Для получения займа необходимо обратиться </a:t>
            </a:r>
            <a:b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3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один из банков-участников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69900" y="480779"/>
            <a:ext cx="51943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Льготное кредитование субъектов МСП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55981" y="5523447"/>
            <a:ext cx="35814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поддержки</a:t>
            </a:r>
          </a:p>
        </p:txBody>
      </p:sp>
      <p:sp>
        <p:nvSpPr>
          <p:cNvPr id="25" name="CustomShape 6"/>
          <p:cNvSpPr/>
          <p:nvPr/>
        </p:nvSpPr>
        <p:spPr>
          <a:xfrm>
            <a:off x="3429000" y="1383847"/>
            <a:ext cx="971549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26" name="CustomShape 6"/>
          <p:cNvSpPr/>
          <p:nvPr/>
        </p:nvSpPr>
        <p:spPr>
          <a:xfrm>
            <a:off x="4489704" y="1383847"/>
            <a:ext cx="1047495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28" name="CustomShape 6"/>
          <p:cNvSpPr/>
          <p:nvPr/>
        </p:nvSpPr>
        <p:spPr>
          <a:xfrm>
            <a:off x="527050" y="1383847"/>
            <a:ext cx="1616075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30" name="Прямоугольник 29"/>
          <p:cNvSpPr/>
          <p:nvPr/>
        </p:nvSpPr>
        <p:spPr>
          <a:xfrm>
            <a:off x="4743662" y="1370291"/>
            <a:ext cx="966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69900" y="1377985"/>
            <a:ext cx="1854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Цели</a:t>
            </a:r>
          </a:p>
        </p:txBody>
      </p:sp>
      <p:sp>
        <p:nvSpPr>
          <p:cNvPr id="36" name="CustomShape 6"/>
          <p:cNvSpPr/>
          <p:nvPr/>
        </p:nvSpPr>
        <p:spPr>
          <a:xfrm>
            <a:off x="2209800" y="1383847"/>
            <a:ext cx="1104900" cy="257173"/>
          </a:xfrm>
          <a:prstGeom prst="roundRect">
            <a:avLst>
              <a:gd name="adj" fmla="val 25188"/>
            </a:avLst>
          </a:prstGeom>
          <a:solidFill>
            <a:srgbClr val="FFF7E1"/>
          </a:solidFill>
          <a:ln w="12700">
            <a:miter lim="400000"/>
          </a:ln>
        </p:spPr>
        <p:txBody>
          <a:bodyPr/>
          <a:lstStyle/>
          <a:p/>
        </p:txBody>
      </p:sp>
      <p:sp>
        <p:nvSpPr>
          <p:cNvPr id="35" name="Прямоугольник 34"/>
          <p:cNvSpPr/>
          <p:nvPr/>
        </p:nvSpPr>
        <p:spPr>
          <a:xfrm>
            <a:off x="3572459" y="1370291"/>
            <a:ext cx="1358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Ставка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410409" y="1370291"/>
            <a:ext cx="1358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Размер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053977" y="1691305"/>
            <a:ext cx="1988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/>
              </a:tabLst>
            </a:pPr>
            <a:r>
              <a:rPr lang="ru-RU" sz="1400" b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«ПСК»</a:t>
            </a:r>
            <a:endParaRPr lang="ru-RU" sz="1400" b="1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126" y="2020822"/>
            <a:ext cx="4996887" cy="867521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7126" y="3385165"/>
            <a:ext cx="4996887" cy="1085235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7126" y="4880136"/>
            <a:ext cx="4996887" cy="1506150"/>
          </a:xfrm>
          <a:prstGeom prst="roundRect">
            <a:avLst>
              <a:gd name="adj" fmla="val 8849"/>
            </a:avLst>
          </a:prstGeom>
          <a:solidFill>
            <a:srgbClr val="FFF7E1">
              <a:alpha val="1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ru-RU" sz="1200" smtClean="0">
              <a:latin typeface="Georgia" pitchFamily="18" charset="0"/>
              <a:sym typeface="Fira Sans Extra Condensed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4458" y="2023906"/>
            <a:ext cx="24093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Инвестиционные, оборотные, рефинансирование ранее полученных кредитов </a:t>
            </a:r>
            <a:b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на развитие</a:t>
            </a:r>
          </a:p>
          <a:p>
            <a:pPr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деятельности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326354" y="2213819"/>
            <a:ext cx="899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</a:t>
            </a: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млрд. </a:t>
            </a:r>
            <a:b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рублей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162300" y="2103735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</a:t>
            </a: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19,5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 для микро,</a:t>
            </a:r>
          </a:p>
          <a:p>
            <a:pPr algn="ctr"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</a:t>
            </a: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19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 для малых</a:t>
            </a:r>
          </a:p>
          <a:p>
            <a:pPr algn="ctr"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</a:t>
            </a: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18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 для средних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756710" y="2253734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</a:t>
            </a:r>
            <a:r>
              <a:rPr lang="ru-RU" sz="12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36 </a:t>
            </a:r>
            <a:b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месяцев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009589" y="2990334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0"/>
              </a:tabLst>
              <a:defRPr/>
            </a:pPr>
            <a:r>
              <a:rPr lang="ru-RU" sz="1400" b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Программа «1764»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64458" y="3459006"/>
            <a:ext cx="24093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Инвестиционные, оборотные, рефинансирование ранее полученных кредитов </a:t>
            </a:r>
            <a:b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и на развитие</a:t>
            </a:r>
          </a:p>
          <a:p>
            <a:pPr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деятельности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326354" y="3725119"/>
            <a:ext cx="899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</a:t>
            </a:r>
            <a:r>
              <a:rPr lang="ru-RU" sz="16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млрд. </a:t>
            </a:r>
            <a:b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рублей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162300" y="3602335"/>
            <a:ext cx="1371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Ключевая ставка ЦБ РФ + не более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2,75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%</a:t>
            </a:r>
            <a:endParaRPr lang="ru-RU" sz="1000">
              <a:effectLst>
                <a:reflection endPos="0" dist="50800" dir="5400000" sy="-100000" algn="bl" rotWithShape="0"/>
              </a:effectLst>
              <a:latin typeface="Georgia" pitchFamily="18" charset="0"/>
              <a:ea typeface="Roboto Light" panose="02000000000000000000" pitchFamily="2" charset="0"/>
              <a:cs typeface="Roboto Light" panose="02000000000000000000" pitchFamily="2" charset="0"/>
              <a:sym typeface="Fira San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45000" y="3347135"/>
            <a:ext cx="11303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36 месяцев - на оборотные средства</a:t>
            </a:r>
          </a:p>
          <a:p>
            <a:pPr lvl="0" algn="ctr">
              <a:lnSpc>
                <a:spcPts val="1200"/>
              </a:lnSpc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120 </a:t>
            </a:r>
            <a:b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месяцев - на инвестицион-ные цели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684180" y="4577834"/>
            <a:ext cx="2626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/>
              </a:tabLst>
              <a:defRPr/>
            </a:pPr>
            <a:r>
              <a:rPr lang="ru-RU" sz="1400" b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ПСК + Программа «1764»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60400" y="5432336"/>
            <a:ext cx="1866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На инвестиционные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311400" y="5239435"/>
            <a:ext cx="96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50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млн рублей</a:t>
            </a:r>
          </a:p>
          <a:p>
            <a:pPr algn="ctr">
              <a:lnSpc>
                <a:spcPts val="1200"/>
              </a:lnSpc>
              <a:tabLst>
                <a:tab pos="0"/>
              </a:tabLst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млрд рублей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289300" y="5016500"/>
            <a:ext cx="104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9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 - для малых и микропредприятий</a:t>
            </a:r>
          </a:p>
          <a:p>
            <a:pPr algn="ctr"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7,5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 - для среднего бизнеса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258235" y="4935996"/>
            <a:ext cx="147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10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лет, из них льготный </a:t>
            </a:r>
          </a:p>
          <a:p>
            <a:pPr lvl="0" algn="ctr">
              <a:lnSpc>
                <a:spcPts val="1200"/>
              </a:lnSpc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период – 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5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лет</a:t>
            </a:r>
          </a:p>
          <a:p>
            <a:pPr lvl="0" algn="ctr">
              <a:lnSpc>
                <a:spcPts val="1200"/>
              </a:lnSpc>
              <a:tabLst>
                <a:tab pos="0"/>
              </a:tabLst>
              <a:defRPr/>
            </a:pP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 течение первых 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3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лет ставки 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7,5-9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%, затем </a:t>
            </a:r>
            <a:r>
              <a:rPr lang="ru-RU" sz="11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2</a:t>
            </a:r>
            <a:r>
              <a:rPr lang="ru-RU" sz="1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 года ставка, действующая на момент подписания договора</a:t>
            </a:r>
          </a:p>
        </p:txBody>
      </p:sp>
    </p:spTree>
  </p:cSld>
  <p:clrMapOvr>
    <a:masterClrMapping/>
  </p:clrMapOvr>
  <p:transition/>
  <p:timing/>
</p:sld>
</file>

<file path=ppt/slides/slide9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6433720" y="295274"/>
            <a:ext cx="5273335" cy="6304701"/>
          </a:xfrm>
          <a:prstGeom prst="roundRect">
            <a:avLst>
              <a:gd name="adj" fmla="val 47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385345" y="310896"/>
            <a:ext cx="5273335" cy="6285215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52196" y="1251167"/>
            <a:ext cx="415851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Условия применения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01618" y="484736"/>
            <a:ext cx="515299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19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Порядок получения поддержки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37230" y="1027526"/>
            <a:ext cx="45594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Обращение за предоставлением кредита/</a:t>
            </a:r>
          </a:p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займа в банк-партнер/организацию-партнер Корпорации МСП</a:t>
            </a:r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10883671" y="3345448"/>
            <a:ext cx="227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Продукты Корпорации МСП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endCxn id="41" idx="1"/>
          </p:cNvCxnSpPr>
          <p:nvPr/>
        </p:nvCxnSpPr>
        <p:spPr>
          <a:xfrm flipH="1">
            <a:off x="12022765" y="238125"/>
            <a:ext cx="7322" cy="21375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1817537" y="6368534"/>
            <a:ext cx="34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97</a:t>
            </a:r>
            <a:endParaRPr lang="ru-RU" sz="160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12021204" y="4605939"/>
            <a:ext cx="0" cy="1688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823495" y="2351957"/>
            <a:ext cx="4485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Получение предварительного одобрения кредита/займа с условием предоставления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гарантии Корпорации МСП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16198" y="2034659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Сумма гарантии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38250" y="2333536"/>
            <a:ext cx="460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50% до 100% от суммы кредита в зависимости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условий гарантийных продуктов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216198" y="3044309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Срок гарантии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238250" y="3333661"/>
            <a:ext cx="460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До 15 лет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16198" y="3787259"/>
            <a:ext cx="344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Вознаграждение за гарантию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238250" y="4057561"/>
            <a:ext cx="460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0,75% годовых от суммы гарантии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(0,5% при сумме гарантии от 500 млн рублей) </a:t>
            </a:r>
            <a:b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за весь срок действия гарантии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16198" y="5082659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Обеспечение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238250" y="5362486"/>
            <a:ext cx="4581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100 млн рублей не требуется;</a:t>
            </a:r>
          </a:p>
          <a:p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от 100 млн рублей последзалог/</a:t>
            </a:r>
          </a:p>
          <a:p>
            <a:r>
              <a:rPr lang="ru-RU" sz="1400" err="1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созалог/поручительство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858000" y="3676388"/>
            <a:ext cx="45029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Обращение через банка-партнера/организации-партнера за предоставлением гарантии в</a:t>
            </a:r>
          </a:p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Корпорацию МСП (заявление на получение независимой гарантии Корпорации в банке-партнере/организации-партнере)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883879" y="5647151"/>
            <a:ext cx="4632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Получение кредита/займа после предоставления гарантии Корпорации МСП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52196" y="550629"/>
            <a:ext cx="5194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Осуществление гарантийной </a:t>
            </a:r>
            <a:b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</a:b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Impact" pitchFamily="34" charset="0"/>
                <a:ea typeface="Roboto Light" panose="02000000000000000000" pitchFamily="2" charset="0"/>
                <a:cs typeface="Roboto Light" panose="02000000000000000000" pitchFamily="2" charset="0"/>
                <a:sym typeface="Fira Sans"/>
              </a:rPr>
              <a:t>поддержки субъектов МСП</a:t>
            </a:r>
          </a:p>
        </p:txBody>
      </p:sp>
      <p:pic>
        <p:nvPicPr>
          <p:cNvPr id="38" name="Picture 6" descr="C:\Users\kilmakov_ii\Downloads\growth_icon-icons.com_66874.png">
            <a:extLst>
              <a:ext uri="{FF2B5EF4-FFF2-40B4-BE49-F238E27FC236}">
                <a16:creationId xmlns:a16="http://schemas.microsoft.com/office/drawing/2014/main" xmlns="" id="{078821EC-DF7F-4160-9D33-F6374A1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86" y="2122885"/>
            <a:ext cx="455667" cy="455667"/>
          </a:xfrm>
          <a:prstGeom prst="rect">
            <a:avLst/>
          </a:prstGeom>
          <a:noFill/>
        </p:spPr>
      </p:pic>
      <p:pic>
        <p:nvPicPr>
          <p:cNvPr id="45" name="Picture 8" descr="C:\Users\kilmakov_ii\Downloads\date_icon-icons.com_66856.png">
            <a:extLst>
              <a:ext uri="{FF2B5EF4-FFF2-40B4-BE49-F238E27FC236}">
                <a16:creationId xmlns:a16="http://schemas.microsoft.com/office/drawing/2014/main" xmlns="" id="{F4A34938-D189-4423-9477-AA1A3E80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25" y="3134017"/>
            <a:ext cx="481522" cy="406283"/>
          </a:xfrm>
          <a:prstGeom prst="rect">
            <a:avLst/>
          </a:prstGeom>
          <a:noFill/>
        </p:spPr>
      </p:pic>
      <p:grpSp>
        <p:nvGrpSpPr>
          <p:cNvPr id="47" name="Группа 119"/>
          <p:cNvGrpSpPr/>
          <p:nvPr/>
        </p:nvGrpSpPr>
        <p:grpSpPr>
          <a:xfrm>
            <a:off x="701359" y="5216677"/>
            <a:ext cx="436378" cy="439046"/>
            <a:chOff x="7908494" y="3335065"/>
            <a:chExt cx="551073" cy="517707"/>
          </a:xfrm>
        </p:grpSpPr>
        <p:pic>
          <p:nvPicPr>
            <p:cNvPr id="48" name="Picture 5" descr="C:\Users\kilmakov_ii\Downloads\bank_icon-icons.com_66865.png">
              <a:extLst>
                <a:ext uri="{FF2B5EF4-FFF2-40B4-BE49-F238E27FC236}">
                  <a16:creationId xmlns:a16="http://schemas.microsoft.com/office/drawing/2014/main" xmlns="" id="{9D62FA64-928D-4B75-965C-1E2FBFDDC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8494" y="3335065"/>
              <a:ext cx="551073" cy="517707"/>
            </a:xfrm>
            <a:prstGeom prst="rect">
              <a:avLst/>
            </a:prstGeom>
            <a:noFill/>
          </p:spPr>
        </p:pic>
        <p:sp>
          <p:nvSpPr>
            <p:cNvPr id="52" name="Овал 51"/>
            <p:cNvSpPr/>
            <p:nvPr/>
          </p:nvSpPr>
          <p:spPr>
            <a:xfrm>
              <a:off x="8103241" y="3370342"/>
              <a:ext cx="163201" cy="129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5" name="Picture 3" descr="C:\Users\malygina_uk\Desktop\icons8-money-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576" y="3887692"/>
            <a:ext cx="510200" cy="510200"/>
          </a:xfrm>
          <a:prstGeom prst="rect">
            <a:avLst/>
          </a:prstGeom>
          <a:noFill/>
        </p:spPr>
      </p:pic>
      <p:pic>
        <p:nvPicPr>
          <p:cNvPr id="64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916921" y="1851814"/>
            <a:ext cx="369543" cy="381212"/>
          </a:xfrm>
          <a:prstGeom prst="rect">
            <a:avLst/>
          </a:prstGeom>
          <a:noFill/>
        </p:spPr>
      </p:pic>
      <p:pic>
        <p:nvPicPr>
          <p:cNvPr id="65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957178" y="3194661"/>
            <a:ext cx="369543" cy="381212"/>
          </a:xfrm>
          <a:prstGeom prst="rect">
            <a:avLst/>
          </a:prstGeom>
          <a:noFill/>
        </p:spPr>
      </p:pic>
      <p:pic>
        <p:nvPicPr>
          <p:cNvPr id="66" name="Picture 2" descr="C:\Users\malygina_uk\Desktop\Не подтверждено_145113_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991683" y="5032086"/>
            <a:ext cx="369543" cy="381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5433" r="20079" b="150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10883671" y="3345448"/>
            <a:ext cx="227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Продукты Корпорации МСП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endCxn id="41" idx="1"/>
          </p:cNvCxnSpPr>
          <p:nvPr/>
        </p:nvCxnSpPr>
        <p:spPr>
          <a:xfrm flipH="1">
            <a:off x="12022765" y="238125"/>
            <a:ext cx="7322" cy="21375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1817537" y="6368534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98</a:t>
            </a:r>
            <a:endParaRPr lang="ru-RU" sz="160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12021204" y="4605939"/>
            <a:ext cx="0" cy="1688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66531" y="19950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Ознакомиться с НПА,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регламентирующими данную </a:t>
            </a:r>
            <a:b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</a:br>
            <a:r>
              <a:rPr lang="ru-RU" sz="20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меру государственной поддержки </a:t>
            </a:r>
          </a:p>
        </p:txBody>
      </p:sp>
      <p:pic>
        <p:nvPicPr>
          <p:cNvPr id="47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6918" y="6026395"/>
            <a:ext cx="338400" cy="285984"/>
          </a:xfrm>
          <a:prstGeom prst="rect">
            <a:avLst/>
          </a:prstGeom>
          <a:noFill/>
        </p:spPr>
      </p:pic>
      <p:pic>
        <p:nvPicPr>
          <p:cNvPr id="48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08616" y="6366155"/>
            <a:ext cx="337716" cy="313315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6365452" y="6301859"/>
            <a:ext cx="1287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mail@kfpp.ru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85575" y="5968484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</a:t>
            </a:r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410-410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97514" y="5100815"/>
            <a:ext cx="2692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Кировский областной фонд поддержки малого и среднего предпринимательства (микрокредитная компания)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160667" y="463322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Контактная информация:</a:t>
            </a:r>
          </a:p>
        </p:txBody>
      </p:sp>
      <p:sp>
        <p:nvSpPr>
          <p:cNvPr id="64" name="Прямоугольник: скругленные углы 109">
            <a:extLst>
              <a:ext uri="{FF2B5EF4-FFF2-40B4-BE49-F238E27FC236}">
                <a16:creationId xmlns="" xmlns:a16="http://schemas.microsoft.com/office/drawing/2014/main" id="{7657B4A0-75D3-4CEC-A3BB-8AE4CCBD63A1}"/>
              </a:ext>
            </a:extLst>
          </p:cNvPr>
          <p:cNvSpPr/>
          <p:nvPr/>
        </p:nvSpPr>
        <p:spPr>
          <a:xfrm>
            <a:off x="4706346" y="1343806"/>
            <a:ext cx="2579092" cy="2580494"/>
          </a:xfrm>
          <a:prstGeom prst="roundRect">
            <a:avLst>
              <a:gd name="adj" fmla="val 6769"/>
            </a:avLst>
          </a:prstGeom>
          <a:solidFill>
            <a:srgbClr val="FFFFFF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6" name="Picture 4" descr="C:\Users\malygina_uk\Desktop\smart-green-bubble-with-phone-handset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618" y="6026395"/>
            <a:ext cx="338400" cy="285984"/>
          </a:xfrm>
          <a:prstGeom prst="rect">
            <a:avLst/>
          </a:prstGeom>
          <a:noFill/>
        </p:spPr>
      </p:pic>
      <p:pic>
        <p:nvPicPr>
          <p:cNvPr id="67" name="Picture 5" descr="C:\Users\malygina_uk\Desktop\smart-bubble-with-a-blue-postal-le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27316" y="6366155"/>
            <a:ext cx="337716" cy="313315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3584152" y="6301859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prom@ako.kirov.ru</a:t>
            </a: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504275" y="596848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 </a:t>
            </a: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(8332) 27-27-23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162300" y="4933861"/>
            <a:ext cx="2743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smtClean="0">
              <a:effectLst>
                <a:reflection endPos="0" dist="50800" dir="5400000" sy="-100000" algn="bl" rotWithShape="0"/>
              </a:effectLst>
              <a:latin typeface="Georgia" pitchFamily="18" charset="0"/>
              <a:sym typeface="Fira Sans"/>
            </a:endParaRPr>
          </a:p>
          <a:p>
            <a:pPr>
              <a:lnSpc>
                <a:spcPts val="1400"/>
              </a:lnSpc>
            </a:pPr>
            <a:r>
              <a:rPr lang="ru-RU" sz="1400" smtClean="0">
                <a:effectLst>
                  <a:reflection endPos="0" dist="50800" dir="5400000" sy="-100000" algn="bl" rotWithShape="0"/>
                </a:effectLst>
                <a:latin typeface="Georgia" pitchFamily="18" charset="0"/>
                <a:sym typeface="Fira Sans"/>
              </a:rPr>
              <a:t>Министерство промышленности, предпринимательства и торговли Кировской области</a:t>
            </a:r>
          </a:p>
        </p:txBody>
      </p:sp>
      <p:pic>
        <p:nvPicPr>
          <p:cNvPr id="12290" name="Picture 2" descr="C:\Users\malygina_uk\Desktop\qr-code (12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200" y="1409700"/>
            <a:ext cx="2413000" cy="241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utoShap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41000">
                <a:srgbClr val="F6BC94">
                  <a:alpha val="64000"/>
                </a:srgbClr>
              </a:gs>
              <a:gs pos="18000">
                <a:srgbClr val="FFF2C9">
                  <a:alpha val="62745"/>
                </a:srgbClr>
              </a:gs>
              <a:gs pos="86000">
                <a:srgbClr val="F3A875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70300" y="0"/>
            <a:ext cx="8089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5400000" flipV="1">
            <a:off x="2415473" y="4020988"/>
            <a:ext cx="4082315" cy="15917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5400000">
            <a:off x="10381937" y="3345448"/>
            <a:ext cx="3281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Упрощенная система налогообложения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2030093" y="238125"/>
            <a:ext cx="0" cy="1485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817537" y="6368534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Akrobat Light" panose="00000500000000000000" pitchFamily="2" charset="-52"/>
              </a:rPr>
              <a:t>99</a:t>
            </a:r>
            <a:endParaRPr lang="ru-RU" sz="160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47F261B-5A4E-43B1-B1BF-29FC03E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5000"/>
                    </a14:imgEffect>
                    <a14:imgEffect>
                      <a14:saturation sat="0"/>
                    </a14:imgEffect>
                    <a14:imgEffect>
                      <a14:brightnessContrast brigh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>
            <a:fillRect/>
          </a:stretch>
        </p:blipFill>
        <p:spPr>
          <a:xfrm rot="16200000" flipV="1">
            <a:off x="8079687" y="1612942"/>
            <a:ext cx="5287491" cy="2061610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769068" y="124371"/>
            <a:ext cx="3945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Пониженные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07168" y="752777"/>
            <a:ext cx="36583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налоговые ставки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2021204" y="5114925"/>
            <a:ext cx="0" cy="1179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9144000" y="2921000"/>
            <a:ext cx="711200" cy="666751"/>
          </a:xfrm>
          <a:prstGeom prst="roundRect">
            <a:avLst>
              <a:gd name="adj" fmla="val 7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07168" y="1133777"/>
            <a:ext cx="47900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по упрощенной системе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5CB5AF2-F67F-421B-9E67-06A42C0EACEA}"/>
              </a:ext>
            </a:extLst>
          </p:cNvPr>
          <p:cNvSpPr/>
          <p:nvPr/>
        </p:nvSpPr>
        <p:spPr>
          <a:xfrm>
            <a:off x="3807168" y="1505252"/>
            <a:ext cx="36551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smtClean="0">
                <a:solidFill>
                  <a:srgbClr val="006DB0"/>
                </a:solidFill>
                <a:effectLst>
                  <a:reflection endPos="0" dist="50800" dir="5400000" sy="-100000" algn="bl" rotWithShape="0"/>
                </a:effectLst>
                <a:latin typeface="Georgia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налогообложения</a:t>
            </a:r>
          </a:p>
        </p:txBody>
      </p:sp>
      <p:pic>
        <p:nvPicPr>
          <p:cNvPr id="4098" name="Picture 2" descr="C:\Users\malygina_uk\Desktop\network-digital-receipts-for-online-payment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192" y="2184984"/>
            <a:ext cx="4673016" cy="4673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2922</Paragraphs>
  <Slides>175</Slides>
  <Notes>13</Notes>
  <TotalTime>9153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175</vt:i4>
      </vt:variant>
    </vt:vector>
  </HeadingPairs>
  <TitlesOfParts>
    <vt:vector baseType="lpstr" size="196">
      <vt:lpstr>Arial</vt:lpstr>
      <vt:lpstr>Calibri Light</vt:lpstr>
      <vt:lpstr>Calibri</vt:lpstr>
      <vt:lpstr>Impact</vt:lpstr>
      <vt:lpstr>Roboto Light</vt:lpstr>
      <vt:lpstr>Georgia</vt:lpstr>
      <vt:lpstr>Fira Sans</vt:lpstr>
      <vt:lpstr>Akrobat Light</vt:lpstr>
      <vt:lpstr>Times New Roman</vt:lpstr>
      <vt:lpstr>Batang</vt:lpstr>
      <vt:lpstr>Fira Sans Extra Condensed</vt:lpstr>
      <vt:lpstr>Stem Medium</vt:lpstr>
      <vt:lpstr>Verdana</vt:lpstr>
      <vt:lpstr>Stem</vt:lpstr>
      <vt:lpstr>Helvetica Neue</vt:lpstr>
      <vt:lpstr>Wingdings</vt:lpstr>
      <vt:lpstr>Akrobat ExtraLight</vt:lpstr>
      <vt:lpstr>Cheque Black</vt:lpstr>
      <vt:lpstr>Arial Unicode MS</vt:lpstr>
      <vt:lpstr>Mongolian Baiti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Yuli</dc:creator>
  <cp:lastModifiedBy>User</cp:lastModifiedBy>
  <cp:revision>1623</cp:revision>
  <dcterms:created xsi:type="dcterms:W3CDTF">2023-11-16T17:25:35Z</dcterms:created>
  <dcterms:modified xsi:type="dcterms:W3CDTF">2025-11-05T05:39:18Z</dcterms:modified>
</cp:coreProperties>
</file>