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0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41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4"/>
  </p:notesMasterIdLst>
  <p:sldIdLst>
    <p:sldId id="267" r:id="rId2"/>
    <p:sldId id="416" r:id="rId3"/>
    <p:sldId id="269" r:id="rId4"/>
    <p:sldId id="371" r:id="rId5"/>
    <p:sldId id="415" r:id="rId6"/>
    <p:sldId id="383" r:id="rId7"/>
    <p:sldId id="384" r:id="rId8"/>
    <p:sldId id="385" r:id="rId9"/>
    <p:sldId id="393" r:id="rId10"/>
    <p:sldId id="373" r:id="rId11"/>
    <p:sldId id="394" r:id="rId12"/>
    <p:sldId id="413" r:id="rId13"/>
    <p:sldId id="409" r:id="rId14"/>
    <p:sldId id="412" r:id="rId15"/>
    <p:sldId id="410" r:id="rId16"/>
    <p:sldId id="401" r:id="rId17"/>
    <p:sldId id="408" r:id="rId18"/>
    <p:sldId id="377" r:id="rId19"/>
    <p:sldId id="402" r:id="rId20"/>
    <p:sldId id="407" r:id="rId21"/>
    <p:sldId id="403" r:id="rId22"/>
    <p:sldId id="404" r:id="rId23"/>
    <p:sldId id="406" r:id="rId24"/>
    <p:sldId id="405" r:id="rId25"/>
    <p:sldId id="397" r:id="rId26"/>
    <p:sldId id="374" r:id="rId27"/>
    <p:sldId id="396" r:id="rId28"/>
    <p:sldId id="418" r:id="rId29"/>
    <p:sldId id="419" r:id="rId30"/>
    <p:sldId id="420" r:id="rId31"/>
    <p:sldId id="417" r:id="rId32"/>
    <p:sldId id="395" r:id="rId33"/>
    <p:sldId id="390" r:id="rId34"/>
    <p:sldId id="388" r:id="rId35"/>
    <p:sldId id="387" r:id="rId36"/>
    <p:sldId id="381" r:id="rId37"/>
    <p:sldId id="382" r:id="rId38"/>
    <p:sldId id="359" r:id="rId39"/>
    <p:sldId id="286" r:id="rId40"/>
    <p:sldId id="363" r:id="rId41"/>
    <p:sldId id="360" r:id="rId42"/>
    <p:sldId id="361" r:id="rId43"/>
    <p:sldId id="362" r:id="rId44"/>
    <p:sldId id="334" r:id="rId45"/>
    <p:sldId id="338" r:id="rId46"/>
    <p:sldId id="335" r:id="rId47"/>
    <p:sldId id="340" r:id="rId48"/>
    <p:sldId id="333" r:id="rId49"/>
    <p:sldId id="332" r:id="rId50"/>
    <p:sldId id="330" r:id="rId51"/>
    <p:sldId id="328" r:id="rId52"/>
    <p:sldId id="327" r:id="rId53"/>
  </p:sldIdLst>
  <p:sldSz cx="9906000" cy="6858000" type="A4"/>
  <p:notesSz cx="6858000" cy="9979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416"/>
            <p14:sldId id="269"/>
            <p14:sldId id="371"/>
            <p14:sldId id="415"/>
            <p14:sldId id="383"/>
            <p14:sldId id="384"/>
            <p14:sldId id="385"/>
            <p14:sldId id="393"/>
            <p14:sldId id="373"/>
            <p14:sldId id="394"/>
            <p14:sldId id="413"/>
            <p14:sldId id="409"/>
            <p14:sldId id="412"/>
            <p14:sldId id="410"/>
            <p14:sldId id="401"/>
            <p14:sldId id="408"/>
            <p14:sldId id="377"/>
            <p14:sldId id="402"/>
            <p14:sldId id="407"/>
            <p14:sldId id="403"/>
            <p14:sldId id="404"/>
            <p14:sldId id="406"/>
            <p14:sldId id="405"/>
            <p14:sldId id="397"/>
            <p14:sldId id="374"/>
            <p14:sldId id="396"/>
            <p14:sldId id="418"/>
            <p14:sldId id="419"/>
            <p14:sldId id="420"/>
            <p14:sldId id="417"/>
            <p14:sldId id="395"/>
            <p14:sldId id="390"/>
            <p14:sldId id="388"/>
            <p14:sldId id="387"/>
            <p14:sldId id="381"/>
            <p14:sldId id="382"/>
            <p14:sldId id="359"/>
            <p14:sldId id="286"/>
            <p14:sldId id="363"/>
            <p14:sldId id="360"/>
            <p14:sldId id="361"/>
            <p14:sldId id="362"/>
            <p14:sldId id="334"/>
            <p14:sldId id="338"/>
            <p14:sldId id="335"/>
            <p14:sldId id="340"/>
            <p14:sldId id="333"/>
            <p14:sldId id="332"/>
            <p14:sldId id="330"/>
            <p14:sldId id="328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A0"/>
    <a:srgbClr val="D1D1D1"/>
    <a:srgbClr val="B1C1E4"/>
    <a:srgbClr val="B9B9B9"/>
    <a:srgbClr val="F1F1F1"/>
    <a:srgbClr val="A6A6A6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/>
    <p:restoredTop sz="94719"/>
  </p:normalViewPr>
  <p:slideViewPr>
    <p:cSldViewPr snapToGrid="0">
      <p:cViewPr varScale="1">
        <p:scale>
          <a:sx n="85" d="100"/>
          <a:sy n="85" d="100"/>
        </p:scale>
        <p:origin x="1308" y="6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50039391194496"/>
          <c:y val="9.0156754660335875E-2"/>
          <c:w val="0.26130368841143758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36-F044-9683-AF306EA15244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36-F044-9683-AF306EA15244}"/>
              </c:ext>
            </c:extLst>
          </c:dPt>
          <c:dPt>
            <c:idx val="2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36-F044-9683-AF306EA15244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36-F044-9683-AF306EA15244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536-F044-9683-AF306EA1524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1">
                  <c:v>водоснабжение, водоотведение</c:v>
                </c:pt>
                <c:pt idx="2">
                  <c:v>обеспечение электрической энергией, газом и паром; конденсирование воздуха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8.6E-3</c:v>
                </c:pt>
                <c:pt idx="2">
                  <c:v>6.4500000000000002E-2</c:v>
                </c:pt>
                <c:pt idx="3">
                  <c:v>0.92689999999999995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83051600"/>
        <c:axId val="1783047792"/>
      </c:barChart>
      <c:catAx>
        <c:axId val="1783051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83047792"/>
        <c:crosses val="autoZero"/>
        <c:auto val="1"/>
        <c:lblAlgn val="ctr"/>
        <c:lblOffset val="100"/>
        <c:noMultiLvlLbl val="0"/>
      </c:catAx>
      <c:valAx>
        <c:axId val="178304779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78305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9265766338243773"/>
          <c:y val="0.13674600178225055"/>
          <c:w val="0.26130368841143758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36-F044-9683-AF306EA15244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36-F044-9683-AF306EA15244}"/>
              </c:ext>
            </c:extLst>
          </c:dPt>
          <c:dPt>
            <c:idx val="2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36-F044-9683-AF306EA15244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36-F044-9683-AF306EA15244}"/>
              </c:ext>
            </c:extLst>
          </c:dPt>
          <c:dLbls>
            <c:dLbl>
              <c:idx val="3"/>
              <c:layout>
                <c:manualLayout>
                  <c:x val="0"/>
                  <c:y val="7.78442725148062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536-F044-9683-AF306EA1524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1">
                  <c:v>Средние предприятия</c:v>
                </c:pt>
                <c:pt idx="2">
                  <c:v>Малые и микропредприятия</c:v>
                </c:pt>
                <c:pt idx="3">
                  <c:v>Индивидуальные предприниматели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1">
                  <c:v>3.3E-3</c:v>
                </c:pt>
                <c:pt idx="2">
                  <c:v>0.16839999999999999</c:v>
                </c:pt>
                <c:pt idx="3">
                  <c:v>0.82830000000000004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41494608"/>
        <c:axId val="1841495152"/>
      </c:barChart>
      <c:catAx>
        <c:axId val="184149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41495152"/>
        <c:crosses val="autoZero"/>
        <c:auto val="1"/>
        <c:lblAlgn val="ctr"/>
        <c:lblOffset val="100"/>
        <c:noMultiLvlLbl val="0"/>
      </c:catAx>
      <c:valAx>
        <c:axId val="184149515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84149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869993606253098"/>
          <c:y val="4.3044689175676311E-2"/>
          <c:w val="0.48760320071838181"/>
          <c:h val="0.798144365299201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645-8244-A82A-A769C21E1C51}"/>
              </c:ext>
            </c:extLst>
          </c:dPt>
          <c:dLbls>
            <c:dLbl>
              <c:idx val="0"/>
              <c:layout>
                <c:manualLayout>
                  <c:x val="0.1529635944600579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645-8244-A82A-A769C21E1C5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088799462478236E-2"/>
                  <c:y val="-1.2500386889414303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645-8244-A82A-A769C21E1C5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08879946247823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645-8244-A82A-A769C21E1C5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767651882409889E-2"/>
                  <c:y val="-6.250193444707151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645-8244-A82A-A769C21E1C5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706566579728782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645-8244-A82A-A769C21E1C5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255333675305065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45-8244-A82A-A769C21E1C5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255333675305064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645-8244-A82A-A769C21E1C5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7284243283344922"/>
                  <c:y val="-1.417971542315335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645-8244-A82A-A769C21E1C5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5">
                  <c:v>торговля оптовая и розничная, ремонт автомобилей</c:v>
                </c:pt>
                <c:pt idx="6">
                  <c:v>сельское, лесное хозяйство, охота</c:v>
                </c:pt>
                <c:pt idx="7">
                  <c:v>обрабатывающие производства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5" formatCode="0.0%">
                  <c:v>0.14199999999999999</c:v>
                </c:pt>
                <c:pt idx="6" formatCode="0.0%">
                  <c:v>0.14199999999999999</c:v>
                </c:pt>
                <c:pt idx="7" formatCode="0.0%">
                  <c:v>0.71599999999999997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45-8244-A82A-A769C21E1C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5">
                  <c:v>торговля оптовая и розничная, ремонт автомобилей</c:v>
                </c:pt>
                <c:pt idx="6">
                  <c:v>сельское, лесное хозяйство, охота</c:v>
                </c:pt>
                <c:pt idx="7">
                  <c:v>обрабатывающие производства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5" formatCode="0%">
                  <c:v>1</c:v>
                </c:pt>
                <c:pt idx="6" formatCode="0%">
                  <c:v>1</c:v>
                </c:pt>
                <c:pt idx="7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45-8244-A82A-A769C21E1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1893661824"/>
        <c:axId val="1893665632"/>
      </c:barChart>
      <c:catAx>
        <c:axId val="1893661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93665632"/>
        <c:crosses val="autoZero"/>
        <c:auto val="1"/>
        <c:lblAlgn val="ctr"/>
        <c:lblOffset val="100"/>
        <c:noMultiLvlLbl val="0"/>
      </c:catAx>
      <c:valAx>
        <c:axId val="18936656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9366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36333593714237"/>
          <c:y val="1.0089985969658124E-2"/>
          <c:w val="0.61993964472334184"/>
          <c:h val="0.989909813218568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529635944600579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203-C94E-BBDA-D2FCD2F010E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2542535807336497"/>
                  <c:y val="3.232385345128400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03-C94E-BBDA-D2FCD2F010E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08879946247823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203-C94E-BBDA-D2FCD2F010E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767651882409889E-2"/>
                  <c:y val="-6.250193444707151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203-C94E-BBDA-D2FCD2F010E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Малые предприятия</c:v>
                </c:pt>
                <c:pt idx="2">
                  <c:v>Средние предприятия</c:v>
                </c:pt>
                <c:pt idx="3">
                  <c:v>Крупные предприятия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1">
                  <c:v>0.85799999999999998</c:v>
                </c:pt>
                <c:pt idx="2">
                  <c:v>7.0999999999999994E-2</c:v>
                </c:pt>
                <c:pt idx="3">
                  <c:v>7.0999999999999994E-2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203-C94E-BBDA-D2FCD2F010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1">
                  <c:v>Малые предприятия</c:v>
                </c:pt>
                <c:pt idx="2">
                  <c:v>Средние предприятия</c:v>
                </c:pt>
                <c:pt idx="3">
                  <c:v>Крупные предприятия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203-C94E-BBDA-D2FCD2F01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893668896"/>
        <c:axId val="1893666176"/>
      </c:barChart>
      <c:catAx>
        <c:axId val="1893668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93666176"/>
        <c:crosses val="autoZero"/>
        <c:auto val="1"/>
        <c:lblAlgn val="ctr"/>
        <c:lblOffset val="100"/>
        <c:noMultiLvlLbl val="0"/>
      </c:catAx>
      <c:valAx>
        <c:axId val="18936661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9366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523306910677235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550199844634433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471-4740-AE2C-9BBD4C47539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3606619071013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471-4740-AE2C-9BBD4C47539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711409558130663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471-4740-AE2C-9BBD4C47539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220362846689623"/>
                  <c:y val="1.48454013911695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471-4740-AE2C-9BBD4C47539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761513855138082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471-4740-AE2C-9BBD4C47539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1">
                  <c:v>101-250</c:v>
                </c:pt>
                <c:pt idx="2">
                  <c:v>51-100</c:v>
                </c:pt>
                <c:pt idx="3">
                  <c:v>11-50</c:v>
                </c:pt>
                <c:pt idx="4">
                  <c:v>1-10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1">
                  <c:v>7.0999999999999994E-2</c:v>
                </c:pt>
                <c:pt idx="2">
                  <c:v>0.14299999999999999</c:v>
                </c:pt>
                <c:pt idx="3">
                  <c:v>0.42899999999999999</c:v>
                </c:pt>
                <c:pt idx="4">
                  <c:v>0.35699999999999998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71-4740-AE2C-9BBD4C4753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1">
                  <c:v>101-250</c:v>
                </c:pt>
                <c:pt idx="2">
                  <c:v>51-100</c:v>
                </c:pt>
                <c:pt idx="3">
                  <c:v>11-50</c:v>
                </c:pt>
                <c:pt idx="4">
                  <c:v>1-10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471-4740-AE2C-9BBD4C475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93668352"/>
        <c:axId val="1893671072"/>
      </c:barChart>
      <c:catAx>
        <c:axId val="1893668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93671072"/>
        <c:crosses val="autoZero"/>
        <c:auto val="1"/>
        <c:lblAlgn val="ctr"/>
        <c:lblOffset val="100"/>
        <c:noMultiLvlLbl val="0"/>
      </c:catAx>
      <c:valAx>
        <c:axId val="18936710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9366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78460460183083"/>
          <c:y val="0.17946189503711626"/>
          <c:w val="0.69833255363568891"/>
          <c:h val="0.668247593114849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alpha val="75023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AB2-6441-9DFA-CB6BDEBE33B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AB2-6441-9DFA-CB6BDEBE33B9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AB2-6441-9DFA-CB6BDEBE33B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реализовали свои проекты</c:v>
                </c:pt>
                <c:pt idx="1">
                  <c:v>не реализовали свои проекты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7.0999999999999994E-2</c:v>
                </c:pt>
                <c:pt idx="1">
                  <c:v>0.92900000000000005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AB2-6441-9DFA-CB6BDEBE33B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31938309813412"/>
          <c:y val="0.18764965122671115"/>
          <c:w val="0.69089511819258098"/>
          <c:h val="0.492047594698828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4756A0">
                  <a:alpha val="75023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79-6641-AAD1-E0472809C39F}"/>
              </c:ext>
            </c:extLst>
          </c:dPt>
          <c:dPt>
            <c:idx val="1"/>
            <c:bubble3D val="0"/>
            <c:spPr>
              <a:solidFill>
                <a:srgbClr val="4756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979-6641-AAD1-E0472809C39F}"/>
              </c:ext>
            </c:extLst>
          </c:dPt>
          <c:dPt>
            <c:idx val="2"/>
            <c:bubble3D val="0"/>
            <c:spPr>
              <a:solidFill>
                <a:srgbClr val="4756A0">
                  <a:alpha val="5531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979-6641-AAD1-E0472809C39F}"/>
              </c:ext>
            </c:extLst>
          </c:dPt>
          <c:dPt>
            <c:idx val="3"/>
            <c:bubble3D val="0"/>
            <c:spPr>
              <a:solidFill>
                <a:srgbClr val="4756A0">
                  <a:alpha val="39658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79-6641-AAD1-E0472809C3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нет необходимости во взаимодействии</c:v>
                </c:pt>
                <c:pt idx="1">
                  <c:v>удовлетворены взаимодействием</c:v>
                </c:pt>
                <c:pt idx="2">
                  <c:v>частично удовлетворены взаимодействием</c:v>
                </c:pt>
                <c:pt idx="3">
                  <c:v>не удовлетворены взаимодействием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</c:v>
                </c:pt>
                <c:pt idx="1">
                  <c:v>0.38</c:v>
                </c:pt>
                <c:pt idx="2">
                  <c:v>0.12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79-6641-AAD1-E0472809C3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6476714905923676E-2"/>
          <c:y val="0.70479870102915176"/>
          <c:w val="0.86311546493034985"/>
          <c:h val="0.2312077410370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20621387412206"/>
          <c:y val="9.0156754660335875E-2"/>
          <c:w val="0.41854047734500277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CC-7149-9EE5-F5E81176CC68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CC-7149-9EE5-F5E81176CC68}"/>
              </c:ext>
            </c:extLst>
          </c:dPt>
          <c:dPt>
            <c:idx val="2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CC-7149-9EE5-F5E81176C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2023 (оценка)</c:v>
                </c:pt>
              </c:strCache>
            </c:strRef>
          </c:cat>
          <c:val>
            <c:numRef>
              <c:f>Лист1!$B$2:$B$4</c:f>
              <c:numCache>
                <c:formatCode>#,##0\ [$₽-419]</c:formatCode>
                <c:ptCount val="3"/>
                <c:pt idx="0">
                  <c:v>23669</c:v>
                </c:pt>
                <c:pt idx="1">
                  <c:v>26044</c:v>
                </c:pt>
                <c:pt idx="2">
                  <c:v>28881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83048336"/>
        <c:axId val="1783045616"/>
      </c:barChart>
      <c:catAx>
        <c:axId val="1783048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83045616"/>
        <c:crosses val="autoZero"/>
        <c:auto val="1"/>
        <c:lblAlgn val="ctr"/>
        <c:lblOffset val="100"/>
        <c:noMultiLvlLbl val="0"/>
      </c:catAx>
      <c:valAx>
        <c:axId val="1783045616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178304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"/>
          <c:y val="9.0156754660335875E-2"/>
          <c:w val="0.5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2E-2D4B-B55A-631E22352E35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2E-2D4B-B55A-631E22352E35}"/>
              </c:ext>
            </c:extLst>
          </c:dPt>
          <c:dPt>
            <c:idx val="2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2E-2D4B-B55A-631E22352E35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2E-2D4B-B55A-631E22352E3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обрабатывающие производства</c:v>
                </c:pt>
                <c:pt idx="1">
                  <c:v>сельское, лесное хозяйство, охота </c:v>
                </c:pt>
                <c:pt idx="2">
                  <c:v>водоснабжение, водоотведение</c:v>
                </c:pt>
                <c:pt idx="3">
                  <c:v>обеспечение электрической энергией, газом и паром</c:v>
                </c:pt>
              </c:strCache>
            </c:strRef>
          </c:cat>
          <c:val>
            <c:numRef>
              <c:f>Лист1!$B$2:$B$5</c:f>
              <c:numCache>
                <c:formatCode>#,##0\ [$₽-419]</c:formatCode>
                <c:ptCount val="4"/>
                <c:pt idx="0">
                  <c:v>23062</c:v>
                </c:pt>
                <c:pt idx="1">
                  <c:v>23553</c:v>
                </c:pt>
                <c:pt idx="2">
                  <c:v>24757</c:v>
                </c:pt>
                <c:pt idx="3">
                  <c:v>28776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18"/>
        <c:axId val="1783054864"/>
        <c:axId val="1783051056"/>
      </c:barChart>
      <c:catAx>
        <c:axId val="178305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783051056"/>
        <c:crosses val="autoZero"/>
        <c:auto val="1"/>
        <c:lblAlgn val="ctr"/>
        <c:lblOffset val="100"/>
        <c:noMultiLvlLbl val="0"/>
      </c:catAx>
      <c:valAx>
        <c:axId val="1783051056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178305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696681369611828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B0B-BB48-8F4E-2B18E56A5E8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11918770439138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B0B-BB48-8F4E-2B18E56A5E8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75987034456868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B0B-BB48-8F4E-2B18E56A5E8D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88559857350148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0B-BB48-8F4E-2B18E56A5E8D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2224825116769299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B0B-BB48-8F4E-2B18E56A5E8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0.152</c:v>
                </c:pt>
                <c:pt idx="1">
                  <c:v>0.03</c:v>
                </c:pt>
                <c:pt idx="2">
                  <c:v>0.03</c:v>
                </c:pt>
                <c:pt idx="3">
                  <c:v>0.57599999999999996</c:v>
                </c:pt>
                <c:pt idx="4">
                  <c:v>0.21199999999999999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B0B-BB48-8F4E-2B18E56A5E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B0B-BB48-8F4E-2B18E56A5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41498960"/>
        <c:axId val="1841501136"/>
      </c:barChart>
      <c:catAx>
        <c:axId val="1841498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41501136"/>
        <c:crosses val="autoZero"/>
        <c:auto val="1"/>
        <c:lblAlgn val="ctr"/>
        <c:lblOffset val="100"/>
        <c:noMultiLvlLbl val="0"/>
      </c:catAx>
      <c:valAx>
        <c:axId val="18415011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4149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087012077591124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6B4-714B-88A1-E827ED00EAF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B4-714B-88A1-E827ED00EAF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37846247139422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6B4-714B-88A1-E827ED00EAF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6060091971614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6B4-714B-88A1-E827ED00EAF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155268876199194E-2"/>
                  <c:y val="-2.18423976417090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6B4-714B-88A1-E827ED00EAF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5.1999999999999998E-2</c:v>
                </c:pt>
                <c:pt idx="1">
                  <c:v>2.5999999999999999E-2</c:v>
                </c:pt>
                <c:pt idx="2">
                  <c:v>0.28999999999999998</c:v>
                </c:pt>
                <c:pt idx="3">
                  <c:v>0.55300000000000005</c:v>
                </c:pt>
                <c:pt idx="4">
                  <c:v>7.9000000000000001E-2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6B4-714B-88A1-E827ED00E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6B4-714B-88A1-E827ED00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41491344"/>
        <c:axId val="1841496784"/>
      </c:barChart>
      <c:catAx>
        <c:axId val="1841491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41496784"/>
        <c:crosses val="autoZero"/>
        <c:auto val="1"/>
        <c:lblAlgn val="ctr"/>
        <c:lblOffset val="100"/>
        <c:noMultiLvlLbl val="0"/>
      </c:catAx>
      <c:valAx>
        <c:axId val="184149678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4149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087012077591124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05D-724B-B20F-F0C2DB9EBDD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05D-724B-B20F-F0C2DB9EBDD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67053370969022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05D-724B-B20F-F0C2DB9EBDD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05D-724B-B20F-F0C2DB9EBDD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9660123735751265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05D-724B-B20F-F0C2DB9EBDD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0.182</c:v>
                </c:pt>
                <c:pt idx="1">
                  <c:v>0.152</c:v>
                </c:pt>
                <c:pt idx="2">
                  <c:v>0.30299999999999999</c:v>
                </c:pt>
                <c:pt idx="3">
                  <c:v>0.24199999999999999</c:v>
                </c:pt>
                <c:pt idx="4">
                  <c:v>0.121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05D-724B-B20F-F0C2DB9EBD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05D-724B-B20F-F0C2DB9EB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41499504"/>
        <c:axId val="1841486992"/>
      </c:barChart>
      <c:catAx>
        <c:axId val="184149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41486992"/>
        <c:crosses val="autoZero"/>
        <c:auto val="1"/>
        <c:lblAlgn val="ctr"/>
        <c:lblOffset val="100"/>
        <c:noMultiLvlLbl val="0"/>
      </c:catAx>
      <c:valAx>
        <c:axId val="184148699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4149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836876719053429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A7E-5846-BE71-A5093F4F9B4F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09375473754881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A7E-5846-BE71-A5093F4F9B4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52411547707567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A7E-5846-BE71-A5093F4F9B4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634521119541440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A7E-5846-BE71-A5093F4F9B4F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594227590040499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537-416A-805C-C5C3BE2F801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0.11600000000000001</c:v>
                </c:pt>
                <c:pt idx="1">
                  <c:v>2.3E-2</c:v>
                </c:pt>
                <c:pt idx="2">
                  <c:v>0.16300000000000001</c:v>
                </c:pt>
                <c:pt idx="3">
                  <c:v>0.58199999999999996</c:v>
                </c:pt>
                <c:pt idx="4">
                  <c:v>0.11600000000000001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A7E-5846-BE71-A5093F4F9B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A7E-5846-BE71-A5093F4F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41491888"/>
        <c:axId val="1841487536"/>
      </c:barChart>
      <c:catAx>
        <c:axId val="1841491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41487536"/>
        <c:crosses val="autoZero"/>
        <c:auto val="1"/>
        <c:lblAlgn val="ctr"/>
        <c:lblOffset val="100"/>
        <c:noMultiLvlLbl val="0"/>
      </c:catAx>
      <c:valAx>
        <c:axId val="184148753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4149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444553533399262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212-634C-A62A-12AA3931982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604067253340644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12-634C-A62A-12AA3931982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21211946203102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212-634C-A62A-12AA3931982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1475949495022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212-634C-A62A-12AA3931982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925397593144723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212-634C-A62A-12AA3931982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2.4E-2</c:v>
                </c:pt>
                <c:pt idx="1">
                  <c:v>0</c:v>
                </c:pt>
                <c:pt idx="2">
                  <c:v>4.8000000000000001E-2</c:v>
                </c:pt>
                <c:pt idx="3">
                  <c:v>0.45200000000000001</c:v>
                </c:pt>
                <c:pt idx="4">
                  <c:v>0.47599999999999998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212-634C-A62A-12AA393198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212-634C-A62A-12AA39319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41500592"/>
        <c:axId val="1841492432"/>
      </c:barChart>
      <c:catAx>
        <c:axId val="1841500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41492432"/>
        <c:crosses val="autoZero"/>
        <c:auto val="1"/>
        <c:lblAlgn val="ctr"/>
        <c:lblOffset val="100"/>
        <c:noMultiLvlLbl val="0"/>
      </c:catAx>
      <c:valAx>
        <c:axId val="184149243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4150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196980963175252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DE7-8647-B230-7DCE5B9EB0F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27138123461424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DE7-8647-B230-7DCE5B9EB0F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461633976075829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DE7-8647-B230-7DCE5B9EB0F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31393795886544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DE7-8647-B230-7DCE5B9EB0F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633326354848723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DE7-8647-B230-7DCE5B9EB0F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3.4000000000000002E-2</c:v>
                </c:pt>
                <c:pt idx="2">
                  <c:v>0.23300000000000001</c:v>
                </c:pt>
                <c:pt idx="3">
                  <c:v>0.4</c:v>
                </c:pt>
                <c:pt idx="4">
                  <c:v>0.23300000000000001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DE7-8647-B230-7DCE5B9EB0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затрудняюсь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DE7-8647-B230-7DCE5B9EB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41489168"/>
        <c:axId val="1841489712"/>
      </c:barChart>
      <c:catAx>
        <c:axId val="1841489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41489712"/>
        <c:crosses val="autoZero"/>
        <c:auto val="1"/>
        <c:lblAlgn val="ctr"/>
        <c:lblOffset val="100"/>
        <c:noMultiLvlLbl val="0"/>
      </c:catAx>
      <c:valAx>
        <c:axId val="18414897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4148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t>22.05.2024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247775"/>
            <a:ext cx="486092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802406"/>
            <a:ext cx="5486400" cy="39292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78342"/>
            <a:ext cx="2971800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9A78B7-45C9-6973-AA8F-F0E75213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D37853A-B8AF-55A1-7B01-3E1F40E2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6B8B35C-4133-E1D6-9F51-498BF5B2B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0A3BA0-D286-A1E5-3AB7-E4C28AD8A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1845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6FF79C1-152E-6DD3-914F-0975F6064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3440153-E37B-8928-C321-4FF7191F9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B100BCA-CCC8-C840-A107-7B63A6D37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BA88BC-B174-F26A-60B2-81DA885D4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12661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B3D705B-9ADB-9A05-9905-BB30C3AD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1093B7A-B1E7-CA62-6D05-363994A10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9B49D30-C630-94DC-8109-EE9CAFA25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3E5A0A-E621-49DB-94A4-9AE29842E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7916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1FBC2B-3D3B-A620-2B50-897CB75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C66017F-911B-DACE-F3DA-90E1F118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B64317A-118B-3084-C73D-A0330058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535602-0E5A-E078-5840-1ABA12256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668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623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E5991B9-6FAC-DECA-05DE-82A1DD46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B973ABF1-4A70-539E-2CD9-D1F1E5D7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2F273FE0-17F5-ED0D-FED7-1FB3347D1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3F4B7D-1084-D9EE-59E5-F2ED93093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169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B485B8-0E92-EBB9-348E-E68CF0C1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6203F88-88D0-2BA9-E215-4BF235CAE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6FAD497-1107-FDDA-23E3-90B21C0CE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B7DD20-1D7E-CAA2-CD7E-B1FEAC66B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8933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2BEFCB3-F444-3464-6D78-5FDD8603C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3CA8F6C-2725-BC6F-E221-3DEF1580A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9C1BBA83-74B5-F137-A563-6ECC6ECEE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98D06B8-79DC-8D65-1F20-613335367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8932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51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6327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2989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3941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712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3577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6327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92970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1841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8463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872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9691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99835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687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18734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93743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5933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43353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11144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4593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275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91893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50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451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563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2FEE848-E41B-A1B8-4AC0-0D757746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ED2D8F3F-87A9-9214-6BBF-7ADA34AB9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20DAD4F-891F-3AFF-D81F-EDE67BB05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530A5D-6A41-8892-BB6A-9B2EEEE27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2652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D9EFA0D-6428-3827-D96C-1BB124B0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916B94C-70F6-B99C-CB43-DE5BC9AA4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9F8BAAF5-7963-8DEE-5344-3AA996BB5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8C3EC21-D4F7-DE0F-7A01-52679D216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4828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2561FA-9976-CAF5-DD77-B92DDE17F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3D878AB-4BD7-15A7-CB63-B319F6CB5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268BAC2-3D8D-FED3-772D-3D3029876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66881B8-A6F6-C951-5903-60E3EE908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862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22.05.2024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22.05.2024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22.05.2024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22.05.2024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22.05.2024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22.05.2024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22.05.2024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22.05.2024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22.05.2024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22.05.2024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22.05.2024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22.05.2024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microsoft.com/office/2007/relationships/hdphoto" Target="../media/hdphoto1.wdp"/><Relationship Id="rId18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sv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openxmlformats.org/officeDocument/2006/relationships/image" Target="../media/image56.svg"/><Relationship Id="rId4" Type="http://schemas.openxmlformats.org/officeDocument/2006/relationships/image" Target="../media/image52.svg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svg"/><Relationship Id="rId5" Type="http://schemas.openxmlformats.org/officeDocument/2006/relationships/image" Target="../media/image46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svg"/><Relationship Id="rId5" Type="http://schemas.openxmlformats.org/officeDocument/2006/relationships/image" Target="../media/image50.png"/><Relationship Id="rId4" Type="http://schemas.openxmlformats.org/officeDocument/2006/relationships/image" Target="../media/image7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svg"/><Relationship Id="rId5" Type="http://schemas.openxmlformats.org/officeDocument/2006/relationships/image" Target="../media/image50.png"/><Relationship Id="rId4" Type="http://schemas.openxmlformats.org/officeDocument/2006/relationships/image" Target="../media/image77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5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svg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openxmlformats.org/officeDocument/2006/relationships/image" Target="../media/image85.svg"/><Relationship Id="rId4" Type="http://schemas.openxmlformats.org/officeDocument/2006/relationships/image" Target="../media/image81.sv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5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svg"/><Relationship Id="rId5" Type="http://schemas.openxmlformats.org/officeDocument/2006/relationships/image" Target="../media/image59.png"/><Relationship Id="rId4" Type="http://schemas.openxmlformats.org/officeDocument/2006/relationships/image" Target="../media/image83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46.sv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svg"/><Relationship Id="rId11" Type="http://schemas.openxmlformats.org/officeDocument/2006/relationships/image" Target="../media/image6.png"/><Relationship Id="rId5" Type="http://schemas.openxmlformats.org/officeDocument/2006/relationships/image" Target="../media/image62.png"/><Relationship Id="rId10" Type="http://schemas.openxmlformats.org/officeDocument/2006/relationships/image" Target="../media/image10.svg"/><Relationship Id="rId4" Type="http://schemas.openxmlformats.org/officeDocument/2006/relationships/image" Target="../media/image97.sv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kirov-invest.ru/?ysclid=lvxr41c5v1106432174" TargetMode="External"/><Relationship Id="rId3" Type="http://schemas.openxmlformats.org/officeDocument/2006/relationships/hyperlink" Target="https://afanasyevo.gosuslugi.ru/deyatelnost/" TargetMode="External"/><Relationship Id="rId7" Type="http://schemas.openxmlformats.org/officeDocument/2006/relationships/image" Target="../media/image67.png"/><Relationship Id="rId2" Type="http://schemas.openxmlformats.org/officeDocument/2006/relationships/hyperlink" Target="https://afanasyevo.gosuslugi.ru/deyatelnost/napravleniya-deyatelnosti/ekonomika/investitsionnaya-deyatelnos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102.sv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image" Target="../media/image50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svg"/><Relationship Id="rId5" Type="http://schemas.openxmlformats.org/officeDocument/2006/relationships/image" Target="../media/image49.png"/><Relationship Id="rId4" Type="http://schemas.openxmlformats.org/officeDocument/2006/relationships/image" Target="../media/image7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mail@kfpp.ru" TargetMode="External"/><Relationship Id="rId3" Type="http://schemas.openxmlformats.org/officeDocument/2006/relationships/image" Target="../media/image69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hyperlink" Target="mailto:vcpe@mail.ru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corpmsp.ru" TargetMode="External"/><Relationship Id="rId13" Type="http://schemas.openxmlformats.org/officeDocument/2006/relationships/image" Target="../media/image74.jpeg"/><Relationship Id="rId3" Type="http://schemas.openxmlformats.org/officeDocument/2006/relationships/image" Target="../media/image81.jpeg"/><Relationship Id="rId7" Type="http://schemas.openxmlformats.org/officeDocument/2006/relationships/image" Target="../media/image77.jpeg"/><Relationship Id="rId12" Type="http://schemas.openxmlformats.org/officeDocument/2006/relationships/image" Target="../media/image84.png"/><Relationship Id="rId17" Type="http://schemas.openxmlformats.org/officeDocument/2006/relationships/hyperlink" Target="mailto:info@info.ru" TargetMode="External"/><Relationship Id="rId2" Type="http://schemas.openxmlformats.org/officeDocument/2006/relationships/notesSlide" Target="../notesSlides/notesSlide24.xml"/><Relationship Id="rId16" Type="http://schemas.openxmlformats.org/officeDocument/2006/relationships/hyperlink" Target="https://frprf.ru/kontakty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hyperlink" Target="https://vk.com/mspbank" TargetMode="External"/><Relationship Id="rId5" Type="http://schemas.openxmlformats.org/officeDocument/2006/relationships/hyperlink" Target="mailto:info@veb.ru" TargetMode="External"/><Relationship Id="rId15" Type="http://schemas.openxmlformats.org/officeDocument/2006/relationships/hyperlink" Target="tel:8-800-500-71-29" TargetMode="External"/><Relationship Id="rId10" Type="http://schemas.openxmlformats.org/officeDocument/2006/relationships/hyperlink" Target="https://mspbank.ru/contacts/" TargetMode="External"/><Relationship Id="rId4" Type="http://schemas.openxmlformats.org/officeDocument/2006/relationships/image" Target="../media/image82.jpeg"/><Relationship Id="rId9" Type="http://schemas.openxmlformats.org/officeDocument/2006/relationships/hyperlink" Target="https://corpmsp.ru/contacts/" TargetMode="External"/><Relationship Id="rId14" Type="http://schemas.openxmlformats.org/officeDocument/2006/relationships/hyperlink" Target="tel:+7-495-120-24-16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svg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svg"/><Relationship Id="rId5" Type="http://schemas.openxmlformats.org/officeDocument/2006/relationships/image" Target="../media/image89.png"/><Relationship Id="rId10" Type="http://schemas.openxmlformats.org/officeDocument/2006/relationships/image" Target="../media/image129.svg"/><Relationship Id="rId4" Type="http://schemas.openxmlformats.org/officeDocument/2006/relationships/image" Target="../media/image123.svg"/><Relationship Id="rId9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23.png"/><Relationship Id="rId3" Type="http://schemas.openxmlformats.org/officeDocument/2006/relationships/image" Target="../media/image92.png"/><Relationship Id="rId7" Type="http://schemas.openxmlformats.org/officeDocument/2006/relationships/image" Target="../media/image52.png"/><Relationship Id="rId12" Type="http://schemas.openxmlformats.org/officeDocument/2006/relationships/image" Target="../media/image137.sv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.svg"/><Relationship Id="rId11" Type="http://schemas.openxmlformats.org/officeDocument/2006/relationships/image" Target="../media/image95.png"/><Relationship Id="rId5" Type="http://schemas.openxmlformats.org/officeDocument/2006/relationships/image" Target="../media/image93.png"/><Relationship Id="rId15" Type="http://schemas.openxmlformats.org/officeDocument/2006/relationships/image" Target="../media/image54.png"/><Relationship Id="rId10" Type="http://schemas.openxmlformats.org/officeDocument/2006/relationships/image" Target="../media/image135.svg"/><Relationship Id="rId4" Type="http://schemas.openxmlformats.org/officeDocument/2006/relationships/image" Target="../media/image131.svg"/><Relationship Id="rId9" Type="http://schemas.openxmlformats.org/officeDocument/2006/relationships/image" Target="../media/image94.png"/><Relationship Id="rId14" Type="http://schemas.openxmlformats.org/officeDocument/2006/relationships/image" Target="../media/image39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svg"/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12" Type="http://schemas.openxmlformats.org/officeDocument/2006/relationships/image" Target="../media/image148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svg"/><Relationship Id="rId11" Type="http://schemas.openxmlformats.org/officeDocument/2006/relationships/image" Target="../media/image101.png"/><Relationship Id="rId5" Type="http://schemas.openxmlformats.org/officeDocument/2006/relationships/image" Target="../media/image98.png"/><Relationship Id="rId10" Type="http://schemas.openxmlformats.org/officeDocument/2006/relationships/image" Target="../media/image146.svg"/><Relationship Id="rId4" Type="http://schemas.openxmlformats.org/officeDocument/2006/relationships/image" Target="../media/image140.svg"/><Relationship Id="rId9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3" Type="http://schemas.openxmlformats.org/officeDocument/2006/relationships/image" Target="../media/image97.png"/><Relationship Id="rId7" Type="http://schemas.openxmlformats.org/officeDocument/2006/relationships/image" Target="../media/image98.png"/><Relationship Id="rId12" Type="http://schemas.openxmlformats.org/officeDocument/2006/relationships/image" Target="../media/image146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svg"/><Relationship Id="rId11" Type="http://schemas.openxmlformats.org/officeDocument/2006/relationships/image" Target="../media/image100.png"/><Relationship Id="rId5" Type="http://schemas.openxmlformats.org/officeDocument/2006/relationships/image" Target="../media/image101.png"/><Relationship Id="rId10" Type="http://schemas.openxmlformats.org/officeDocument/2006/relationships/image" Target="../media/image144.svg"/><Relationship Id="rId4" Type="http://schemas.openxmlformats.org/officeDocument/2006/relationships/image" Target="../media/image140.svg"/><Relationship Id="rId9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03.png"/><Relationship Id="rId7" Type="http://schemas.openxmlformats.org/officeDocument/2006/relationships/image" Target="../media/image13.png"/><Relationship Id="rId12" Type="http://schemas.openxmlformats.org/officeDocument/2006/relationships/image" Target="../media/image157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svg"/><Relationship Id="rId11" Type="http://schemas.openxmlformats.org/officeDocument/2006/relationships/image" Target="../media/image106.png"/><Relationship Id="rId5" Type="http://schemas.openxmlformats.org/officeDocument/2006/relationships/image" Target="../media/image104.png"/><Relationship Id="rId10" Type="http://schemas.openxmlformats.org/officeDocument/2006/relationships/image" Target="../media/image155.svg"/><Relationship Id="rId4" Type="http://schemas.openxmlformats.org/officeDocument/2006/relationships/image" Target="../media/image151.svg"/><Relationship Id="rId9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jpeg"/><Relationship Id="rId7" Type="http://schemas.openxmlformats.org/officeDocument/2006/relationships/image" Target="../media/image102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166.svg"/><Relationship Id="rId5" Type="http://schemas.openxmlformats.org/officeDocument/2006/relationships/image" Target="../media/image162.svg"/><Relationship Id="rId10" Type="http://schemas.openxmlformats.org/officeDocument/2006/relationships/image" Target="../media/image112.png"/><Relationship Id="rId4" Type="http://schemas.openxmlformats.org/officeDocument/2006/relationships/image" Target="../media/image110.png"/><Relationship Id="rId9" Type="http://schemas.openxmlformats.org/officeDocument/2006/relationships/image" Target="../media/image164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74.svg"/><Relationship Id="rId3" Type="http://schemas.openxmlformats.org/officeDocument/2006/relationships/image" Target="../media/image108.jpeg"/><Relationship Id="rId7" Type="http://schemas.openxmlformats.org/officeDocument/2006/relationships/image" Target="../media/image168.svg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3.png"/><Relationship Id="rId11" Type="http://schemas.openxmlformats.org/officeDocument/2006/relationships/image" Target="../media/image172.svg"/><Relationship Id="rId5" Type="http://schemas.openxmlformats.org/officeDocument/2006/relationships/image" Target="../media/image93.svg"/><Relationship Id="rId10" Type="http://schemas.openxmlformats.org/officeDocument/2006/relationships/image" Target="../media/image115.png"/><Relationship Id="rId4" Type="http://schemas.openxmlformats.org/officeDocument/2006/relationships/image" Target="../media/image59.png"/><Relationship Id="rId9" Type="http://schemas.openxmlformats.org/officeDocument/2006/relationships/image" Target="../media/image170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57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37.svg"/><Relationship Id="rId5" Type="http://schemas.openxmlformats.org/officeDocument/2006/relationships/image" Target="../media/image109.jpeg"/><Relationship Id="rId10" Type="http://schemas.openxmlformats.org/officeDocument/2006/relationships/image" Target="../media/image95.png"/><Relationship Id="rId4" Type="http://schemas.openxmlformats.org/officeDocument/2006/relationships/image" Target="../media/image162.svg"/><Relationship Id="rId9" Type="http://schemas.openxmlformats.org/officeDocument/2006/relationships/image" Target="../media/image172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svg"/><Relationship Id="rId3" Type="http://schemas.openxmlformats.org/officeDocument/2006/relationships/image" Target="../media/image117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svg"/><Relationship Id="rId5" Type="http://schemas.openxmlformats.org/officeDocument/2006/relationships/image" Target="../media/image97.png"/><Relationship Id="rId4" Type="http://schemas.openxmlformats.org/officeDocument/2006/relationships/image" Target="../media/image11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svg"/><Relationship Id="rId3" Type="http://schemas.openxmlformats.org/officeDocument/2006/relationships/image" Target="../media/image117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svg"/><Relationship Id="rId5" Type="http://schemas.openxmlformats.org/officeDocument/2006/relationships/image" Target="../media/image97.png"/><Relationship Id="rId4" Type="http://schemas.openxmlformats.org/officeDocument/2006/relationships/image" Target="../media/image11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3" Type="http://schemas.openxmlformats.org/officeDocument/2006/relationships/image" Target="../media/image50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8.svg"/><Relationship Id="rId5" Type="http://schemas.openxmlformats.org/officeDocument/2006/relationships/image" Target="../media/image119.png"/><Relationship Id="rId4" Type="http://schemas.openxmlformats.org/officeDocument/2006/relationships/image" Target="../media/image79.sv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svg"/><Relationship Id="rId5" Type="http://schemas.openxmlformats.org/officeDocument/2006/relationships/image" Target="../media/image88.png"/><Relationship Id="rId4" Type="http://schemas.openxmlformats.org/officeDocument/2006/relationships/image" Target="../media/image79.sv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svg"/><Relationship Id="rId3" Type="http://schemas.openxmlformats.org/officeDocument/2006/relationships/image" Target="../media/image121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3.svg"/><Relationship Id="rId11" Type="http://schemas.openxmlformats.org/officeDocument/2006/relationships/chart" Target="../charts/chart13.xml"/><Relationship Id="rId5" Type="http://schemas.openxmlformats.org/officeDocument/2006/relationships/image" Target="../media/image122.png"/><Relationship Id="rId10" Type="http://schemas.openxmlformats.org/officeDocument/2006/relationships/chart" Target="../charts/chart12.xml"/><Relationship Id="rId4" Type="http://schemas.openxmlformats.org/officeDocument/2006/relationships/image" Target="../media/image181.svg"/><Relationship Id="rId9" Type="http://schemas.openxmlformats.org/officeDocument/2006/relationships/chart" Target="../charts/char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87.sv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5" Type="http://schemas.openxmlformats.org/officeDocument/2006/relationships/chart" Target="../charts/chart14.xml"/><Relationship Id="rId4" Type="http://schemas.openxmlformats.org/officeDocument/2006/relationships/image" Target="../media/image18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25.jpe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5" Type="http://schemas.openxmlformats.org/officeDocument/2006/relationships/image" Target="../media/image189.svg"/><Relationship Id="rId4" Type="http://schemas.openxmlformats.org/officeDocument/2006/relationships/image" Target="../media/image121.png"/><Relationship Id="rId9" Type="http://schemas.openxmlformats.org/officeDocument/2006/relationships/image" Target="../media/image166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svg"/><Relationship Id="rId5" Type="http://schemas.openxmlformats.org/officeDocument/2006/relationships/image" Target="../media/image127.png"/><Relationship Id="rId4" Type="http://schemas.openxmlformats.org/officeDocument/2006/relationships/image" Target="../media/image189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chart" Target="../charts/chart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15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22.png"/><Relationship Id="rId18" Type="http://schemas.openxmlformats.org/officeDocument/2006/relationships/image" Target="../media/image41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35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image" Target="../media/image33.svg"/><Relationship Id="rId19" Type="http://schemas.openxmlformats.org/officeDocument/2006/relationships/image" Target="../media/image25.png"/><Relationship Id="rId4" Type="http://schemas.openxmlformats.org/officeDocument/2006/relationships/image" Target="../media/image27.svg"/><Relationship Id="rId9" Type="http://schemas.openxmlformats.org/officeDocument/2006/relationships/image" Target="../media/image20.png"/><Relationship Id="rId1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5" Type="http://schemas.openxmlformats.org/officeDocument/2006/relationships/image" Target="../media/image27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315201" y="158307"/>
            <a:ext cx="2451616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КИРОВСКАЯ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427290" y="5251221"/>
            <a:ext cx="768267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АФАНАСЬЕВСКОГО 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8FDDAF-2233-3B22-2472-B4AB898D053E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382" y="1029286"/>
            <a:ext cx="2174751" cy="28963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7" y="1011467"/>
            <a:ext cx="7181065" cy="39310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630" y="247828"/>
            <a:ext cx="924370" cy="5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xmlns="" id="{EB7D65FA-C463-3087-D7E8-6B8E7319F8D2}"/>
              </a:ext>
            </a:extLst>
          </p:cNvPr>
          <p:cNvSpPr/>
          <p:nvPr/>
        </p:nvSpPr>
        <p:spPr>
          <a:xfrm>
            <a:off x="3722882" y="1525351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xmlns="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xmlns="" id="{08E356B1-B150-5CBC-DA11-99103B9B0653}"/>
              </a:ext>
            </a:extLst>
          </p:cNvPr>
          <p:cNvSpPr/>
          <p:nvPr/>
        </p:nvSpPr>
        <p:spPr>
          <a:xfrm>
            <a:off x="3722881" y="4714888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xmlns="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44" name="Рисунок 243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xmlns="" id="{51B19BD5-3927-9DC1-E411-B1C3999E4F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140129" y="4067689"/>
            <a:ext cx="480785" cy="4830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 ДОСТОПРИМЕЧАТЕЛЬНОСТИ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C4AB92F1-CEB6-26D4-2A1E-FF237173ABDF}"/>
              </a:ext>
            </a:extLst>
          </p:cNvPr>
          <p:cNvSpPr/>
          <p:nvPr/>
        </p:nvSpPr>
        <p:spPr>
          <a:xfrm>
            <a:off x="7001365" y="1423696"/>
            <a:ext cx="2741974" cy="109898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C7EEC72E-3ED9-E267-43BA-E4A3E81CE2BE}"/>
              </a:ext>
            </a:extLst>
          </p:cNvPr>
          <p:cNvSpPr/>
          <p:nvPr/>
        </p:nvSpPr>
        <p:spPr>
          <a:xfrm>
            <a:off x="7001365" y="2680175"/>
            <a:ext cx="2801997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57911A3B-BCB5-2A47-5B07-3112694A3637}"/>
              </a:ext>
            </a:extLst>
          </p:cNvPr>
          <p:cNvSpPr/>
          <p:nvPr/>
        </p:nvSpPr>
        <p:spPr>
          <a:xfrm>
            <a:off x="7001365" y="3931031"/>
            <a:ext cx="2801997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D55725BD-9CEF-A6C4-CE2F-1F1ED6085E54}"/>
              </a:ext>
            </a:extLst>
          </p:cNvPr>
          <p:cNvSpPr/>
          <p:nvPr/>
        </p:nvSpPr>
        <p:spPr>
          <a:xfrm>
            <a:off x="7001365" y="5181886"/>
            <a:ext cx="2801997" cy="1116000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AC190EDA-2C05-15EC-A1DE-437FDD6DF9D3}"/>
              </a:ext>
            </a:extLst>
          </p:cNvPr>
          <p:cNvSpPr txBox="1"/>
          <p:nvPr/>
        </p:nvSpPr>
        <p:spPr>
          <a:xfrm>
            <a:off x="2652016" y="2258253"/>
            <a:ext cx="918930" cy="64633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Самая высокая точка верхнекамской возвышенности и всей Кировской области –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Краснояр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99D6DE6B-139E-8832-E11F-631D17E87F79}"/>
              </a:ext>
            </a:extLst>
          </p:cNvPr>
          <p:cNvSpPr txBox="1"/>
          <p:nvPr/>
        </p:nvSpPr>
        <p:spPr>
          <a:xfrm>
            <a:off x="5907424" y="3463303"/>
            <a:ext cx="947263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Краеведческий музей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Афанасьево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FB1FF055-40B5-BA60-4F7B-23BB5E57A5CD}"/>
              </a:ext>
            </a:extLst>
          </p:cNvPr>
          <p:cNvSpPr txBox="1"/>
          <p:nvPr/>
        </p:nvSpPr>
        <p:spPr>
          <a:xfrm>
            <a:off x="2652015" y="4909181"/>
            <a:ext cx="834182" cy="118494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Вятская порода лошадей – одна из старейших пород. В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Афанасьево находится единственное в России лицензированное хозяйство по разведению этих лошадей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7F5D904E-0764-D556-8F34-50AF2D1830C7}"/>
              </a:ext>
            </a:extLst>
          </p:cNvPr>
          <p:cNvSpPr txBox="1"/>
          <p:nvPr/>
        </p:nvSpPr>
        <p:spPr>
          <a:xfrm>
            <a:off x="2652015" y="4176185"/>
            <a:ext cx="802706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«Лиственничные посадки» 1905 года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F3092DA-AABD-96D8-DAB8-50B4A3BEB105}"/>
              </a:ext>
            </a:extLst>
          </p:cNvPr>
          <p:cNvSpPr txBox="1"/>
          <p:nvPr/>
        </p:nvSpPr>
        <p:spPr>
          <a:xfrm>
            <a:off x="7270361" y="168669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15 512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405BEA9-0290-005C-0FFF-80B4B01D78C5}"/>
              </a:ext>
            </a:extLst>
          </p:cNvPr>
          <p:cNvSpPr txBox="1"/>
          <p:nvPr/>
        </p:nvSpPr>
        <p:spPr>
          <a:xfrm>
            <a:off x="7246498" y="2187048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музей в 2023 г.</a:t>
            </a: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:a16="http://schemas.microsoft.com/office/drawing/2014/main" xmlns="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62324" y="5324513"/>
            <a:ext cx="494423" cy="459265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31BFC30A-9CC5-E6E2-F85C-B6EFC1138044}"/>
              </a:ext>
            </a:extLst>
          </p:cNvPr>
          <p:cNvSpPr txBox="1"/>
          <p:nvPr/>
        </p:nvSpPr>
        <p:spPr>
          <a:xfrm>
            <a:off x="7289523" y="2899473"/>
            <a:ext cx="94642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510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93D18ECF-A386-4937-AA7D-760DB0FD36AC}"/>
              </a:ext>
            </a:extLst>
          </p:cNvPr>
          <p:cNvSpPr txBox="1"/>
          <p:nvPr/>
        </p:nvSpPr>
        <p:spPr>
          <a:xfrm>
            <a:off x="7206760" y="3426463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2023 г.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7E0849A3-C1B7-174D-F8FC-4331E6E8CF51}"/>
              </a:ext>
            </a:extLst>
          </p:cNvPr>
          <p:cNvSpPr txBox="1"/>
          <p:nvPr/>
        </p:nvSpPr>
        <p:spPr>
          <a:xfrm>
            <a:off x="7331713" y="4247689"/>
            <a:ext cx="106466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15 864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музейных предмета</a:t>
            </a:r>
          </a:p>
        </p:txBody>
      </p:sp>
      <p:cxnSp>
        <p:nvCxnSpPr>
          <p:cNvPr id="224" name="Прямая соединительная линия 223">
            <a:extLst>
              <a:ext uri="{FF2B5EF4-FFF2-40B4-BE49-F238E27FC236}">
                <a16:creationId xmlns:a16="http://schemas.microsoft.com/office/drawing/2014/main" xmlns="" id="{DCBDE1CB-3585-DE0D-B192-CCEC93B165CF}"/>
              </a:ext>
            </a:extLst>
          </p:cNvPr>
          <p:cNvCxnSpPr>
            <a:cxnSpLocks/>
          </p:cNvCxnSpPr>
          <p:nvPr/>
        </p:nvCxnSpPr>
        <p:spPr>
          <a:xfrm>
            <a:off x="8311139" y="4428942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F2AD49D8-CFBB-2002-4B05-BC3FEC616920}"/>
              </a:ext>
            </a:extLst>
          </p:cNvPr>
          <p:cNvSpPr txBox="1"/>
          <p:nvPr/>
        </p:nvSpPr>
        <p:spPr>
          <a:xfrm>
            <a:off x="7019960" y="5440074"/>
            <a:ext cx="108262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28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1720A437-E917-8D9D-E318-B644F0E3B647}"/>
              </a:ext>
            </a:extLst>
          </p:cNvPr>
          <p:cNvSpPr txBox="1"/>
          <p:nvPr/>
        </p:nvSpPr>
        <p:spPr>
          <a:xfrm>
            <a:off x="7331713" y="5606325"/>
            <a:ext cx="94202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выставок</a:t>
            </a: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:a16="http://schemas.microsoft.com/office/drawing/2014/main" xmlns="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141525" y="1598216"/>
            <a:ext cx="479387" cy="478412"/>
          </a:xfrm>
          <a:prstGeom prst="rect">
            <a:avLst/>
          </a:prstGeom>
        </p:spPr>
      </p:pic>
      <p:pic>
        <p:nvPicPr>
          <p:cNvPr id="246" name="Рисунок 245" descr="Карта с кнопкой со сплошной заливкой">
            <a:extLst>
              <a:ext uri="{FF2B5EF4-FFF2-40B4-BE49-F238E27FC236}">
                <a16:creationId xmlns:a16="http://schemas.microsoft.com/office/drawing/2014/main" xmlns="" id="{1CE77E23-3B18-38FC-9A54-0800D019A6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140128" y="2816884"/>
            <a:ext cx="480785" cy="532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50" name="Рисунок 49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71" y="1433742"/>
            <a:ext cx="1855992" cy="1415330"/>
          </a:xfrm>
          <a:prstGeom prst="rect">
            <a:avLst/>
          </a:prstGeom>
          <a:noFill/>
        </p:spPr>
      </p:pic>
      <p:pic>
        <p:nvPicPr>
          <p:cNvPr id="52" name="Picture 4" descr="Краснояр - самая высокая точка Кировской области.">
            <a:extLst>
              <a:ext uri="{FF2B5EF4-FFF2-40B4-BE49-F238E27FC236}">
                <a16:creationId xmlns:a16="http://schemas.microsoft.com/office/drawing/2014/main" xmlns="" id="{8D4C91B9-E535-A33D-3CB5-84BF66B4CE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100000"/>
                    </a14:imgEffect>
                    <a14:imgEffect>
                      <a14:brightnessContrast contrast="7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1842" y="1509960"/>
            <a:ext cx="1071556" cy="704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1" y="3148510"/>
            <a:ext cx="1852827" cy="14022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822" y="3153666"/>
            <a:ext cx="1243830" cy="8069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72" y="4663486"/>
            <a:ext cx="1834220" cy="1465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774" y="1632027"/>
            <a:ext cx="2548213" cy="17185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564" y="3802292"/>
            <a:ext cx="2548213" cy="1981487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3D18ECF-A386-4937-AA7D-760DB0FD36AC}"/>
              </a:ext>
            </a:extLst>
          </p:cNvPr>
          <p:cNvSpPr txBox="1"/>
          <p:nvPr/>
        </p:nvSpPr>
        <p:spPr>
          <a:xfrm>
            <a:off x="7206760" y="5954216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2023 г.</a:t>
            </a:r>
          </a:p>
        </p:txBody>
      </p:sp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45A40C3D-5FE2-E053-3290-D28F2204372C}"/>
              </a:ext>
            </a:extLst>
          </p:cNvPr>
          <p:cNvSpPr/>
          <p:nvPr/>
        </p:nvSpPr>
        <p:spPr>
          <a:xfrm>
            <a:off x="6835241" y="1429319"/>
            <a:ext cx="2968121" cy="4878504"/>
          </a:xfrm>
          <a:prstGeom prst="roundRect">
            <a:avLst>
              <a:gd name="adj" fmla="val 703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8D9851CB-3B9D-FFA9-7B9B-F99179EA665A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F2BF197B-A448-E079-7BC3-CC0BAF390F9F}"/>
              </a:ext>
            </a:extLst>
          </p:cNvPr>
          <p:cNvSpPr/>
          <p:nvPr/>
        </p:nvSpPr>
        <p:spPr>
          <a:xfrm>
            <a:off x="1314897" y="4151251"/>
            <a:ext cx="938977" cy="1175616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ЗНАКОВЫЕ СОБЫТИЯ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2697CC25-E141-68D7-3AF7-2D6890050277}"/>
              </a:ext>
            </a:extLst>
          </p:cNvPr>
          <p:cNvSpPr txBox="1"/>
          <p:nvPr/>
        </p:nvSpPr>
        <p:spPr>
          <a:xfrm>
            <a:off x="2771823" y="2761161"/>
            <a:ext cx="822769" cy="53860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лет </a:t>
            </a:r>
          </a:p>
          <a:p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Афанасьевскому краеведческому музею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6DD7929-F616-C9CC-CA73-76240227E2F5}"/>
              </a:ext>
            </a:extLst>
          </p:cNvPr>
          <p:cNvSpPr txBox="1"/>
          <p:nvPr/>
        </p:nvSpPr>
        <p:spPr>
          <a:xfrm>
            <a:off x="7030593" y="3623801"/>
            <a:ext cx="23931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Афанасьевскому муниципальному округу в 2024 году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7E3A4C9-2BF0-143F-A841-6178A0FDF96B}"/>
              </a:ext>
            </a:extLst>
          </p:cNvPr>
          <p:cNvSpPr txBox="1"/>
          <p:nvPr/>
        </p:nvSpPr>
        <p:spPr>
          <a:xfrm>
            <a:off x="7030593" y="4427203"/>
            <a:ext cx="239319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областного фестиваля народного творчества «Северная Вятка»</a:t>
            </a: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масштабных праздничных мероприятий для жителей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7757ABF-CE18-4EF4-9BF0-AE7C8D81B176}"/>
              </a:ext>
            </a:extLst>
          </p:cNvPr>
          <p:cNvSpPr/>
          <p:nvPr/>
        </p:nvSpPr>
        <p:spPr>
          <a:xfrm>
            <a:off x="2435789" y="10593564"/>
            <a:ext cx="1290241" cy="9028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9CC857-D470-2C25-1213-6644A90B3344}"/>
              </a:ext>
            </a:extLst>
          </p:cNvPr>
          <p:cNvSpPr txBox="1"/>
          <p:nvPr/>
        </p:nvSpPr>
        <p:spPr>
          <a:xfrm>
            <a:off x="5626740" y="2062601"/>
            <a:ext cx="924622" cy="16158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с 1879 по 1880 годы великий русский писатель В.Г. Короленко отбывал ссылку на Афанасьевской земле.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(1 раз в 5 лет) проходит областной литературный праздник «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Короленковские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чтения»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9E66BC2-F2F8-59E6-5B96-45775CFB9196}"/>
              </a:ext>
            </a:extLst>
          </p:cNvPr>
          <p:cNvSpPr txBox="1"/>
          <p:nvPr/>
        </p:nvSpPr>
        <p:spPr>
          <a:xfrm>
            <a:off x="5009659" y="5057562"/>
            <a:ext cx="861302" cy="96949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раз в 2 года, в сентябре, после сбора урожая в Афанасьево проходит Межрегиональный фестиваль коми-пермяцкого фольклора «Чудо»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47C672-4E28-C96F-D4F6-4966E6FCADA2}"/>
              </a:ext>
            </a:extLst>
          </p:cNvPr>
          <p:cNvSpPr txBox="1"/>
          <p:nvPr/>
        </p:nvSpPr>
        <p:spPr>
          <a:xfrm>
            <a:off x="7159534" y="4198454"/>
            <a:ext cx="23931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ПЛАНИРУЕТСЯ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C00114-96E8-8DCE-5F77-070CD6F3BE93}"/>
              </a:ext>
            </a:extLst>
          </p:cNvPr>
          <p:cNvSpPr txBox="1"/>
          <p:nvPr/>
        </p:nvSpPr>
        <p:spPr>
          <a:xfrm>
            <a:off x="627016" y="6615807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1030" name="Picture 6" descr="https://cdn.er.ru/media/userdata/news/2019/08/30/a5d872d67f567cadb963b6f522f8bbf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835" y="1540717"/>
            <a:ext cx="1979052" cy="21049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ороленковские чтения - 2023: вручение премии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4592" y="1540718"/>
            <a:ext cx="1930296" cy="210491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«Чудо-урожай-2023»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102" y="3831350"/>
            <a:ext cx="3284126" cy="237475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241" y="1429319"/>
            <a:ext cx="2988179" cy="2020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246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ACB3B4E-A3F1-9268-7E15-834DA4EE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B005C025-2623-9580-35BF-52C29B12C5F2}"/>
              </a:ext>
            </a:extLst>
          </p:cNvPr>
          <p:cNvSpPr/>
          <p:nvPr/>
        </p:nvSpPr>
        <p:spPr>
          <a:xfrm>
            <a:off x="640991" y="1407121"/>
            <a:ext cx="2934749" cy="1116000"/>
          </a:xfrm>
          <a:prstGeom prst="roundRect">
            <a:avLst>
              <a:gd name="adj" fmla="val 2374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ВЫВОД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2DD9035D-0DB5-F710-38AF-4E84C7321C56}"/>
              </a:ext>
            </a:extLst>
          </p:cNvPr>
          <p:cNvSpPr/>
          <p:nvPr/>
        </p:nvSpPr>
        <p:spPr>
          <a:xfrm>
            <a:off x="640991" y="267015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ТРУДНОСТИ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реализации инвестиционных проектов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C5CC6982-BC12-C140-E606-CC07C9F36009}"/>
              </a:ext>
            </a:extLst>
          </p:cNvPr>
          <p:cNvSpPr/>
          <p:nvPr/>
        </p:nvSpPr>
        <p:spPr>
          <a:xfrm>
            <a:off x="640991" y="393318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ГЛАВНАЯ ПРИЧИНА 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которой компании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</a:t>
            </a:r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реализуют инвестиционные проекты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6BA6056E-D12F-33EB-59AB-07A8E8713A78}"/>
              </a:ext>
            </a:extLst>
          </p:cNvPr>
          <p:cNvSpPr/>
          <p:nvPr/>
        </p:nvSpPr>
        <p:spPr>
          <a:xfrm>
            <a:off x="640991" y="5196212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ВЫВОДЫ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33987FB9-B927-7B2C-FDA8-949F13EB4C31}"/>
              </a:ext>
            </a:extLst>
          </p:cNvPr>
          <p:cNvSpPr/>
          <p:nvPr/>
        </p:nvSpPr>
        <p:spPr>
          <a:xfrm>
            <a:off x="3731306" y="519621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Текущих мер государственной поддержки недостаточно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еобходимо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развивать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дорожно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транспортную инфраструктуру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еобходимо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развивать бизнес-инфраструктуру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CA08B46-D94D-0287-1861-FDC8D42E6E4F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217EEF0-7F35-C6AD-682A-7E716DC33D87}"/>
              </a:ext>
            </a:extLst>
          </p:cNvPr>
          <p:cNvSpPr/>
          <p:nvPr/>
        </p:nvSpPr>
        <p:spPr>
          <a:xfrm>
            <a:off x="627016" y="163628"/>
            <a:ext cx="1719674" cy="23682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C0ACEFC3-9A08-37C3-AB09-1366646D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D25CE0A5-C6DD-EFB5-7F0D-422A5515A6CF}"/>
              </a:ext>
            </a:extLst>
          </p:cNvPr>
          <p:cNvSpPr/>
          <p:nvPr/>
        </p:nvSpPr>
        <p:spPr>
          <a:xfrm>
            <a:off x="3731306" y="3919469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Ограничена возможность реализации инвестиционных проектов за счёт собственных средств,                   сложность с привлечением заемных средств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BE68BAEC-57FA-0428-15A8-90E073C6D260}"/>
              </a:ext>
            </a:extLst>
          </p:cNvPr>
          <p:cNvSpPr/>
          <p:nvPr/>
        </p:nvSpPr>
        <p:spPr>
          <a:xfrm>
            <a:off x="3731306" y="267015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Сложности с оформлением документов (большое количество документов и требуемых разрешений)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инансовые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трудности (необходимость использования заемных средств для развития бизнеса)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Трудности с созданием/модернизацией инженерной инфраструктуры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Проблема с квалифицированными кадрами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732DCD51-8059-77E4-5EA0-013D62834C40}"/>
              </a:ext>
            </a:extLst>
          </p:cNvPr>
          <p:cNvSpPr/>
          <p:nvPr/>
        </p:nvSpPr>
        <p:spPr>
          <a:xfrm>
            <a:off x="3725825" y="1407120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Инвестиционный климат требует улучшений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A982AF8-220A-F595-C9D0-8177176E8BED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опроса предпринимателей</a:t>
            </a:r>
            <a:r>
              <a:rPr lang="x-none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</a:t>
            </a:r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Запрещено со сплошной заливкой">
            <a:extLst>
              <a:ext uri="{FF2B5EF4-FFF2-40B4-BE49-F238E27FC236}">
                <a16:creationId xmlns:a16="http://schemas.microsoft.com/office/drawing/2014/main" xmlns="" id="{B85CCF1F-32E1-8B67-07D4-F82EAD49CE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61" y="3019170"/>
            <a:ext cx="360000" cy="360000"/>
          </a:xfrm>
          <a:prstGeom prst="rect">
            <a:avLst/>
          </a:prstGeom>
        </p:spPr>
      </p:pic>
      <p:pic>
        <p:nvPicPr>
          <p:cNvPr id="24" name="Рисунок 23" descr="Документ со сплошной заливкой">
            <a:extLst>
              <a:ext uri="{FF2B5EF4-FFF2-40B4-BE49-F238E27FC236}">
                <a16:creationId xmlns:a16="http://schemas.microsoft.com/office/drawing/2014/main" xmlns="" id="{FB855C50-1952-4A98-54F0-D09E855150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61" y="5574211"/>
            <a:ext cx="360000" cy="360000"/>
          </a:xfrm>
          <a:prstGeom prst="rect">
            <a:avLst/>
          </a:prstGeom>
        </p:spPr>
      </p:pic>
      <p:pic>
        <p:nvPicPr>
          <p:cNvPr id="26" name="Рисунок 25" descr="Перемотка назад со сплошной заливкой">
            <a:extLst>
              <a:ext uri="{FF2B5EF4-FFF2-40B4-BE49-F238E27FC236}">
                <a16:creationId xmlns:a16="http://schemas.microsoft.com/office/drawing/2014/main" xmlns="" id="{703C4EAF-A054-7B54-D1C8-AE742458D28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0800000">
            <a:off x="753262" y="1785120"/>
            <a:ext cx="360000" cy="360000"/>
          </a:xfrm>
          <a:prstGeom prst="rect">
            <a:avLst/>
          </a:prstGeom>
        </p:spPr>
      </p:pic>
      <p:pic>
        <p:nvPicPr>
          <p:cNvPr id="37" name="Рисунок 36" descr="Значок 1 со сплошной заливкой">
            <a:extLst>
              <a:ext uri="{FF2B5EF4-FFF2-40B4-BE49-F238E27FC236}">
                <a16:creationId xmlns:a16="http://schemas.microsoft.com/office/drawing/2014/main" xmlns="" id="{B13FD86C-5462-BA07-2362-BC432B18DE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3261" y="4313734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10B2E29-A6DF-C835-C29A-A3390F9E30A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13869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EAF58A6-13A1-8A33-6813-0C6249412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A1738778-6637-A8AE-3929-9F58A8A9D61C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AB42814-09EE-1E83-2D27-5A379ADA2167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921EB416-9AFF-B016-5F02-C659F8A49D05}"/>
              </a:ext>
            </a:extLst>
          </p:cNvPr>
          <p:cNvSpPr/>
          <p:nvPr/>
        </p:nvSpPr>
        <p:spPr>
          <a:xfrm>
            <a:off x="627017" y="163628"/>
            <a:ext cx="202266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EBD85DED-0D11-9C1B-5C5C-9DDF2EAC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D3072D01-2D46-B54E-2C7A-8809E6CA9DBA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32D5C957-0713-A21A-D179-DFD33F07C758}"/>
              </a:ext>
            </a:extLst>
          </p:cNvPr>
          <p:cNvSpPr/>
          <p:nvPr/>
        </p:nvSpPr>
        <p:spPr>
          <a:xfrm>
            <a:off x="550104" y="277643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эффективной коммуникации между представителями бизнеса                        и администрацией МО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C44D7B98-D6FF-CBE2-5539-FD144908A34A}"/>
              </a:ext>
            </a:extLst>
          </p:cNvPr>
          <p:cNvSpPr/>
          <p:nvPr/>
        </p:nvSpPr>
        <p:spPr>
          <a:xfrm>
            <a:off x="550104" y="4798355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кадров, нехватка специалистов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xmlns="" id="{757D3257-7032-E7F7-AC03-6546722EAD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0991" y="4861355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E6B4D0FC-EC46-8BB2-BEEE-F8A090BDDAB0}"/>
              </a:ext>
            </a:extLst>
          </p:cNvPr>
          <p:cNvSpPr/>
          <p:nvPr/>
        </p:nvSpPr>
        <p:spPr>
          <a:xfrm>
            <a:off x="5275782" y="2571552"/>
            <a:ext cx="4511814" cy="846082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Своевременная отработка обращений представителей бизнеса, расширение каналов информирования предпринимателей о мерах поддержки 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информирование предпринимателей и инвесторов о преимуществах работы с инвестиционным уполномоченным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4756A0"/>
              </a:buClr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76881567-E61B-5009-80D9-45ADC8C80F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2781407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5BE55F86-A0F7-1A11-42D9-4BF67DE7A1A0}"/>
              </a:ext>
            </a:extLst>
          </p:cNvPr>
          <p:cNvSpPr/>
          <p:nvPr/>
        </p:nvSpPr>
        <p:spPr>
          <a:xfrm>
            <a:off x="5275782" y="3695066"/>
            <a:ext cx="4511814" cy="681815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качества жизни населения в округе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дорожно-транспортной инфраструктуры и инфраструктуры ЖКХ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4ECF1362-D6B1-FEA2-7BB3-30DABE372E72}"/>
              </a:ext>
            </a:extLst>
          </p:cNvPr>
          <p:cNvSpPr/>
          <p:nvPr/>
        </p:nvSpPr>
        <p:spPr>
          <a:xfrm>
            <a:off x="5275782" y="4804619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в релокации специалистов из других населенных пунктов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E38EB9E-3C9F-4203-E590-2FAF263F27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3831478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57E9FD9-5681-1E9B-B8FE-4D0E92D3D9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4883578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:a16="http://schemas.microsoft.com/office/drawing/2014/main" xmlns="" id="{DCCC916B-63D2-1405-6DF9-4D53EFB5BA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2512" y="2882374"/>
            <a:ext cx="360000" cy="3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3C9819-F6F6-A28F-BC53-1D0301C00B1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2D5C957-0713-A21A-D179-DFD33F07C758}"/>
              </a:ext>
            </a:extLst>
          </p:cNvPr>
          <p:cNvSpPr/>
          <p:nvPr/>
        </p:nvSpPr>
        <p:spPr>
          <a:xfrm>
            <a:off x="481738" y="383033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Ежегодное уменьшение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населения округа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Рисунок 25" descr="Запрещено со сплошной заливкой">
            <a:extLst>
              <a:ext uri="{FF2B5EF4-FFF2-40B4-BE49-F238E27FC236}">
                <a16:creationId xmlns:a16="http://schemas.microsoft.com/office/drawing/2014/main" xmlns="" id="{DCCC916B-63D2-1405-6DF9-4D53EFB5BA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7016" y="390433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1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B906F29-101C-C5CB-6AC6-8F8AF706CB1F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Отдаленность от областного центра (251 км)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кадров, отток кадров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пределы округа и области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Неудовлетворительное состояние жилищно-коммунальной инфраструктуры и материально-технического обеспечения жилищно-коммунального хозяйства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процент автомобильных дорог общего пользования, не отвечающих нормативным требованиям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1B2E6712-04E7-5838-3ABC-08400429D4F0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доли населения старше трудоспособного возраста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производства собственной продукции</a:t>
            </a:r>
            <a:endParaRPr lang="ru-RU" sz="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Закрытие социальных объектов в сельских населенных пунктах в связи с уменьшением населения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развития сферы туризма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D1038DB-1613-C231-C343-A226DDF5FF09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Неподверженность территории округа стихийным бедствиям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экологически вредных производств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</a:t>
            </a:r>
            <a:r>
              <a:rPr kumimoji="0" lang="ru-RU" sz="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 территории округа лесной отрасли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Богатое 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историко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культурное наследие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в округе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автомобильной дороги федерального значения Р-243 «Кострома-Шарья-Киров-Пермь»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E253D24C-3929-C7B3-C8F5-A55CEFEAB1F7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и рациональное использование имеющихся ресурсов (производственные площадки, природные ресурсы)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Модернизация объектов коммунальной инфраструктуры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оздание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новых туристических троп/маршрутов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свободных инвестиционных площадок (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greenfield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9ABD883A-EFC6-35DE-D240-B59B4990D7D5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AB96B5E7-93F1-3530-AA5E-7F1998083348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19C6E1-7562-2FED-8B2B-7B5DFCFCC9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559706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3E64CC4-50C0-35C1-8698-0D4853ED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CD3FB924-8AB7-6A1E-137F-082844CEC894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2376A2C-B856-AE7C-12DC-54D8672227F8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 СЕТЕЙ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308776B7-918F-5E0D-26FB-CBF1FB560798}"/>
              </a:ext>
            </a:extLst>
          </p:cNvPr>
          <p:cNvSpPr/>
          <p:nvPr/>
        </p:nvSpPr>
        <p:spPr>
          <a:xfrm>
            <a:off x="627018" y="163628"/>
            <a:ext cx="204644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социальных сетей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6E221D1-B30A-2AFE-728A-D448062F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F777D310-C748-0C63-7C10-94D8EB3661AE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F1BEE2E5-F657-D956-969C-447ADF95A286}"/>
              </a:ext>
            </a:extLst>
          </p:cNvPr>
          <p:cNvSpPr/>
          <p:nvPr/>
        </p:nvSpPr>
        <p:spPr>
          <a:xfrm>
            <a:off x="627016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Низкое качество жилищно-коммунальных услуг, высокий износ коммунальных сетей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FE3A1F18-C8FD-662B-51A3-107A6752E754}"/>
              </a:ext>
            </a:extLst>
          </p:cNvPr>
          <p:cNvSpPr/>
          <p:nvPr/>
        </p:nvSpPr>
        <p:spPr>
          <a:xfrm>
            <a:off x="627016" y="3073283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специалистов в медицинских учреждениях МО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6FF04C89-2E8D-D35E-E091-1CBE585E9E1D}"/>
              </a:ext>
            </a:extLst>
          </p:cNvPr>
          <p:cNvSpPr/>
          <p:nvPr/>
        </p:nvSpPr>
        <p:spPr>
          <a:xfrm>
            <a:off x="634003" y="380160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Дороги не соответствуют требованиям содержания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xmlns="" id="{ECB0A53F-C30E-3DCB-2F85-4C1EC9464C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3846163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FA05FBE1-9402-8F92-3DD2-E40ED63E9A37}"/>
              </a:ext>
            </a:extLst>
          </p:cNvPr>
          <p:cNvSpPr/>
          <p:nvPr/>
        </p:nvSpPr>
        <p:spPr>
          <a:xfrm>
            <a:off x="5300092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региональных программах по капитальному ремонту и модернизации систем ЖКХ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29F39B43-63DC-E4AA-F20E-B9165050F1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2315684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1559A64C-940D-910B-D7DC-DA4EA600BD15}"/>
              </a:ext>
            </a:extLst>
          </p:cNvPr>
          <p:cNvSpPr/>
          <p:nvPr/>
        </p:nvSpPr>
        <p:spPr>
          <a:xfrm>
            <a:off x="5300092" y="309248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со стороны администрации в релокации медицинских работников              из других населенных пунктов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3E84339A-1D2E-CD19-437A-044A78023A7F}"/>
              </a:ext>
            </a:extLst>
          </p:cNvPr>
          <p:cNvSpPr/>
          <p:nvPr/>
        </p:nvSpPr>
        <p:spPr>
          <a:xfrm>
            <a:off x="5337703" y="382185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региональных и государственных программах по ремонту и содержанию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дорог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DA1F02B2-CAFF-19BA-A6BA-8D123B274B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37703" y="3148530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8B855E88-6DC5-EE47-647D-DB802E96A0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46146" y="3867720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:a16="http://schemas.microsoft.com/office/drawing/2014/main" xmlns="" id="{E8398B5E-1749-E9AB-1494-2AACEE23D0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2321238"/>
            <a:ext cx="360000" cy="360000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:a16="http://schemas.microsoft.com/office/drawing/2014/main" xmlns="" id="{DC3542D5-CCD7-BCAF-4A69-DB03F31F78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3134311"/>
            <a:ext cx="360000" cy="360000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74C0EE43-459F-6637-F83C-7A653C502FBB}"/>
              </a:ext>
            </a:extLst>
          </p:cNvPr>
          <p:cNvSpPr/>
          <p:nvPr/>
        </p:nvSpPr>
        <p:spPr>
          <a:xfrm>
            <a:off x="627016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Плохое состояние улично-дорожной сети в некоторых частях МО                                         (в т.ч. отсутствие освещения)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Запрещено со сплошной заливкой">
            <a:extLst>
              <a:ext uri="{FF2B5EF4-FFF2-40B4-BE49-F238E27FC236}">
                <a16:creationId xmlns:a16="http://schemas.microsoft.com/office/drawing/2014/main" xmlns="" id="{B73F04C0-8A1A-A79B-FEFA-AA17BC870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4693218"/>
            <a:ext cx="360000" cy="360000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F5F73F42-371F-2F34-62E2-F9986F8AEC49}"/>
              </a:ext>
            </a:extLst>
          </p:cNvPr>
          <p:cNvSpPr/>
          <p:nvPr/>
        </p:nvSpPr>
        <p:spPr>
          <a:xfrm>
            <a:off x="5337703" y="4597419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государственных и региональных программах по финансированию проектов ремонта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модернизации улично-дорожной инфраструктуры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86A0464-D52B-308D-837B-C0AE780D824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2641" y="4648207"/>
            <a:ext cx="365554" cy="365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A1CEDC-5BF3-DE19-BFD5-7AECF7D1DC3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47766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3EEF58-47AC-931A-25DB-180ECDDCC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E9B03B-BE87-3304-E369-A5ACD1EC2E2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ПРОБЛЕМЫ,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ПРЕПЯТСТВУЮЩИЕ РАЗВИТИЮ МО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09002972-2A83-B7CB-3C33-9226D2D723D3}"/>
              </a:ext>
            </a:extLst>
          </p:cNvPr>
          <p:cNvSpPr/>
          <p:nvPr/>
        </p:nvSpPr>
        <p:spPr>
          <a:xfrm>
            <a:off x="627017" y="163628"/>
            <a:ext cx="176995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089B419-1364-9E3C-8921-876ED03E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xmlns="" id="{56F40B34-93FA-6F53-6EDD-80B8615C98D9}"/>
              </a:ext>
            </a:extLst>
          </p:cNvPr>
          <p:cNvSpPr/>
          <p:nvPr/>
        </p:nvSpPr>
        <p:spPr>
          <a:xfrm>
            <a:off x="627014" y="342900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износ сетей теплоснабжения, водоснабжения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водоотведения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5EBD4C2A-6D2C-D942-EEC0-ACB5C398F013}"/>
              </a:ext>
            </a:extLst>
          </p:cNvPr>
          <p:cNvSpPr/>
          <p:nvPr/>
        </p:nvSpPr>
        <p:spPr>
          <a:xfrm>
            <a:off x="2484354" y="3442776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инфраструктура</a:t>
            </a:r>
            <a:endParaRPr lang="x-none" b="1" dirty="0">
              <a:solidFill>
                <a:srgbClr val="B9B9B9"/>
              </a:solidFill>
            </a:endParaRPr>
          </a:p>
        </p:txBody>
      </p:sp>
      <p:sp>
        <p:nvSpPr>
          <p:cNvPr id="155" name="Скругленный прямоугольник 154">
            <a:extLst>
              <a:ext uri="{FF2B5EF4-FFF2-40B4-BE49-F238E27FC236}">
                <a16:creationId xmlns:a16="http://schemas.microsoft.com/office/drawing/2014/main" xmlns="" id="{00EB3BFF-115F-6D98-566B-64A8DA706088}"/>
              </a:ext>
            </a:extLst>
          </p:cNvPr>
          <p:cNvSpPr/>
          <p:nvPr/>
        </p:nvSpPr>
        <p:spPr>
          <a:xfrm>
            <a:off x="3486694" y="547023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рабочих кадров            </a:t>
            </a:r>
          </a:p>
          <a:p>
            <a:pPr algn="ctr"/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 в медицинских учреждениях округа</a:t>
            </a:r>
            <a:endParaRPr kumimoji="0" lang="x-none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>
            <a:extLst>
              <a:ext uri="{FF2B5EF4-FFF2-40B4-BE49-F238E27FC236}">
                <a16:creationId xmlns:a16="http://schemas.microsoft.com/office/drawing/2014/main" xmlns="" id="{56FC0C4E-E2BB-8AD4-BE7C-701CBC8E39F1}"/>
              </a:ext>
            </a:extLst>
          </p:cNvPr>
          <p:cNvSpPr/>
          <p:nvPr/>
        </p:nvSpPr>
        <p:spPr>
          <a:xfrm>
            <a:off x="4341694" y="1401546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большой объем бюрократических вопросов при реализации инвестиционного проекта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Скругленный прямоугольник 157">
            <a:extLst>
              <a:ext uri="{FF2B5EF4-FFF2-40B4-BE49-F238E27FC236}">
                <a16:creationId xmlns:a16="http://schemas.microsoft.com/office/drawing/2014/main" xmlns="" id="{8DB03B7F-92D2-CA89-A77D-CA2007C69FE3}"/>
              </a:ext>
            </a:extLst>
          </p:cNvPr>
          <p:cNvSpPr/>
          <p:nvPr/>
        </p:nvSpPr>
        <p:spPr>
          <a:xfrm>
            <a:off x="4341694" y="2432825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бюрократические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Скругленный прямоугольник 158">
            <a:extLst>
              <a:ext uri="{FF2B5EF4-FFF2-40B4-BE49-F238E27FC236}">
                <a16:creationId xmlns:a16="http://schemas.microsoft.com/office/drawing/2014/main" xmlns="" id="{19CD27D8-95D2-A274-3620-D7873362DF03}"/>
              </a:ext>
            </a:extLst>
          </p:cNvPr>
          <p:cNvSpPr/>
          <p:nvPr/>
        </p:nvSpPr>
        <p:spPr>
          <a:xfrm>
            <a:off x="4341694" y="344655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направления</a:t>
            </a:r>
          </a:p>
        </p:txBody>
      </p:sp>
      <p:sp>
        <p:nvSpPr>
          <p:cNvPr id="160" name="Скругленный прямоугольник 159">
            <a:extLst>
              <a:ext uri="{FF2B5EF4-FFF2-40B4-BE49-F238E27FC236}">
                <a16:creationId xmlns:a16="http://schemas.microsoft.com/office/drawing/2014/main" xmlns="" id="{B845E215-0281-A9B4-EE5E-58E1C7DCEBDF}"/>
              </a:ext>
            </a:extLst>
          </p:cNvPr>
          <p:cNvSpPr/>
          <p:nvPr/>
        </p:nvSpPr>
        <p:spPr>
          <a:xfrm>
            <a:off x="4341694" y="4460279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кадровые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Скругленный прямоугольник 160">
            <a:extLst>
              <a:ext uri="{FF2B5EF4-FFF2-40B4-BE49-F238E27FC236}">
                <a16:creationId xmlns:a16="http://schemas.microsoft.com/office/drawing/2014/main" xmlns="" id="{866BCB57-B8E4-574B-9073-E87633F936EE}"/>
              </a:ext>
            </a:extLst>
          </p:cNvPr>
          <p:cNvSpPr/>
          <p:nvPr/>
        </p:nvSpPr>
        <p:spPr>
          <a:xfrm>
            <a:off x="5344034" y="547023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населения 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 пределы округа и области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Скругленный прямоугольник 164">
            <a:extLst>
              <a:ext uri="{FF2B5EF4-FFF2-40B4-BE49-F238E27FC236}">
                <a16:creationId xmlns:a16="http://schemas.microsoft.com/office/drawing/2014/main" xmlns="" id="{21378D77-1BB4-D404-B2C9-85AB3840D2E5}"/>
              </a:ext>
            </a:extLst>
          </p:cNvPr>
          <p:cNvSpPr/>
          <p:nvPr/>
        </p:nvSpPr>
        <p:spPr>
          <a:xfrm>
            <a:off x="6199034" y="3460328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технические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Скругленный прямоугольник 170">
            <a:extLst>
              <a:ext uri="{FF2B5EF4-FFF2-40B4-BE49-F238E27FC236}">
                <a16:creationId xmlns:a16="http://schemas.microsoft.com/office/drawing/2014/main" xmlns="" id="{093EBC96-1DBE-96F7-5270-7960EF465678}"/>
              </a:ext>
            </a:extLst>
          </p:cNvPr>
          <p:cNvSpPr/>
          <p:nvPr/>
        </p:nvSpPr>
        <p:spPr>
          <a:xfrm>
            <a:off x="8056372" y="346032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эффективной </a:t>
            </a:r>
          </a:p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коммуникации между представителями бизнеса                и администрацией МО </a:t>
            </a:r>
          </a:p>
          <a:p>
            <a:pPr algn="ctr"/>
            <a:endParaRPr lang="ru-RU" sz="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т.ч. необходима регулярная рассылка информации о мерах поддержки                      со стороны администрации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7C0825-8906-6602-ABCD-2F093B8A3C8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045932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91685A8-F7C3-F2BF-A0EF-3322004B2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902F0FF8-D7BC-5A90-66F8-7107F873E6F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B60799F1-804E-364B-47D8-EDF6921D55E8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801194-F58F-7977-B5EA-4F2AA6D97899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ТОП-ДЕЙСТВИЯ АДМИНИСТРАЦИИ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543EF462-B3DD-138C-ECBD-CF021C82966A}"/>
              </a:ext>
            </a:extLst>
          </p:cNvPr>
          <p:cNvSpPr/>
          <p:nvPr/>
        </p:nvSpPr>
        <p:spPr>
          <a:xfrm>
            <a:off x="627017" y="163628"/>
            <a:ext cx="182121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ТОП-действия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FA8711-2121-28E9-9943-5434821F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9796552C-74FE-ED3B-7943-D91A8138E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74054"/>
              </p:ext>
            </p:extLst>
          </p:nvPr>
        </p:nvGraphicFramePr>
        <p:xfrm>
          <a:off x="627015" y="1376759"/>
          <a:ext cx="9136391" cy="4925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862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087329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xmlns="" val="4045926532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xmlns="" val="3825271456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  <a:gridCol w="806240">
                  <a:extLst>
                    <a:ext uri="{9D8B030D-6E8A-4147-A177-3AD203B41FA5}">
                      <a16:colId xmlns:a16="http://schemas.microsoft.com/office/drawing/2014/main" xmlns="" val="4156422326"/>
                    </a:ext>
                  </a:extLst>
                </a:gridCol>
              </a:tblGrid>
              <a:tr h="791896"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ДЕЙСТВИЯ АДМИНИСТРАЦИИ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ОЧЕРЁДНОСТЬ</a:t>
                      </a:r>
                    </a:p>
                  </a:txBody>
                  <a:tcPr marL="0" marR="0" marT="216000" marB="21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ВАЖНОСТЬ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ИТОГОВЫЙ </a:t>
                      </a:r>
                    </a:p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объектов жилищно-коммунальной инфраструктуры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в региональных и федеральных программах по капитальному</a:t>
                      </a:r>
                      <a:r>
                        <a:rPr lang="ru-RU" sz="7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ремонту и модернизации систем ЖКХ </a:t>
                      </a: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9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</a:t>
                      </a:r>
                      <a:r>
                        <a:rPr lang="ru-RU" sz="7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региональных и федеральных программах по финансированию проектов ремонта и модернизации улично-дорожной инфраструктуры 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solidFill>
                          <a:srgbClr val="B1C1E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3042328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Нивелирование угрозы выбора инвестором другого муниципального образования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Использование буклетов и других информационных материалов для презентации сильных сторон и возможностей МО перед потенциальными инвесторами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43367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каналов информирования: модернизация сайта, использование профильных ресурсов для информирования               о площадках, публикация рекламных и иных материалов                  на популярных интернет-ресурсах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028609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Кадровые проблемы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регулярных встреч и мастер-классов предприятий      со школьниками для популяризации рабочих специальностей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x-none" sz="9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Содействие в релокации работников из других населенных пунктов </a:t>
                      </a: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5506195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туризма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предприятий для участия в туризме и помощь в разработке маршрутов со стороны администрации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x-none" sz="900" b="1" i="0" dirty="0">
                        <a:solidFill>
                          <a:srgbClr val="4756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ежегодных фестивалей с целью сохранения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развития культурного наследия округа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0584461"/>
                  </a:ext>
                </a:extLst>
              </a:tr>
              <a:tr h="411071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предпринимательства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14400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Регулярная рассылка информации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мерах поддержки со стороны администрации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solidFill>
                            <a:srgbClr val="4756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1837612"/>
                  </a:ext>
                </a:extLst>
              </a:tr>
              <a:tr h="41107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Активная работа с Агентством инвестиционного</a:t>
                      </a:r>
                      <a:r>
                        <a:rPr lang="ru-RU" sz="7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развития Кировской области</a:t>
                      </a:r>
                      <a:r>
                        <a:rPr lang="ru-RU" sz="7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проявление инициативы по созданию новых проектов и привлечению инвесторов 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08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solidFill>
                            <a:srgbClr val="B1C1E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ТОП-2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254834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932AFF-147C-5FDA-DA20-2C7ABF841BA5}"/>
              </a:ext>
            </a:extLst>
          </p:cNvPr>
          <p:cNvSpPr txBox="1"/>
          <p:nvPr/>
        </p:nvSpPr>
        <p:spPr>
          <a:xfrm>
            <a:off x="632590" y="6365207"/>
            <a:ext cx="246883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*5-наибольшая важность, 1-наименьшая важность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4454FF-6D6D-90E8-E247-1CEA8F55051C}"/>
              </a:ext>
            </a:extLst>
          </p:cNvPr>
          <p:cNvSpPr txBox="1"/>
          <p:nvPr/>
        </p:nvSpPr>
        <p:spPr>
          <a:xfrm>
            <a:off x="2738475" y="6361827"/>
            <a:ext cx="312099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**5-наименьшая стоимость/время, 1-наибольшая стоимость/время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Щит со сплошной заливкой">
            <a:extLst>
              <a:ext uri="{FF2B5EF4-FFF2-40B4-BE49-F238E27FC236}">
                <a16:creationId xmlns:a16="http://schemas.microsoft.com/office/drawing/2014/main" xmlns="" id="{E30D36B0-2FC1-76F1-1183-CBEA4971EA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52" y="3249000"/>
            <a:ext cx="360000" cy="360000"/>
          </a:xfrm>
          <a:prstGeom prst="rect">
            <a:avLst/>
          </a:prstGeom>
        </p:spPr>
      </p:pic>
      <p:pic>
        <p:nvPicPr>
          <p:cNvPr id="14" name="Рисунок 13" descr="Портфель со сплошной заливкой">
            <a:extLst>
              <a:ext uri="{FF2B5EF4-FFF2-40B4-BE49-F238E27FC236}">
                <a16:creationId xmlns:a16="http://schemas.microsoft.com/office/drawing/2014/main" xmlns="" id="{28B91FD6-9663-B8E1-51F5-BE4E4F3AB1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52" y="5704765"/>
            <a:ext cx="360000" cy="360000"/>
          </a:xfrm>
          <a:prstGeom prst="rect">
            <a:avLst/>
          </a:prstGeom>
        </p:spPr>
      </p:pic>
      <p:pic>
        <p:nvPicPr>
          <p:cNvPr id="15" name="Рисунок 14" descr="Отменить подписку со сплошной заливкой">
            <a:extLst>
              <a:ext uri="{FF2B5EF4-FFF2-40B4-BE49-F238E27FC236}">
                <a16:creationId xmlns:a16="http://schemas.microsoft.com/office/drawing/2014/main" xmlns="" id="{00D33911-5205-12C3-2F51-5E9A779E98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8395" y="4066250"/>
            <a:ext cx="360000" cy="360000"/>
          </a:xfrm>
          <a:prstGeom prst="rect">
            <a:avLst/>
          </a:prstGeom>
        </p:spPr>
      </p:pic>
      <p:pic>
        <p:nvPicPr>
          <p:cNvPr id="16" name="Рисунок 15" descr="Камера со сплошной заливкой">
            <a:extLst>
              <a:ext uri="{FF2B5EF4-FFF2-40B4-BE49-F238E27FC236}">
                <a16:creationId xmlns:a16="http://schemas.microsoft.com/office/drawing/2014/main" xmlns="" id="{9DF8632B-D878-E41E-A5A6-AD86220689A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3252" y="4890405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EE145C-8146-AFE7-D91E-14BC5C57D4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57" y="2352990"/>
            <a:ext cx="359695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3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995" y="945974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374995" y="4855476"/>
            <a:ext cx="915600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 АФАНАСЬЕВСКОГО МУНИЦИПАЛЬНОГО ОКРУГА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6F042B-F806-E7F7-6B04-2A127801F6D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(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ОКРУГА)</a:t>
            </a:r>
          </a:p>
        </p:txBody>
      </p:sp>
    </p:spTree>
    <p:extLst>
      <p:ext uri="{BB962C8B-B14F-4D97-AF65-F5344CB8AC3E}">
        <p14:creationId xmlns:p14="http://schemas.microsoft.com/office/powerpoint/2010/main" val="151989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B0BF2B5B-D07E-4C64-A867-D2A033F8E58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867242"/>
              </p:ext>
            </p:extLst>
          </p:nvPr>
        </p:nvGraphicFramePr>
        <p:xfrm>
          <a:off x="627015" y="1376762"/>
          <a:ext cx="9136390" cy="510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804102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ОТГРУЖЕНО ТОВАРОВ СОБСТВЕННОГО</a:t>
                      </a:r>
                      <a:r>
                        <a:rPr lang="ru-RU" sz="900" b="1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ПРОИЗВОДСТВА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Афанасьевское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районное потребительское общество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розничная, производство пищевых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продуктов</a:t>
                      </a: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ОАО «Агрофирма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Гордино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Братчиков Сергей Евгеньевич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Лесозаготовки, распиловка и строгание древесины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548693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Габов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Анатолий Геннадьевич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Распиловка и строгание древесины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0485187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Гординский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лес»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Лесозаготовки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482407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Жарков Александр Дмитриевич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Лесозаготовки,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распиловка и строгание древесины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26,1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045943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«Ритм»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пиломатериалов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0183076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ИП Половников Николай Петрович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Торговля оптовая пиломатериалами, лесозаготовки,</a:t>
                      </a:r>
                      <a:r>
                        <a:rPr lang="ru-RU" sz="900" b="0" i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распиловка и строгание древесины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008575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«Надежда»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Лесозаготовки, распиловка и строгание древесины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3355084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183761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4856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315201" y="158307"/>
            <a:ext cx="2451616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АФАНАСЬЕВСКИЙ МУНИЦИПАЛЬНЫЙ ОКРУГ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АФАНАСЬЕВСКОГО 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8FDDAF-2233-3B22-2472-B4AB898D053E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90480E-3893-F81C-B22E-393C852242FA}"/>
              </a:ext>
            </a:extLst>
          </p:cNvPr>
          <p:cNvSpPr txBox="1"/>
          <p:nvPr/>
        </p:nvSpPr>
        <p:spPr>
          <a:xfrm>
            <a:off x="4104185" y="1463136"/>
            <a:ext cx="5636377" cy="473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442913" algn="just"/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Афанасьевский муниципальный округ расположен на северо-востоке Кировской области и граничит с Омутнинским районом, Верхнекамским округом Кировской области, с Сивинским районом Пермского края и Глазовским районом Удмуртской республики. Основной водной артерией округа является река Кама, протекающая с юга на север.</a:t>
            </a:r>
          </a:p>
          <a:p>
            <a:pPr algn="just"/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Афанасьевский округ один из самобытных районов Кировской области с неповторимой природой, с уходящей вглубь веков историей, уникальным сочетанием природно-климатических возможностей. </a:t>
            </a:r>
          </a:p>
          <a:p>
            <a:pPr algn="just"/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Деятельность администрации округа направлена на развитие сотрудничества с предпринимательским сообществом, на формирование благоприятных условий для ведения и развития бизнеса. Привлечение инвестиций в экономику округа является одной из наиболее важных задач, стоящих перед администрацией округа. Инвестиционная деятельность является важнейшей составляющей экономического деятельности. От нее зависят перспективы развития экономики, поскольку эта деятельность определяет потенциал и ее рост. Развивающаяся экономика обеспечивает стабильность и в социальной сфере. Инвестиции – это средства для обеспечения комфортного уровня жизни населения. Вся наша работа направлена на то, чтобы каждому жителю было комфортно жить и работать в нашем округе. Мы стремимся к развитию и верим в поддержку наших начинаний жителями округа. </a:t>
            </a:r>
          </a:p>
          <a:p>
            <a:pPr algn="just"/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Администрация Афанасьевского муниципального округа приглашает Вас к долгосрочному взаимовыгодному сотрудничеству. Со своей стороны мы готовы оказывать Вам всяческую помощь и поддержку в рамках наших компетенций. </a:t>
            </a:r>
          </a:p>
          <a:p>
            <a:pPr algn="just"/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Я уверена, совместными усилиями мы сможем добиться ощутимых результатов и обеспечить динамичное развитие округа.</a:t>
            </a:r>
          </a:p>
          <a:p>
            <a:pPr algn="just"/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Белёва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 Михайловна, </a:t>
            </a:r>
          </a:p>
          <a:p>
            <a:pPr algn="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</a:t>
            </a:r>
            <a:r>
              <a:rPr lang="ru-RU" sz="1100" i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Афанасьевского муниципального округа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30" y="1197643"/>
            <a:ext cx="3500034" cy="43998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890480E-3893-F81C-B22E-393C852242FA}"/>
              </a:ext>
            </a:extLst>
          </p:cNvPr>
          <p:cNvSpPr txBox="1"/>
          <p:nvPr/>
        </p:nvSpPr>
        <p:spPr>
          <a:xfrm>
            <a:off x="555476" y="376372"/>
            <a:ext cx="407634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ГЛАВЫ ОКРУГА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45" y="197510"/>
            <a:ext cx="675117" cy="68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26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3090561-299F-E9EE-5D3B-1789FBF9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BA19B2A8-7E6D-4C86-13F9-15D2E361B4EA}"/>
              </a:ext>
            </a:extLst>
          </p:cNvPr>
          <p:cNvSpPr/>
          <p:nvPr/>
        </p:nvSpPr>
        <p:spPr>
          <a:xfrm>
            <a:off x="3760432" y="4091991"/>
            <a:ext cx="2683098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1533 головы КРС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 лошадей вятской породы (единственные сохранившиеся в России)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молочно-товарные фермы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телятника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B5FA551-47AC-2027-DF9E-6DA2996BE9D6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27C5DB63-4410-D25C-57F0-6E55622C7C8B}"/>
              </a:ext>
            </a:extLst>
          </p:cNvPr>
          <p:cNvSpPr/>
          <p:nvPr/>
        </p:nvSpPr>
        <p:spPr>
          <a:xfrm>
            <a:off x="627017" y="163628"/>
            <a:ext cx="150353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42BCB5DB-C510-B5B8-EB9A-765661F021D1}"/>
              </a:ext>
            </a:extLst>
          </p:cNvPr>
          <p:cNvSpPr/>
          <p:nvPr/>
        </p:nvSpPr>
        <p:spPr>
          <a:xfrm>
            <a:off x="627017" y="1401546"/>
            <a:ext cx="3013491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АФАНАСЬЕВСКОЕ РАЙОННОЕ ПОТРЕБИТЕЛЬСКОЕ ОБЩЕСТВО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6F4E5C5E-6BED-2771-4330-DDA765A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2489CA34-5BEB-8A6F-06C5-F5487AAD713D}"/>
              </a:ext>
            </a:extLst>
          </p:cNvPr>
          <p:cNvSpPr/>
          <p:nvPr/>
        </p:nvSpPr>
        <p:spPr>
          <a:xfrm>
            <a:off x="627016" y="4091992"/>
            <a:ext cx="3013492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37 стационарных</a:t>
            </a:r>
            <a:r>
              <a:rPr kumimoji="0" lang="ru-RU" sz="900" b="1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торговых объектов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автолавки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 объектов общественного питания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колбасный цех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цех по производству</a:t>
            </a:r>
            <a:r>
              <a:rPr kumimoji="0" lang="ru-RU" sz="900" b="1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безалкогольных напитков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хлебозавод</a:t>
            </a:r>
          </a:p>
          <a:p>
            <a:endParaRPr lang="x-none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2708BAB9-FB89-FFF4-94DB-6F0EB4B8F80D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AE43559E-585B-73F2-B81C-293EA77A378C}"/>
              </a:ext>
            </a:extLst>
          </p:cNvPr>
          <p:cNvSpPr/>
          <p:nvPr/>
        </p:nvSpPr>
        <p:spPr>
          <a:xfrm>
            <a:off x="3828414" y="1411550"/>
            <a:ext cx="2683098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«АГРОФИРМА «ГОРДИНО»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DA7C052F-47E8-5CA9-0475-1B9BDBF075DD}"/>
              </a:ext>
            </a:extLst>
          </p:cNvPr>
          <p:cNvSpPr/>
          <p:nvPr/>
        </p:nvSpPr>
        <p:spPr>
          <a:xfrm>
            <a:off x="3896593" y="1499465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E1265C1A-14DC-3BDC-9FFD-A3FD825A9C3C}"/>
              </a:ext>
            </a:extLst>
          </p:cNvPr>
          <p:cNvSpPr/>
          <p:nvPr/>
        </p:nvSpPr>
        <p:spPr>
          <a:xfrm>
            <a:off x="627009" y="2294836"/>
            <a:ext cx="3013499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30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32603C95-6E10-6D91-D725-80437CE13FAE}"/>
              </a:ext>
            </a:extLst>
          </p:cNvPr>
          <p:cNvSpPr/>
          <p:nvPr/>
        </p:nvSpPr>
        <p:spPr>
          <a:xfrm>
            <a:off x="3828414" y="2310127"/>
            <a:ext cx="2683098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23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9C00D7DA-3BDD-EBCD-4219-D20983AF0ED0}"/>
              </a:ext>
            </a:extLst>
          </p:cNvPr>
          <p:cNvSpPr/>
          <p:nvPr/>
        </p:nvSpPr>
        <p:spPr>
          <a:xfrm>
            <a:off x="627009" y="3193414"/>
            <a:ext cx="3013499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производитель пищевых продуктов и безалкогольных напитков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F2BDC7A8-D16D-712D-09B3-015B8842E731}"/>
              </a:ext>
            </a:extLst>
          </p:cNvPr>
          <p:cNvSpPr/>
          <p:nvPr/>
        </p:nvSpPr>
        <p:spPr>
          <a:xfrm>
            <a:off x="3828414" y="3182108"/>
            <a:ext cx="2683098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Разведение молочного крупного рогатого скота, производство сырого молока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1448E8-E087-7CFF-1736-EA4126F6B60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870" y="1609495"/>
            <a:ext cx="359695" cy="359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63" y="1630355"/>
            <a:ext cx="359695" cy="359695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xmlns="" id="{AE43559E-585B-73F2-B81C-293EA77A378C}"/>
              </a:ext>
            </a:extLst>
          </p:cNvPr>
          <p:cNvSpPr/>
          <p:nvPr/>
        </p:nvSpPr>
        <p:spPr>
          <a:xfrm>
            <a:off x="6699419" y="1401545"/>
            <a:ext cx="2683098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ИП Братчиков Сергей Евгеньевич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DA7C052F-47E8-5CA9-0475-1B9BDBF075DD}"/>
              </a:ext>
            </a:extLst>
          </p:cNvPr>
          <p:cNvSpPr/>
          <p:nvPr/>
        </p:nvSpPr>
        <p:spPr>
          <a:xfrm>
            <a:off x="6793525" y="1523676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2603C95-6E10-6D91-D725-80437CE13FAE}"/>
              </a:ext>
            </a:extLst>
          </p:cNvPr>
          <p:cNvSpPr/>
          <p:nvPr/>
        </p:nvSpPr>
        <p:spPr>
          <a:xfrm>
            <a:off x="6740687" y="2294836"/>
            <a:ext cx="2683098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18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F2BDC7A8-D16D-712D-09B3-015B8842E731}"/>
              </a:ext>
            </a:extLst>
          </p:cNvPr>
          <p:cNvSpPr/>
          <p:nvPr/>
        </p:nvSpPr>
        <p:spPr>
          <a:xfrm>
            <a:off x="6740687" y="3164670"/>
            <a:ext cx="2683098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Лесозаготовки, распиловка и строгание</a:t>
            </a:r>
            <a:r>
              <a:rPr kumimoji="0" lang="ru-RU" sz="1100" b="1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древесины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BA19B2A8-7E6D-4C86-13F9-15D2E361B4EA}"/>
              </a:ext>
            </a:extLst>
          </p:cNvPr>
          <p:cNvSpPr/>
          <p:nvPr/>
        </p:nvSpPr>
        <p:spPr>
          <a:xfrm>
            <a:off x="6766608" y="4091991"/>
            <a:ext cx="2683098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62 работника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наибольшая отгрузка товаров в округе (более 150 млн. рублей)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глубокая переработка древесины (изготовление различных видов </a:t>
            </a:r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пиломатерала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пеллет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348" y="1609494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01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AE4DF3-4069-426F-765E-1A32C16E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A7D13D97-88D9-27E6-6C22-29FB7739103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09EC2F-CF31-786D-D4D8-C17159FE658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 И ТРЕНДЫ РАЗВИТИЯ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4F7A3946-1845-FA66-5792-4AAE01563317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9BF11437-93BC-C50D-E4F1-D7C84805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8DFD040F-E768-5ADE-B5B2-62A957EAB713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СПЕЦИАЛИЗАЦИЯ</a:t>
            </a:r>
            <a:endParaRPr lang="x-none" dirty="0">
              <a:solidFill>
                <a:srgbClr val="4756A0"/>
              </a:solidFill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E892DF85-E276-19EC-9AE4-EDF25C1DD3F8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ТРЕНД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11A4B8E0-BDA8-FF6A-9BD0-97F7BBC9403A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C02EF7BD-C028-6329-5305-8F88F1AC95F6}"/>
              </a:ext>
            </a:extLst>
          </p:cNvPr>
          <p:cNvSpPr/>
          <p:nvPr/>
        </p:nvSpPr>
        <p:spPr>
          <a:xfrm>
            <a:off x="621447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РАБАТЫВАЮЩЕЕ ПРОИЗВОДСТВО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лесопереработка, производство пиломатериалов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7BE4B10B-9BE5-5535-7DC1-84A76C3E4FF9}"/>
              </a:ext>
            </a:extLst>
          </p:cNvPr>
          <p:cNvSpPr/>
          <p:nvPr/>
        </p:nvSpPr>
        <p:spPr>
          <a:xfrm>
            <a:off x="2954593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следование концепции устойчивого развития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9CD9B1A4-5B87-CACD-4C89-1F5A2879F8A7}"/>
              </a:ext>
            </a:extLst>
          </p:cNvPr>
          <p:cNvSpPr/>
          <p:nvPr/>
        </p:nvSpPr>
        <p:spPr>
          <a:xfrm>
            <a:off x="2954593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следование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концепции устойчивого развития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446787C7-71E0-4401-A234-F9D01230A173}"/>
              </a:ext>
            </a:extLst>
          </p:cNvPr>
          <p:cNvSpPr/>
          <p:nvPr/>
        </p:nvSpPr>
        <p:spPr>
          <a:xfrm>
            <a:off x="5287739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технологичности производства, глубокая переработка древесины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E4CA7EB7-C354-EF11-6D62-CF3433AAF3E7}"/>
              </a:ext>
            </a:extLst>
          </p:cNvPr>
          <p:cNvSpPr/>
          <p:nvPr/>
        </p:nvSpPr>
        <p:spPr>
          <a:xfrm>
            <a:off x="5287739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технологичности производства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620A350A-0C83-6169-7BB7-91190AAC56AA}"/>
              </a:ext>
            </a:extLst>
          </p:cNvPr>
          <p:cNvSpPr/>
          <p:nvPr/>
        </p:nvSpPr>
        <p:spPr>
          <a:xfrm>
            <a:off x="7620885" y="2261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756A0"/>
              </a:buClr>
            </a:pP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5E94A2F5-2793-E16F-26F2-58AAB470AE7B}"/>
              </a:ext>
            </a:extLst>
          </p:cNvPr>
          <p:cNvSpPr/>
          <p:nvPr/>
        </p:nvSpPr>
        <p:spPr>
          <a:xfrm>
            <a:off x="7620885" y="330729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сельскохозяйственной продукции</a:t>
            </a:r>
          </a:p>
          <a:p>
            <a:pPr>
              <a:buClr>
                <a:srgbClr val="4756A0"/>
              </a:buClr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0B159CCD-8DCC-35D9-D343-F8D7980C00D8}"/>
              </a:ext>
            </a:extLst>
          </p:cNvPr>
          <p:cNvSpPr/>
          <p:nvPr/>
        </p:nvSpPr>
        <p:spPr>
          <a:xfrm>
            <a:off x="621447" y="330815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СЕЛЬСКОЕ ХОЗЯЙСТВО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сырого молока и мяса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0" name="Рисунок 59" descr="Мишень со сплошной заливкой">
            <a:extLst>
              <a:ext uri="{FF2B5EF4-FFF2-40B4-BE49-F238E27FC236}">
                <a16:creationId xmlns:a16="http://schemas.microsoft.com/office/drawing/2014/main" xmlns="" id="{A81A232F-CB3D-247F-434B-78C8D8C3FE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70" y="2549826"/>
            <a:ext cx="360000" cy="360000"/>
          </a:xfrm>
          <a:prstGeom prst="rect">
            <a:avLst/>
          </a:prstGeom>
        </p:spPr>
      </p:pic>
      <p:pic>
        <p:nvPicPr>
          <p:cNvPr id="62" name="Рисунок 61" descr="Мишень со сплошной заливкой">
            <a:extLst>
              <a:ext uri="{FF2B5EF4-FFF2-40B4-BE49-F238E27FC236}">
                <a16:creationId xmlns:a16="http://schemas.microsoft.com/office/drawing/2014/main" xmlns="" id="{00CC93DE-FC64-D56E-17C6-6E314509E8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70" y="359358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2BDE69E-A303-DD58-85DA-DBCA1EA2B97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C02EF7BD-C028-6329-5305-8F88F1AC95F6}"/>
              </a:ext>
            </a:extLst>
          </p:cNvPr>
          <p:cNvSpPr/>
          <p:nvPr/>
        </p:nvSpPr>
        <p:spPr>
          <a:xfrm>
            <a:off x="593142" y="4397275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РАБАТЫВАЮЩЕЕ ПРОИЗВОДСТВО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пищевых продуктов, безалкогольных напитков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7BE4B10B-9BE5-5535-7DC1-84A76C3E4FF9}"/>
              </a:ext>
            </a:extLst>
          </p:cNvPr>
          <p:cNvSpPr/>
          <p:nvPr/>
        </p:nvSpPr>
        <p:spPr>
          <a:xfrm>
            <a:off x="2954593" y="4397275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спроса на пищевую продукцию собственного производства у населения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446787C7-71E0-4401-A234-F9D01230A173}"/>
              </a:ext>
            </a:extLst>
          </p:cNvPr>
          <p:cNvSpPr/>
          <p:nvPr/>
        </p:nvSpPr>
        <p:spPr>
          <a:xfrm>
            <a:off x="5276604" y="439719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доходов, увеличение качественной пищевой продукции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620A350A-0C83-6169-7BB7-91190AAC56AA}"/>
              </a:ext>
            </a:extLst>
          </p:cNvPr>
          <p:cNvSpPr/>
          <p:nvPr/>
        </p:nvSpPr>
        <p:spPr>
          <a:xfrm>
            <a:off x="7620885" y="439719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756A0"/>
              </a:buClr>
            </a:pP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4" name="Рисунок 23" descr="Мишень со сплошной заливкой">
            <a:extLst>
              <a:ext uri="{FF2B5EF4-FFF2-40B4-BE49-F238E27FC236}">
                <a16:creationId xmlns:a16="http://schemas.microsoft.com/office/drawing/2014/main" xmlns="" id="{A81A232F-CB3D-247F-434B-78C8D8C3FE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1073" y="468519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36938"/>
              </p:ext>
            </p:extLst>
          </p:nvPr>
        </p:nvGraphicFramePr>
        <p:xfrm>
          <a:off x="627015" y="1376761"/>
          <a:ext cx="9136390" cy="492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xmlns="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xmlns="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xmlns="" val="4168060387"/>
                    </a:ext>
                  </a:extLst>
                </a:gridCol>
              </a:tblGrid>
              <a:tr h="787084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0895412"/>
                  </a:ext>
                </a:extLst>
              </a:tr>
              <a:tr h="103453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ОАО «Агрофирма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Гордино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Разведение молочного крупного рогатого скота, производство сырого молока 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6187201"/>
                  </a:ext>
                </a:extLst>
              </a:tr>
              <a:tr h="3103590">
                <a:tc gridSpan="4">
                  <a:txBody>
                    <a:bodyPr/>
                    <a:lstStyle/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R w="12700" cmpd="sng">
                      <a:noFill/>
                    </a:ln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19251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75" y="2506877"/>
            <a:ext cx="359695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69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CCE0D6-7DF6-78BC-6745-3F7E234FF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041D042B-3B53-D8B6-B4DC-E053370D7C6B}"/>
              </a:ext>
            </a:extLst>
          </p:cNvPr>
          <p:cNvSpPr/>
          <p:nvPr/>
        </p:nvSpPr>
        <p:spPr>
          <a:xfrm>
            <a:off x="722778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ЭКОЛОГИЯ И ТУРИЗМ</a:t>
            </a:r>
            <a:endParaRPr lang="x-none" dirty="0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94B40483-324B-CDF9-5457-8B58D46D878F}"/>
              </a:ext>
            </a:extLst>
          </p:cNvPr>
          <p:cNvSpPr/>
          <p:nvPr/>
        </p:nvSpPr>
        <p:spPr>
          <a:xfrm>
            <a:off x="992057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ПРЕДПРИНИМАТЕЛЬСТВА</a:t>
            </a: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13238D4C-D3CA-3C40-9E20-F77BB5E78E3E}"/>
              </a:ext>
            </a:extLst>
          </p:cNvPr>
          <p:cNvSpPr/>
          <p:nvPr/>
        </p:nvSpPr>
        <p:spPr>
          <a:xfrm>
            <a:off x="417860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ОТКРЫТИЕ </a:t>
            </a:r>
          </a:p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НОВОГО БИЗНЕСА</a:t>
            </a:r>
            <a:endParaRPr lang="x-none" dirty="0"/>
          </a:p>
        </p:txBody>
      </p:sp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3B229075-F001-5284-9486-1B571DB05AE7}"/>
              </a:ext>
            </a:extLst>
          </p:cNvPr>
          <p:cNvSpPr/>
          <p:nvPr/>
        </p:nvSpPr>
        <p:spPr>
          <a:xfrm>
            <a:off x="7299509" y="2331167"/>
            <a:ext cx="2196000" cy="1736631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28CEE0DC-4273-C27E-8A3C-C5D1BB40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337F781C-DC1B-0C6C-6FC9-D556840BFDCD}"/>
              </a:ext>
            </a:extLst>
          </p:cNvPr>
          <p:cNvSpPr/>
          <p:nvPr/>
        </p:nvSpPr>
        <p:spPr>
          <a:xfrm>
            <a:off x="951408" y="2331168"/>
            <a:ext cx="2196000" cy="4038109"/>
          </a:xfrm>
          <a:prstGeom prst="roundRect">
            <a:avLst>
              <a:gd name="adj" fmla="val 115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3EB81144-74B3-A3ED-2E67-D01C2E3D9989}"/>
              </a:ext>
            </a:extLst>
          </p:cNvPr>
          <p:cNvSpPr/>
          <p:nvPr/>
        </p:nvSpPr>
        <p:spPr>
          <a:xfrm>
            <a:off x="4242561" y="2334312"/>
            <a:ext cx="2196000" cy="221781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4730B4-A050-E830-ECD6-BBBF7E2E97D9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F28E1C5E-2F00-951F-A7E4-795E2E7F77CE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Портфель со сплошной заливкой">
            <a:extLst>
              <a:ext uri="{FF2B5EF4-FFF2-40B4-BE49-F238E27FC236}">
                <a16:creationId xmlns:a16="http://schemas.microsoft.com/office/drawing/2014/main" xmlns="" id="{70EFE74E-CFED-EF9E-4E2B-C173DB5DF3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504348" y="2397281"/>
            <a:ext cx="360000" cy="360000"/>
          </a:xfrm>
          <a:prstGeom prst="rect">
            <a:avLst/>
          </a:prstGeom>
        </p:spPr>
      </p:pic>
      <p:pic>
        <p:nvPicPr>
          <p:cNvPr id="12" name="Рисунок 11" descr="Приблизить со сплошной заливкой">
            <a:extLst>
              <a:ext uri="{FF2B5EF4-FFF2-40B4-BE49-F238E27FC236}">
                <a16:creationId xmlns:a16="http://schemas.microsoft.com/office/drawing/2014/main" xmlns="" id="{0D92D59F-443B-6676-F177-A93701E6C8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60399" y="2497651"/>
            <a:ext cx="360000" cy="360000"/>
          </a:xfrm>
          <a:prstGeom prst="rect">
            <a:avLst/>
          </a:prstGeom>
        </p:spPr>
      </p:pic>
      <p:pic>
        <p:nvPicPr>
          <p:cNvPr id="13" name="Рисунок 12" descr="Растение со сплошной заливкой">
            <a:extLst>
              <a:ext uri="{FF2B5EF4-FFF2-40B4-BE49-F238E27FC236}">
                <a16:creationId xmlns:a16="http://schemas.microsoft.com/office/drawing/2014/main" xmlns="" id="{04654EEF-3B11-AE1B-E554-88FA80EF1D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879974" y="2440734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45CBD2-909E-A10E-31BD-6D04FACA9677}"/>
              </a:ext>
            </a:extLst>
          </p:cNvPr>
          <p:cNvSpPr txBox="1"/>
          <p:nvPr/>
        </p:nvSpPr>
        <p:spPr>
          <a:xfrm>
            <a:off x="1099216" y="2935819"/>
            <a:ext cx="1900383" cy="26314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 центр для предприятий малого          и микробизнеса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Технологический центр       для предприятий малого          и микробизнеса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Бизнес-инкубатор                  для производственных предприятий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Компания, оказывающая консультационную поддержку предприятиям: помощь в получении грантов, проработке проектов, поиске инвестиционных ниш и пр.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36545CB-8A76-A6A7-72FB-255EE557C593}"/>
              </a:ext>
            </a:extLst>
          </p:cNvPr>
          <p:cNvSpPr txBox="1"/>
          <p:nvPr/>
        </p:nvSpPr>
        <p:spPr>
          <a:xfrm>
            <a:off x="4422818" y="2914419"/>
            <a:ext cx="190038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предприятия            по безотходной переработке твердых коммунальных отходов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Создание цеха по переработке молока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жилья для специалистов социальной сферы</a:t>
            </a:r>
          </a:p>
          <a:p>
            <a:pPr>
              <a:buClr>
                <a:srgbClr val="4756A0"/>
              </a:buClr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7DCC2DF-5EF1-D88D-3BB7-59FF7AF74F4E}"/>
              </a:ext>
            </a:extLst>
          </p:cNvPr>
          <p:cNvSpPr txBox="1"/>
          <p:nvPr/>
        </p:nvSpPr>
        <p:spPr>
          <a:xfrm>
            <a:off x="7533691" y="2890138"/>
            <a:ext cx="190038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туризма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Развитие спортивного туризма (создание туристических маршрутов)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756A0"/>
              </a:buClr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88E441-07D1-91D7-7BFA-4D1DCB1665E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123952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566BDC-3FDF-7E19-F2FB-6BEC5633E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E7DE80EC-0D5E-2CE5-A253-1B23860C0938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234438-277E-E93E-9F0B-6A07A103DC9E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ПОДРАЗУМЕВАЮЩИЕ ИНТЕГРАЦИОННЫЕ РЕШЕНИЯ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A36DF5A3-29D2-433D-5105-9AE66CAD081F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FB40795E-ECF7-9484-3869-35FAD00F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DCFE9C40-B962-807E-4F57-B06931E7A9CF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ПРЕДПОСЫЛКИ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D7DFB136-02A2-AE0A-8B68-20139327D9C7}"/>
              </a:ext>
            </a:extLst>
          </p:cNvPr>
          <p:cNvSpPr/>
          <p:nvPr/>
        </p:nvSpPr>
        <p:spPr>
          <a:xfrm>
            <a:off x="3713733" y="2271855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сельскохозяйственных предприятий, занимающихся производством молока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2F060A51-0F2B-363B-5CB8-B01458A861EB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ПОЯСНЕНИЕ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BD2D95E1-482D-ED49-3278-F9B13CD646F5}"/>
              </a:ext>
            </a:extLst>
          </p:cNvPr>
          <p:cNvSpPr/>
          <p:nvPr/>
        </p:nvSpPr>
        <p:spPr>
          <a:xfrm>
            <a:off x="622682" y="2267055"/>
            <a:ext cx="2934749" cy="912927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ЦЕХА ПО ПЕРЕАБОТКЕ МОЛОКА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618728" y="3297517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ТУРИЗМА, СОЗДАНИЕ ТУРИСТИЧЕСКИХ МАРШРУТОВ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8A45D0F1-B7AD-B411-0327-CE1C4017B2D4}"/>
              </a:ext>
            </a:extLst>
          </p:cNvPr>
          <p:cNvSpPr/>
          <p:nvPr/>
        </p:nvSpPr>
        <p:spPr>
          <a:xfrm>
            <a:off x="3713732" y="3297517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достопримечательностей и</a:t>
            </a:r>
            <a:r>
              <a:rPr kumimoji="0" lang="ru-RU" sz="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маршрутов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которые было бы интересно посетить туристам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xmlns="" id="{650FD8A6-963A-5995-BA9F-9B78037E8BC9}"/>
              </a:ext>
            </a:extLst>
          </p:cNvPr>
          <p:cNvSpPr/>
          <p:nvPr/>
        </p:nvSpPr>
        <p:spPr>
          <a:xfrm>
            <a:off x="6840387" y="3285610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инвестиционной</a:t>
            </a:r>
            <a:r>
              <a:rPr kumimoji="0" lang="ru-RU" sz="800" i="0" u="none" strike="noStrike" kern="1200" cap="none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привлекательности</a:t>
            </a: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туризма как социально-экономическую отрасль округа</a:t>
            </a:r>
          </a:p>
        </p:txBody>
      </p:sp>
      <p:pic>
        <p:nvPicPr>
          <p:cNvPr id="39" name="Рисунок 38" descr="Переработка со сплошной заливкой">
            <a:extLst>
              <a:ext uri="{FF2B5EF4-FFF2-40B4-BE49-F238E27FC236}">
                <a16:creationId xmlns:a16="http://schemas.microsoft.com/office/drawing/2014/main" xmlns="" id="{1E70E407-4E40-D916-E4BF-214E5495DF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3093" y="2483890"/>
            <a:ext cx="360000" cy="360000"/>
          </a:xfrm>
          <a:prstGeom prst="rect">
            <a:avLst/>
          </a:prstGeom>
        </p:spPr>
      </p:pic>
      <p:pic>
        <p:nvPicPr>
          <p:cNvPr id="42" name="Рисунок 41" descr="Новогодняя ёлка со сплошной заливкой">
            <a:extLst>
              <a:ext uri="{FF2B5EF4-FFF2-40B4-BE49-F238E27FC236}">
                <a16:creationId xmlns:a16="http://schemas.microsoft.com/office/drawing/2014/main" xmlns="" id="{9B0A7EBD-D696-3B5D-1D40-CAA460E1C0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70" y="4639906"/>
            <a:ext cx="360000" cy="360000"/>
          </a:xfrm>
          <a:prstGeom prst="rect">
            <a:avLst/>
          </a:prstGeom>
        </p:spPr>
      </p:pic>
      <p:pic>
        <p:nvPicPr>
          <p:cNvPr id="43" name="Рисунок 42" descr="Производство со сплошной заливкой">
            <a:extLst>
              <a:ext uri="{FF2B5EF4-FFF2-40B4-BE49-F238E27FC236}">
                <a16:creationId xmlns:a16="http://schemas.microsoft.com/office/drawing/2014/main" xmlns="" id="{9A28CC72-C8D7-D9F1-192E-20D9A64B6FA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22249" y="5164524"/>
            <a:ext cx="360000" cy="3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BDDE5A-DDA1-CD42-B7BB-B75755FD0DB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650FD8A6-963A-5995-BA9F-9B78037E8BC9}"/>
              </a:ext>
            </a:extLst>
          </p:cNvPr>
          <p:cNvSpPr/>
          <p:nvPr/>
        </p:nvSpPr>
        <p:spPr>
          <a:xfrm>
            <a:off x="6840387" y="2263939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Позволит минимизировать</a:t>
            </a:r>
            <a:r>
              <a:rPr kumimoji="0" lang="ru-RU" sz="800" i="0" u="none" strike="noStrike" kern="1200" cap="none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затраты сельскохозяйственных предприятий на перевозку молока</a:t>
            </a:r>
            <a:endParaRPr kumimoji="0" lang="ru-RU" sz="80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собственной молочной продукции</a:t>
            </a:r>
          </a:p>
        </p:txBody>
      </p:sp>
      <p:pic>
        <p:nvPicPr>
          <p:cNvPr id="44" name="Рисунок 43" descr="Русский Каседрал со сплошной заливкой">
            <a:extLst>
              <a:ext uri="{FF2B5EF4-FFF2-40B4-BE49-F238E27FC236}">
                <a16:creationId xmlns:a16="http://schemas.microsoft.com/office/drawing/2014/main" xmlns="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3270" y="3551571"/>
            <a:ext cx="312963" cy="312963"/>
          </a:xfrm>
          <a:prstGeom prst="rect">
            <a:avLst/>
          </a:prstGeom>
        </p:spPr>
      </p:pic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618729" y="4339444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ПРЕДПРИЯТИЯ ПО ПЕРЕРАБОТКЕ ТВЕРДЫХ КОММУНАЛЬНЫХ ОТХОДОВ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8A45D0F1-B7AD-B411-0327-CE1C4017B2D4}"/>
              </a:ext>
            </a:extLst>
          </p:cNvPr>
          <p:cNvSpPr/>
          <p:nvPr/>
        </p:nvSpPr>
        <p:spPr>
          <a:xfrm>
            <a:off x="3724106" y="4323179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полигона твердых коммунальных</a:t>
            </a:r>
            <a:r>
              <a:rPr kumimoji="0" lang="ru-RU" sz="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отходов на территории округа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650FD8A6-963A-5995-BA9F-9B78037E8BC9}"/>
              </a:ext>
            </a:extLst>
          </p:cNvPr>
          <p:cNvSpPr/>
          <p:nvPr/>
        </p:nvSpPr>
        <p:spPr>
          <a:xfrm>
            <a:off x="6840387" y="4322627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Позволит минимизировать затраты по перевозке твердых коммунальных отходов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" name="Рисунок 49" descr="Производство со сплошной заливкой">
            <a:extLst>
              <a:ext uri="{FF2B5EF4-FFF2-40B4-BE49-F238E27FC236}">
                <a16:creationId xmlns:a16="http://schemas.microsoft.com/office/drawing/2014/main" xmlns="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12619" y="4586628"/>
            <a:ext cx="317061" cy="317061"/>
          </a:xfrm>
          <a:prstGeom prst="rect">
            <a:avLst/>
          </a:prstGeom>
        </p:spPr>
      </p:pic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618728" y="5398335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СТРОИТЕЛЬСТВО ЖИЛЬЯ ДЛЯ СПЕЦИАЛИСТОВ СОЦИАЛЬНОЙ СФЕРЫ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xmlns="" id="{8A45D0F1-B7AD-B411-0327-CE1C4017B2D4}"/>
              </a:ext>
            </a:extLst>
          </p:cNvPr>
          <p:cNvSpPr/>
          <p:nvPr/>
        </p:nvSpPr>
        <p:spPr>
          <a:xfrm>
            <a:off x="3724106" y="5398335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свободных жилых помещений для приезжающих специалистов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xmlns="" id="{650FD8A6-963A-5995-BA9F-9B78037E8BC9}"/>
              </a:ext>
            </a:extLst>
          </p:cNvPr>
          <p:cNvSpPr/>
          <p:nvPr/>
        </p:nvSpPr>
        <p:spPr>
          <a:xfrm>
            <a:off x="6861135" y="5398335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Позволит привлечь в округ новых</a:t>
            </a:r>
            <a:r>
              <a:rPr kumimoji="0" lang="ru-RU" sz="800" i="0" u="none" strike="noStrike" kern="1200" cap="none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специалистов (в округе не хватает специалистов в области здравоохранения и образования) </a:t>
            </a: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" i="0" u="none" strike="noStrike" kern="1200" cap="none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" name="Рисунок 53" descr="Больница со сплошной заливкой">
            <a:extLst>
              <a:ext uri="{FF2B5EF4-FFF2-40B4-BE49-F238E27FC236}">
                <a16:creationId xmlns:a16="http://schemas.microsoft.com/office/drawing/2014/main" xmlns="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98586" y="566999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5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F56D0F4-A5B6-1C1E-A091-A3BC54777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5FF374-9DAD-11C5-A21A-6166FFF3142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ПРОРЫВНЫЕ ИНВЕСТИЦИОННЫЕ ИДЕИ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3A628E0-1FA8-8DF7-BCE7-711E71EE2DC8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идеи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D560722E-0E41-32C5-464B-42B383BE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xmlns="" id="{E8AC4634-C891-5BA3-4F18-69226FC76CB0}"/>
              </a:ext>
            </a:extLst>
          </p:cNvPr>
          <p:cNvSpPr/>
          <p:nvPr/>
        </p:nvSpPr>
        <p:spPr>
          <a:xfrm>
            <a:off x="4352306" y="2293839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Скругленный прямоугольник 112">
            <a:extLst>
              <a:ext uri="{FF2B5EF4-FFF2-40B4-BE49-F238E27FC236}">
                <a16:creationId xmlns:a16="http://schemas.microsoft.com/office/drawing/2014/main" xmlns="" id="{2F469805-2E86-C98A-D7D7-FE25AC6EFEE1}"/>
              </a:ext>
            </a:extLst>
          </p:cNvPr>
          <p:cNvSpPr/>
          <p:nvPr/>
        </p:nvSpPr>
        <p:spPr>
          <a:xfrm>
            <a:off x="627017" y="1401546"/>
            <a:ext cx="1709998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ПРОЕКТ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Скругленный прямоугольник 123">
            <a:extLst>
              <a:ext uri="{FF2B5EF4-FFF2-40B4-BE49-F238E27FC236}">
                <a16:creationId xmlns:a16="http://schemas.microsoft.com/office/drawing/2014/main" xmlns="" id="{1D6FB60F-0ADC-31D8-AF21-50DB4A871927}"/>
              </a:ext>
            </a:extLst>
          </p:cNvPr>
          <p:cNvSpPr/>
          <p:nvPr/>
        </p:nvSpPr>
        <p:spPr>
          <a:xfrm>
            <a:off x="2485190" y="1395498"/>
            <a:ext cx="1709998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ПОТЕНЦИАЛЬНЫЙ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ИНВЕСТОР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xmlns="" id="{D25CF176-A231-C630-A7BD-E728AA3445B1}"/>
              </a:ext>
            </a:extLst>
          </p:cNvPr>
          <p:cNvSpPr/>
          <p:nvPr/>
        </p:nvSpPr>
        <p:spPr>
          <a:xfrm>
            <a:off x="4343385" y="1398522"/>
            <a:ext cx="1709998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ПОТЕНЦИАЛЬНЫЕ ПАРТНЁРЫ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xmlns="" id="{A91ABEED-895F-4B25-C780-6C0D12F4DC5A}"/>
              </a:ext>
            </a:extLst>
          </p:cNvPr>
          <p:cNvSpPr/>
          <p:nvPr/>
        </p:nvSpPr>
        <p:spPr>
          <a:xfrm>
            <a:off x="6201569" y="1392474"/>
            <a:ext cx="1709998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ИСТОЧНИК, ТЕХНОЛОГИИ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xmlns="" id="{B8E0A112-FCD6-AFEE-D5C6-E0C8ADA75C2D}"/>
              </a:ext>
            </a:extLst>
          </p:cNvPr>
          <p:cNvSpPr/>
          <p:nvPr/>
        </p:nvSpPr>
        <p:spPr>
          <a:xfrm>
            <a:off x="8059753" y="1392473"/>
            <a:ext cx="1709998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B1C1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ПРОГРАММЫ ПОДДЕРЖКИ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B1C1E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2" name="Скругленный прямоугольник 1061">
            <a:extLst>
              <a:ext uri="{FF2B5EF4-FFF2-40B4-BE49-F238E27FC236}">
                <a16:creationId xmlns:a16="http://schemas.microsoft.com/office/drawing/2014/main" xmlns="" id="{CCBC5074-24AC-C263-A59B-607D7E1E4169}"/>
              </a:ext>
            </a:extLst>
          </p:cNvPr>
          <p:cNvSpPr/>
          <p:nvPr/>
        </p:nvSpPr>
        <p:spPr>
          <a:xfrm>
            <a:off x="2485189" y="3933133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ПРЕДПРИНИМАТЕЛИ МО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5" name="Скругленный прямоугольник 1064">
            <a:extLst>
              <a:ext uri="{FF2B5EF4-FFF2-40B4-BE49-F238E27FC236}">
                <a16:creationId xmlns:a16="http://schemas.microsoft.com/office/drawing/2014/main" xmlns="" id="{CAF6A63F-3643-5C49-2AAB-B22C099F1C5E}"/>
              </a:ext>
            </a:extLst>
          </p:cNvPr>
          <p:cNvSpPr/>
          <p:nvPr/>
        </p:nvSpPr>
        <p:spPr>
          <a:xfrm>
            <a:off x="626999" y="2284489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ЦЕХА ПО ПЕРЕРАБОТКЕ МОЛОКА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7" name="Скругленный прямоугольник 1066">
            <a:extLst>
              <a:ext uri="{FF2B5EF4-FFF2-40B4-BE49-F238E27FC236}">
                <a16:creationId xmlns:a16="http://schemas.microsoft.com/office/drawing/2014/main" xmlns="" id="{00047959-B51F-992A-6F71-7FECD72CE3ED}"/>
              </a:ext>
            </a:extLst>
          </p:cNvPr>
          <p:cNvSpPr/>
          <p:nvPr/>
        </p:nvSpPr>
        <p:spPr>
          <a:xfrm>
            <a:off x="626999" y="3111835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ТУРИЗМА, СОЗДАНИЕ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ТУРИСТИЧЕСКИХ МАРШРУТОВ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8" name="Скругленный прямоугольник 1067">
            <a:extLst>
              <a:ext uri="{FF2B5EF4-FFF2-40B4-BE49-F238E27FC236}">
                <a16:creationId xmlns:a16="http://schemas.microsoft.com/office/drawing/2014/main" xmlns="" id="{74021D3F-0CB3-10C6-B455-8D29DA257261}"/>
              </a:ext>
            </a:extLst>
          </p:cNvPr>
          <p:cNvSpPr/>
          <p:nvPr/>
        </p:nvSpPr>
        <p:spPr>
          <a:xfrm>
            <a:off x="657730" y="3930108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ПРЕДПРИЯТИЯ ПО ПЕРЕРАБОТКЕ ТВЕРДЫХ</a:t>
            </a:r>
            <a:r>
              <a:rPr kumimoji="0" lang="ru-RU" sz="700" b="1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КОММУНАЛЬНЫХ ОТХОДОВ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9" name="Скругленный прямоугольник 1068">
            <a:extLst>
              <a:ext uri="{FF2B5EF4-FFF2-40B4-BE49-F238E27FC236}">
                <a16:creationId xmlns:a16="http://schemas.microsoft.com/office/drawing/2014/main" xmlns="" id="{33F9D213-3AE4-069D-C130-8CE546DAD6AA}"/>
              </a:ext>
            </a:extLst>
          </p:cNvPr>
          <p:cNvSpPr/>
          <p:nvPr/>
        </p:nvSpPr>
        <p:spPr>
          <a:xfrm>
            <a:off x="626999" y="4766527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СТРОИТЕЛЬСТВО ЖИЛЬЯ ДЛЯ СПЕЦИАЛИСТОВ СОЦИАЛЬНОЙ СФЕРЫ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1" name="Скругленный прямоугольник 1070">
            <a:extLst>
              <a:ext uri="{FF2B5EF4-FFF2-40B4-BE49-F238E27FC236}">
                <a16:creationId xmlns:a16="http://schemas.microsoft.com/office/drawing/2014/main" xmlns="" id="{BA99129D-7697-E71C-BAC4-7B68C555355F}"/>
              </a:ext>
            </a:extLst>
          </p:cNvPr>
          <p:cNvSpPr/>
          <p:nvPr/>
        </p:nvSpPr>
        <p:spPr>
          <a:xfrm>
            <a:off x="6201552" y="2275416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74" name="Скругленный прямоугольник 1073">
            <a:extLst>
              <a:ext uri="{FF2B5EF4-FFF2-40B4-BE49-F238E27FC236}">
                <a16:creationId xmlns:a16="http://schemas.microsoft.com/office/drawing/2014/main" xmlns="" id="{25AEDCF0-0BA8-A4FA-51BB-E700037FDCC0}"/>
              </a:ext>
            </a:extLst>
          </p:cNvPr>
          <p:cNvSpPr/>
          <p:nvPr/>
        </p:nvSpPr>
        <p:spPr>
          <a:xfrm>
            <a:off x="6201552" y="3102762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75" name="Скругленный прямоугольник 1074">
            <a:extLst>
              <a:ext uri="{FF2B5EF4-FFF2-40B4-BE49-F238E27FC236}">
                <a16:creationId xmlns:a16="http://schemas.microsoft.com/office/drawing/2014/main" xmlns="" id="{9891EB1A-BAAB-40AD-1800-B47016F871FB}"/>
              </a:ext>
            </a:extLst>
          </p:cNvPr>
          <p:cNvSpPr/>
          <p:nvPr/>
        </p:nvSpPr>
        <p:spPr>
          <a:xfrm>
            <a:off x="6201552" y="3930108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76" name="Скругленный прямоугольник 1075">
            <a:extLst>
              <a:ext uri="{FF2B5EF4-FFF2-40B4-BE49-F238E27FC236}">
                <a16:creationId xmlns:a16="http://schemas.microsoft.com/office/drawing/2014/main" xmlns="" id="{8EC793BA-0796-6BDC-2F63-C21675756FCF}"/>
              </a:ext>
            </a:extLst>
          </p:cNvPr>
          <p:cNvSpPr/>
          <p:nvPr/>
        </p:nvSpPr>
        <p:spPr>
          <a:xfrm>
            <a:off x="6201552" y="4757454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79" name="Скругленный прямоугольник 1078">
            <a:extLst>
              <a:ext uri="{FF2B5EF4-FFF2-40B4-BE49-F238E27FC236}">
                <a16:creationId xmlns:a16="http://schemas.microsoft.com/office/drawing/2014/main" xmlns="" id="{4CA8B01C-1FB3-9FD9-B5B8-C6BEBA8B8E87}"/>
              </a:ext>
            </a:extLst>
          </p:cNvPr>
          <p:cNvSpPr/>
          <p:nvPr/>
        </p:nvSpPr>
        <p:spPr>
          <a:xfrm>
            <a:off x="4343362" y="3108810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80" name="Скругленный прямоугольник 1079">
            <a:extLst>
              <a:ext uri="{FF2B5EF4-FFF2-40B4-BE49-F238E27FC236}">
                <a16:creationId xmlns:a16="http://schemas.microsoft.com/office/drawing/2014/main" xmlns="" id="{862198B3-868E-FEAD-80DF-7971609D3B1D}"/>
              </a:ext>
            </a:extLst>
          </p:cNvPr>
          <p:cNvSpPr/>
          <p:nvPr/>
        </p:nvSpPr>
        <p:spPr>
          <a:xfrm>
            <a:off x="4343362" y="3936156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81" name="Скругленный прямоугольник 1080">
            <a:extLst>
              <a:ext uri="{FF2B5EF4-FFF2-40B4-BE49-F238E27FC236}">
                <a16:creationId xmlns:a16="http://schemas.microsoft.com/office/drawing/2014/main" xmlns="" id="{483E1A5E-B34B-C694-F2C0-DEF5055518FE}"/>
              </a:ext>
            </a:extLst>
          </p:cNvPr>
          <p:cNvSpPr/>
          <p:nvPr/>
        </p:nvSpPr>
        <p:spPr>
          <a:xfrm>
            <a:off x="4343362" y="4763502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84" name="Скругленный прямоугольник 1083">
            <a:extLst>
              <a:ext uri="{FF2B5EF4-FFF2-40B4-BE49-F238E27FC236}">
                <a16:creationId xmlns:a16="http://schemas.microsoft.com/office/drawing/2014/main" xmlns="" id="{9DBEF0F3-1DBE-69FE-01D5-B857A72CB501}"/>
              </a:ext>
            </a:extLst>
          </p:cNvPr>
          <p:cNvSpPr/>
          <p:nvPr/>
        </p:nvSpPr>
        <p:spPr>
          <a:xfrm>
            <a:off x="8059725" y="2275416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ПОДДЕРЖКИ МСП ОБЛАСТИ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финансовая, консультационная и информационная поддержка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5" name="Скругленный прямоугольник 1084">
            <a:extLst>
              <a:ext uri="{FF2B5EF4-FFF2-40B4-BE49-F238E27FC236}">
                <a16:creationId xmlns:a16="http://schemas.microsoft.com/office/drawing/2014/main" xmlns="" id="{555D7646-A082-AD4A-070A-04026B196827}"/>
              </a:ext>
            </a:extLst>
          </p:cNvPr>
          <p:cNvSpPr/>
          <p:nvPr/>
        </p:nvSpPr>
        <p:spPr>
          <a:xfrm>
            <a:off x="8059725" y="3102762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ПОДДЕРЖКИ МСП ОБЛАСТИ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финансовая, консультационная и информационная поддержка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6" name="Скругленный прямоугольник 1085">
            <a:extLst>
              <a:ext uri="{FF2B5EF4-FFF2-40B4-BE49-F238E27FC236}">
                <a16:creationId xmlns:a16="http://schemas.microsoft.com/office/drawing/2014/main" xmlns="" id="{A74B8606-8ECD-145D-C623-0852E19DDABA}"/>
              </a:ext>
            </a:extLst>
          </p:cNvPr>
          <p:cNvSpPr/>
          <p:nvPr/>
        </p:nvSpPr>
        <p:spPr>
          <a:xfrm>
            <a:off x="8059725" y="3930108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МЕРЫ ПОДДЕРЖКИ МСП ОБЛАСТИ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финансовая, консультационная и информационная поддержка</a:t>
            </a:r>
            <a:endParaRPr kumimoji="0" lang="x-none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7" name="Скругленный прямоугольник 1086">
            <a:extLst>
              <a:ext uri="{FF2B5EF4-FFF2-40B4-BE49-F238E27FC236}">
                <a16:creationId xmlns:a16="http://schemas.microsoft.com/office/drawing/2014/main" xmlns="" id="{78445F4D-2E2C-53A5-7110-A096D5B4A0C9}"/>
              </a:ext>
            </a:extLst>
          </p:cNvPr>
          <p:cNvSpPr/>
          <p:nvPr/>
        </p:nvSpPr>
        <p:spPr>
          <a:xfrm>
            <a:off x="8059725" y="4757454"/>
            <a:ext cx="1710000" cy="720000"/>
          </a:xfrm>
          <a:prstGeom prst="roundRect">
            <a:avLst>
              <a:gd name="adj" fmla="val 3557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МСП ОБЛАСТИ</a:t>
            </a:r>
          </a:p>
          <a:p>
            <a:pPr lvl="0">
              <a:defRPr/>
            </a:pPr>
            <a:endParaRPr lang="ru-RU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финансовая, консультационная и информационная поддержка</a:t>
            </a:r>
            <a:endParaRPr lang="x-none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2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5373A21F-819D-9A89-DED9-DC5A850D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439" y="3349382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120338-130B-3E89-BA59-D0A672AB014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E8AC4634-C891-5BA3-4F18-69226FC76CB0}"/>
              </a:ext>
            </a:extLst>
          </p:cNvPr>
          <p:cNvSpPr/>
          <p:nvPr/>
        </p:nvSpPr>
        <p:spPr>
          <a:xfrm>
            <a:off x="2503060" y="2272114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ПРЕДПРИНИМАТЕЛИ МО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9FA18391-2892-5E09-E13E-8D96498D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294" y="2532432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39124" y="2409736"/>
            <a:ext cx="8477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   МО</a:t>
            </a:r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9FA18391-2892-5E09-E13E-8D96498D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439" y="2518784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xmlns="" id="{E8AC4634-C891-5BA3-4F18-69226FC76CB0}"/>
              </a:ext>
            </a:extLst>
          </p:cNvPr>
          <p:cNvSpPr/>
          <p:nvPr/>
        </p:nvSpPr>
        <p:spPr>
          <a:xfrm>
            <a:off x="2503060" y="3126466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ПРЕДПРИНИМАТЕЛИ МО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22227" y="3209387"/>
            <a:ext cx="8477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   МО</a:t>
            </a:r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9FA18391-2892-5E09-E13E-8D96498D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678" y="3320103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22226" y="4061098"/>
            <a:ext cx="8477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   МО</a:t>
            </a:r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9FA18391-2892-5E09-E13E-8D96498D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677" y="4183302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5373A21F-819D-9A89-DED9-DC5A850D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7438" y="4184317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xmlns="" id="{CCBC5074-24AC-C263-A59B-607D7E1E4169}"/>
              </a:ext>
            </a:extLst>
          </p:cNvPr>
          <p:cNvSpPr/>
          <p:nvPr/>
        </p:nvSpPr>
        <p:spPr>
          <a:xfrm>
            <a:off x="2503060" y="4754152"/>
            <a:ext cx="1710000" cy="720000"/>
          </a:xfrm>
          <a:prstGeom prst="roundRect">
            <a:avLst>
              <a:gd name="adj" fmla="val 35572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ПРЕДПРИНИМАТЕЛИ МО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22226" y="4882715"/>
            <a:ext cx="84773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   МО</a:t>
            </a:r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9FA18391-2892-5E09-E13E-8D96498D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9256" y="4992139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5373A21F-819D-9A89-DED9-DC5A850D5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0270" y="5075603"/>
            <a:ext cx="617971" cy="2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74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228387" y="5681209"/>
            <a:ext cx="4681915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         ресурсных мощностях, транспортной и инженерной инфраструктуре можно                          на сайте администрации Афанасьевского муниципального округа  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https://afanasyevo.gosuslugi.ru/deyatelnost/napravleniya-deyatelnosti/ekonomika/investitsionnaya-deyatelnost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ru-RU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9EE9BF0B-A955-72BD-BF57-41E9CFEF29D7}"/>
              </a:ext>
            </a:extLst>
          </p:cNvPr>
          <p:cNvSpPr/>
          <p:nvPr/>
        </p:nvSpPr>
        <p:spPr>
          <a:xfrm>
            <a:off x="5334035" y="5221192"/>
            <a:ext cx="4243057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муниципального имущества в округе можно                                 на сайте администрации Афанасьевского муниципального округа  </a:t>
            </a: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https://afanasyevo.gosuslugi.ru/deyatelnost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ru-RU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045169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9B17874-7392-F85E-5379-718FAA06C17E}"/>
              </a:ext>
            </a:extLst>
          </p:cNvPr>
          <p:cNvSpPr txBox="1"/>
          <p:nvPr/>
        </p:nvSpPr>
        <p:spPr>
          <a:xfrm>
            <a:off x="7559739" y="4715198"/>
            <a:ext cx="12696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A9B2723-88E7-A952-51F4-C32FCFC650A2}"/>
              </a:ext>
            </a:extLst>
          </p:cNvPr>
          <p:cNvSpPr/>
          <p:nvPr/>
        </p:nvSpPr>
        <p:spPr>
          <a:xfrm>
            <a:off x="7276565" y="474214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xmlns="" id="{ED5127D8-F80B-2E74-96D7-6C60603119FC}"/>
              </a:ext>
            </a:extLst>
          </p:cNvPr>
          <p:cNvSpPr/>
          <p:nvPr/>
        </p:nvSpPr>
        <p:spPr>
          <a:xfrm>
            <a:off x="621667" y="2760771"/>
            <a:ext cx="5196137" cy="2391888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D28A327-E730-2B92-6BD0-2BE87DFA2691}"/>
              </a:ext>
            </a:extLst>
          </p:cNvPr>
          <p:cNvSpPr txBox="1"/>
          <p:nvPr/>
        </p:nvSpPr>
        <p:spPr>
          <a:xfrm>
            <a:off x="611548" y="2864423"/>
            <a:ext cx="50492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1 площадка             2 площадка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>
            <a:off x="821550" y="1582759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821550" y="2052325"/>
            <a:ext cx="1627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ПЛОЩАДКИ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xmlns="" id="{232EBB5B-D463-93FE-88A2-B246377A86B1}"/>
              </a:ext>
            </a:extLst>
          </p:cNvPr>
          <p:cNvCxnSpPr>
            <a:cxnSpLocks/>
          </p:cNvCxnSpPr>
          <p:nvPr/>
        </p:nvCxnSpPr>
        <p:spPr>
          <a:xfrm>
            <a:off x="3270704" y="1600649"/>
            <a:ext cx="0" cy="8557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988ACE5A-6D1B-F8A8-DF02-1D7D941D0CDF}"/>
              </a:ext>
            </a:extLst>
          </p:cNvPr>
          <p:cNvSpPr txBox="1"/>
          <p:nvPr/>
        </p:nvSpPr>
        <p:spPr>
          <a:xfrm>
            <a:off x="3394224" y="1894492"/>
            <a:ext cx="2427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30D9C8C4-A496-33F2-C518-0068D65EEB43}"/>
              </a:ext>
            </a:extLst>
          </p:cNvPr>
          <p:cNvSpPr txBox="1"/>
          <p:nvPr/>
        </p:nvSpPr>
        <p:spPr>
          <a:xfrm>
            <a:off x="3670709" y="1937966"/>
            <a:ext cx="23541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6654FC60-0AEC-4D72-3067-D5804B890430}"/>
              </a:ext>
            </a:extLst>
          </p:cNvPr>
          <p:cNvSpPr txBox="1"/>
          <p:nvPr/>
        </p:nvSpPr>
        <p:spPr>
          <a:xfrm>
            <a:off x="935202" y="3180815"/>
            <a:ext cx="178643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Свободная площадь (га)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48F919B7-90B8-C9E2-4B26-E6EE9FAC0F10}"/>
              </a:ext>
            </a:extLst>
          </p:cNvPr>
          <p:cNvSpPr txBox="1"/>
          <p:nvPr/>
        </p:nvSpPr>
        <p:spPr>
          <a:xfrm>
            <a:off x="922430" y="3423282"/>
            <a:ext cx="173672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разрешенного использования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xmlns="" id="{90DEA080-6B2C-362A-231A-C9436F916D74}"/>
              </a:ext>
            </a:extLst>
          </p:cNvPr>
          <p:cNvSpPr txBox="1"/>
          <p:nvPr/>
        </p:nvSpPr>
        <p:spPr>
          <a:xfrm>
            <a:off x="922430" y="3854406"/>
            <a:ext cx="1670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Водоснабжение 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EA739D09-46B0-1DCC-5AF6-CC88281C6D1B}"/>
              </a:ext>
            </a:extLst>
          </p:cNvPr>
          <p:cNvSpPr txBox="1"/>
          <p:nvPr/>
        </p:nvSpPr>
        <p:spPr>
          <a:xfrm>
            <a:off x="3058493" y="3180816"/>
            <a:ext cx="185180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0,29                             4,23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036339" y="3445307"/>
            <a:ext cx="134337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дорожного сервиса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3035164" y="3808135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(54,82 руб./</a:t>
            </a:r>
            <a:r>
              <a:rPr lang="ru-RU" sz="10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куб.м</a:t>
            </a:r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171" name="Рисунок 170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31548" y="5822635"/>
            <a:ext cx="360000" cy="360000"/>
          </a:xfrm>
          <a:prstGeom prst="rect">
            <a:avLst/>
          </a:prstGeom>
        </p:spPr>
      </p:pic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:a16="http://schemas.microsoft.com/office/drawing/2014/main" xmlns="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04128" y="5321209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3936" y="1114328"/>
            <a:ext cx="3755461" cy="3298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076" y="3359991"/>
            <a:ext cx="176799" cy="1767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3266" y="2567070"/>
            <a:ext cx="176799" cy="17679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4425330" y="3445307"/>
            <a:ext cx="95331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Отдых (рекреация)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25330" y="3786875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943272" y="4050061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Водоотведение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3035164" y="4084809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33392" y="4059804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935202" y="4327296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Газоснабжение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925789" y="4692882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Электроснабжение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3031954" y="4330452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25330" y="4319828"/>
            <a:ext cx="134455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2998434" y="4604993"/>
            <a:ext cx="1344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создание (8950,81 руб./Мвт*ч)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ED396BB-12B2-75E3-FB8C-029EA35F4927}"/>
              </a:ext>
            </a:extLst>
          </p:cNvPr>
          <p:cNvSpPr txBox="1"/>
          <p:nvPr/>
        </p:nvSpPr>
        <p:spPr>
          <a:xfrm>
            <a:off x="4425330" y="4588936"/>
            <a:ext cx="13262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создание (8950,81 руб./Мвт*ч) </a:t>
            </a:r>
          </a:p>
        </p:txBody>
      </p:sp>
      <p:sp>
        <p:nvSpPr>
          <p:cNvPr id="12" name="Скругленный прямоугольник 40">
            <a:extLst>
              <a:ext uri="{FF2B5EF4-FFF2-40B4-BE49-F238E27FC236}">
                <a16:creationId xmlns:a16="http://schemas.microsoft.com/office/drawing/2014/main" xmlns="" id="{CB615060-0DFA-5324-589E-9D0523400EA2}"/>
              </a:ext>
            </a:extLst>
          </p:cNvPr>
          <p:cNvSpPr/>
          <p:nvPr/>
        </p:nvSpPr>
        <p:spPr>
          <a:xfrm>
            <a:off x="5334034" y="5961301"/>
            <a:ext cx="4243057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lvl="0"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инвестиционной привлекательностью, мерами поддержки, инвестиционной картой Кировской области можно на инвестиционном портале Кировской</a:t>
            </a:r>
            <a:r>
              <a:rPr kumimoji="0" lang="ru-RU" sz="800" b="0" i="0" u="none" strike="noStrike" kern="1200" cap="none" spc="0" normalizeH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области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lang="en-US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https://kirov-invest.ru/?ysclid=lvxr41c5v1106432174</a:t>
            </a:r>
            <a:endParaRPr lang="ru-RU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ru-RU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Рисунок 12" descr="Интернет со сплошной заливкой">
            <a:extLst>
              <a:ext uri="{FF2B5EF4-FFF2-40B4-BE49-F238E27FC236}">
                <a16:creationId xmlns:a16="http://schemas.microsoft.com/office/drawing/2014/main" xmlns="" id="{882D69AB-17E5-3BDB-7FF0-CB742706C1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10974" y="604791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B9D1D969-8F86-E80D-DECA-A11A5C6E5076}"/>
              </a:ext>
            </a:extLst>
          </p:cNvPr>
          <p:cNvSpPr/>
          <p:nvPr/>
        </p:nvSpPr>
        <p:spPr>
          <a:xfrm>
            <a:off x="627016" y="1401546"/>
            <a:ext cx="2195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0C01CA-C287-89F8-7489-147F18CBED12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ПО РАБОТЕ                                С ИНВЕСТОРАМИ И МЕХАНИЗМ РАБОТЬ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НИМИ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CCC73B85-D007-B69D-B706-5E327344A476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FC460D8B-A2D5-EB35-FFCE-B53F28685B34}"/>
              </a:ext>
            </a:extLst>
          </p:cNvPr>
          <p:cNvSpPr/>
          <p:nvPr/>
        </p:nvSpPr>
        <p:spPr>
          <a:xfrm>
            <a:off x="2954593" y="1401546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5C391C53-720A-96BE-9A55-A777FD939A6A}"/>
              </a:ext>
            </a:extLst>
          </p:cNvPr>
          <p:cNvSpPr/>
          <p:nvPr/>
        </p:nvSpPr>
        <p:spPr>
          <a:xfrm>
            <a:off x="620407" y="228385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263EEAE-FEDF-4B38-6170-68E3C9246E3B}"/>
              </a:ext>
            </a:extLst>
          </p:cNvPr>
          <p:cNvSpPr/>
          <p:nvPr/>
        </p:nvSpPr>
        <p:spPr>
          <a:xfrm>
            <a:off x="620406" y="287655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ПЛОЩАДОК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4C6DBF16-191C-434B-8D6E-FE514DDE4EBC}"/>
              </a:ext>
            </a:extLst>
          </p:cNvPr>
          <p:cNvSpPr/>
          <p:nvPr/>
        </p:nvSpPr>
        <p:spPr>
          <a:xfrm>
            <a:off x="620406" y="346926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6883FA95-A71D-29DF-60BE-FAF5B0A60D5C}"/>
              </a:ext>
            </a:extLst>
          </p:cNvPr>
          <p:cNvSpPr/>
          <p:nvPr/>
        </p:nvSpPr>
        <p:spPr>
          <a:xfrm>
            <a:off x="620406" y="4061975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CFD6CE53-58D8-A966-7A1A-4AA928A9B291}"/>
              </a:ext>
            </a:extLst>
          </p:cNvPr>
          <p:cNvSpPr/>
          <p:nvPr/>
        </p:nvSpPr>
        <p:spPr>
          <a:xfrm>
            <a:off x="620406" y="465468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C4784D0C-C0E6-CDCD-9856-24BA243718F6}"/>
              </a:ext>
            </a:extLst>
          </p:cNvPr>
          <p:cNvSpPr/>
          <p:nvPr/>
        </p:nvSpPr>
        <p:spPr>
          <a:xfrm>
            <a:off x="620406" y="524739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9D9224EF-80AA-1AB2-8E2B-866EBD1CB0E9}"/>
              </a:ext>
            </a:extLst>
          </p:cNvPr>
          <p:cNvSpPr/>
          <p:nvPr/>
        </p:nvSpPr>
        <p:spPr>
          <a:xfrm>
            <a:off x="620406" y="5840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C2F7540E-092E-60C6-7571-A4EF5CD19B88}"/>
              </a:ext>
            </a:extLst>
          </p:cNvPr>
          <p:cNvSpPr/>
          <p:nvPr/>
        </p:nvSpPr>
        <p:spPr>
          <a:xfrm>
            <a:off x="2954593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регулярная коммуникация                         с предпринимателями (рассылки на почты предпринимателей, звонки, ежегодные встречи)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B1A71364-7219-9B02-0F5E-032DE88FD20A}"/>
              </a:ext>
            </a:extLst>
          </p:cNvPr>
          <p:cNvSpPr/>
          <p:nvPr/>
        </p:nvSpPr>
        <p:spPr>
          <a:xfrm>
            <a:off x="2954593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всегда достаточно инвесторов для проведения тендерной процедуры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7D859C09-30DF-66FB-2753-8AF67BC2F27A}"/>
              </a:ext>
            </a:extLst>
          </p:cNvPr>
          <p:cNvSpPr/>
          <p:nvPr/>
        </p:nvSpPr>
        <p:spPr>
          <a:xfrm>
            <a:off x="2954593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B503E6F3-9BA9-736C-8997-1A19BDFDE55B}"/>
              </a:ext>
            </a:extLst>
          </p:cNvPr>
          <p:cNvSpPr/>
          <p:nvPr/>
        </p:nvSpPr>
        <p:spPr>
          <a:xfrm>
            <a:off x="2954593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xmlns="" id="{90A026D4-720E-6A15-BA60-176A2D0864BE}"/>
              </a:ext>
            </a:extLst>
          </p:cNvPr>
          <p:cNvSpPr/>
          <p:nvPr/>
        </p:nvSpPr>
        <p:spPr>
          <a:xfrm>
            <a:off x="2954593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5C80F8D5-9284-0997-F20F-D5F70709BA6B}"/>
              </a:ext>
            </a:extLst>
          </p:cNvPr>
          <p:cNvSpPr/>
          <p:nvPr/>
        </p:nvSpPr>
        <p:spPr>
          <a:xfrm>
            <a:off x="2954593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587BB692-BB68-A96A-CE3E-27B0341F4A21}"/>
              </a:ext>
            </a:extLst>
          </p:cNvPr>
          <p:cNvSpPr/>
          <p:nvPr/>
        </p:nvSpPr>
        <p:spPr>
          <a:xfrm>
            <a:off x="2954593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xmlns="" id="{9AF7ABEC-783A-2BF0-D560-E0555624AD14}"/>
              </a:ext>
            </a:extLst>
          </p:cNvPr>
          <p:cNvSpPr/>
          <p:nvPr/>
        </p:nvSpPr>
        <p:spPr>
          <a:xfrm>
            <a:off x="6440781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773E7195-35FF-216B-640A-E84CFD06B73E}"/>
              </a:ext>
            </a:extLst>
          </p:cNvPr>
          <p:cNvSpPr/>
          <p:nvPr/>
        </p:nvSpPr>
        <p:spPr>
          <a:xfrm>
            <a:off x="6440781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инвесторов для распределения площадок через тендерную процедуру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xmlns="" id="{28F6FF4D-AEED-8AB5-6849-0B7A290DC785}"/>
              </a:ext>
            </a:extLst>
          </p:cNvPr>
          <p:cNvSpPr/>
          <p:nvPr/>
        </p:nvSpPr>
        <p:spPr>
          <a:xfrm>
            <a:off x="6440781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4DA3611C-DDED-E11A-A341-EB83BDAB6CA0}"/>
              </a:ext>
            </a:extLst>
          </p:cNvPr>
          <p:cNvSpPr/>
          <p:nvPr/>
        </p:nvSpPr>
        <p:spPr>
          <a:xfrm>
            <a:off x="6440781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421A2ED1-F024-4A7A-BD56-4C7BB30C0C67}"/>
              </a:ext>
            </a:extLst>
          </p:cNvPr>
          <p:cNvSpPr/>
          <p:nvPr/>
        </p:nvSpPr>
        <p:spPr>
          <a:xfrm>
            <a:off x="6440781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xmlns="" id="{472E3AEB-A774-97BE-7C3F-BB05307E9C51}"/>
              </a:ext>
            </a:extLst>
          </p:cNvPr>
          <p:cNvSpPr/>
          <p:nvPr/>
        </p:nvSpPr>
        <p:spPr>
          <a:xfrm>
            <a:off x="6440781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xmlns="" id="{D8C2B90C-11F2-8D2A-7A16-7C26268DC58F}"/>
              </a:ext>
            </a:extLst>
          </p:cNvPr>
          <p:cNvSpPr/>
          <p:nvPr/>
        </p:nvSpPr>
        <p:spPr>
          <a:xfrm>
            <a:off x="6440781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8998" y="2343541"/>
            <a:ext cx="365554" cy="365554"/>
          </a:xfrm>
          <a:prstGeom prst="rect">
            <a:avLst/>
          </a:prstGeom>
        </p:spPr>
      </p:pic>
      <p:pic>
        <p:nvPicPr>
          <p:cNvPr id="85" name="Рисунок 8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D02FAB9C-22E8-D5B8-E9CB-04F444497F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2937871"/>
            <a:ext cx="365554" cy="365554"/>
          </a:xfrm>
          <a:prstGeom prst="rect">
            <a:avLst/>
          </a:prstGeom>
        </p:spPr>
      </p:pic>
      <p:pic>
        <p:nvPicPr>
          <p:cNvPr id="87" name="Рисунок 86" descr="Запрещено со сплошной заливкой">
            <a:extLst>
              <a:ext uri="{FF2B5EF4-FFF2-40B4-BE49-F238E27FC236}">
                <a16:creationId xmlns:a16="http://schemas.microsoft.com/office/drawing/2014/main" xmlns="" id="{8C5D4674-72C2-BE20-90E9-ACE14708AEC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3866" y="2937871"/>
            <a:ext cx="360000" cy="360000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xmlns="" id="{EB6B743D-795C-9F66-43B5-0D7D12A5B711}"/>
              </a:ext>
            </a:extLst>
          </p:cNvPr>
          <p:cNvSpPr/>
          <p:nvPr/>
        </p:nvSpPr>
        <p:spPr>
          <a:xfrm>
            <a:off x="619221" y="347523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xmlns="" id="{6A51D4D3-64AC-23A3-E627-9D01F40E6EB2}"/>
              </a:ext>
            </a:extLst>
          </p:cNvPr>
          <p:cNvSpPr/>
          <p:nvPr/>
        </p:nvSpPr>
        <p:spPr>
          <a:xfrm>
            <a:off x="619221" y="406794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ИНВЕСТОРАМИ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ИНВЕСТИЦИОННОГО ПЛАНА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xmlns="" id="{51447579-5086-5E11-AF44-D45DBDED33A5}"/>
              </a:ext>
            </a:extLst>
          </p:cNvPr>
          <p:cNvSpPr/>
          <p:nvPr/>
        </p:nvSpPr>
        <p:spPr>
          <a:xfrm>
            <a:off x="2953408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инфраструктуры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xmlns="" id="{7C9486C7-ED75-2FF8-33C8-C0332847A33F}"/>
              </a:ext>
            </a:extLst>
          </p:cNvPr>
          <p:cNvSpPr/>
          <p:nvPr/>
        </p:nvSpPr>
        <p:spPr>
          <a:xfrm>
            <a:off x="2953408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Проводятся переговоры и осмотр инвестиционных площадок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xmlns="" id="{CD48F55F-F4ED-4364-E95B-98D535EDD6D8}"/>
              </a:ext>
            </a:extLst>
          </p:cNvPr>
          <p:cNvSpPr/>
          <p:nvPr/>
        </p:nvSpPr>
        <p:spPr>
          <a:xfrm>
            <a:off x="6439596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прихода инвестора на объект с целью экономии времени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xmlns="" id="{474725A6-A4DD-6C99-3AE6-2DBC5A8F19E9}"/>
              </a:ext>
            </a:extLst>
          </p:cNvPr>
          <p:cNvSpPr/>
          <p:nvPr/>
        </p:nvSpPr>
        <p:spPr>
          <a:xfrm>
            <a:off x="6439596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проектной команды, которая составляет инвестиционные планы и выводит проекты на площадки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7813" y="3534929"/>
            <a:ext cx="365554" cy="365554"/>
          </a:xfrm>
          <a:prstGeom prst="rect">
            <a:avLst/>
          </a:prstGeom>
        </p:spPr>
      </p:pic>
      <p:pic>
        <p:nvPicPr>
          <p:cNvPr id="98" name="Рисунок 97" descr="Запрещено со сплошной заливкой">
            <a:extLst>
              <a:ext uri="{FF2B5EF4-FFF2-40B4-BE49-F238E27FC236}">
                <a16:creationId xmlns:a16="http://schemas.microsoft.com/office/drawing/2014/main" xmlns="" id="{89EEB087-2E1A-1414-262C-D847E8EB21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26071" y="353492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F0861CB6-9A84-DCF6-9F71-4B695945A6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4423" y="4129259"/>
            <a:ext cx="365554" cy="365554"/>
          </a:xfrm>
          <a:prstGeom prst="rect">
            <a:avLst/>
          </a:prstGeom>
        </p:spPr>
      </p:pic>
      <p:pic>
        <p:nvPicPr>
          <p:cNvPr id="103" name="Рисунок 102" descr="Запрещено со сплошной заливкой">
            <a:extLst>
              <a:ext uri="{FF2B5EF4-FFF2-40B4-BE49-F238E27FC236}">
                <a16:creationId xmlns:a16="http://schemas.microsoft.com/office/drawing/2014/main" xmlns="" id="{A4B94F7A-4BBC-A983-F42D-DD285B7097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2681" y="4129259"/>
            <a:ext cx="360000" cy="360000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xmlns="" id="{8F2C9022-10A3-0D35-CA05-80E92637D0EB}"/>
              </a:ext>
            </a:extLst>
          </p:cNvPr>
          <p:cNvSpPr/>
          <p:nvPr/>
        </p:nvSpPr>
        <p:spPr>
          <a:xfrm>
            <a:off x="628201" y="524920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:a16="http://schemas.microsoft.com/office/drawing/2014/main" xmlns="" id="{13BF7DE7-719C-8EA1-6A8B-47FABDE54711}"/>
              </a:ext>
            </a:extLst>
          </p:cNvPr>
          <p:cNvSpPr/>
          <p:nvPr/>
        </p:nvSpPr>
        <p:spPr>
          <a:xfrm>
            <a:off x="628201" y="58419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xmlns="" id="{AD24024F-306A-2906-6186-DF6244617AD9}"/>
              </a:ext>
            </a:extLst>
          </p:cNvPr>
          <p:cNvSpPr/>
          <p:nvPr/>
        </p:nvSpPr>
        <p:spPr>
          <a:xfrm>
            <a:off x="2962388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                   при возникновении интереса с их стороны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xmlns="" id="{056BF571-D559-1AE5-97A9-339C60CDBD58}"/>
              </a:ext>
            </a:extLst>
          </p:cNvPr>
          <p:cNvSpPr/>
          <p:nvPr/>
        </p:nvSpPr>
        <p:spPr>
          <a:xfrm>
            <a:off x="2962388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xmlns="" id="{C659C721-60D7-16F6-22C9-5D4F85D947F4}"/>
              </a:ext>
            </a:extLst>
          </p:cNvPr>
          <p:cNvSpPr/>
          <p:nvPr/>
        </p:nvSpPr>
        <p:spPr>
          <a:xfrm>
            <a:off x="6448576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xmlns="" id="{BC0EC73D-8ED4-29A5-781D-A7DA2ACB84DB}"/>
              </a:ext>
            </a:extLst>
          </p:cNvPr>
          <p:cNvSpPr/>
          <p:nvPr/>
        </p:nvSpPr>
        <p:spPr>
          <a:xfrm>
            <a:off x="6448576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3403" y="4717807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5314865"/>
            <a:ext cx="365554" cy="365554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2218" y="5909195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2343541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4717807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5909195"/>
            <a:ext cx="365554" cy="36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AEF396-DD2A-3281-FF81-E66ADD15AAE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57" name="Рисунок 5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5314865"/>
            <a:ext cx="365554" cy="36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62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92208" y="550177"/>
            <a:ext cx="909538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(муниципальный уровень)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93908C34-23FF-B6FD-A734-FA3A4DEFBF2C}"/>
              </a:ext>
            </a:extLst>
          </p:cNvPr>
          <p:cNvSpPr/>
          <p:nvPr/>
        </p:nvSpPr>
        <p:spPr>
          <a:xfrm>
            <a:off x="818350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АФАНАСЬЕВСКОГО МУНИЦИПАЛЬНОГО ОКРУГА</a:t>
            </a:r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840192" y="1854007"/>
            <a:ext cx="20150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 обращение как с готовым бизнес-планом, так и с бизнес-идеей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820316" y="1219644"/>
            <a:ext cx="25381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В АДМИНИСТРАЦИЮ ОКРУГА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664849" y="1195759"/>
            <a:ext cx="25381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КОНСУЛЬТИРОВАНИЕ, АНАЛИЗ ПРОЕКТА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6649859" y="1187874"/>
            <a:ext cx="280158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 ПОДХОДЯЩИХ МЕР ПОДДЕРЖКИ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673349" y="1819827"/>
            <a:ext cx="201506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первичная консультация, проводится совместный анализ проекта,   определяются потребности в мерах финансовой и методической поддержки, производственных площадях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6649859" y="1730896"/>
            <a:ext cx="201506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формируется перечень институтов развития и мер поддержки в соответствии с параметрами инвестиционного проекта</a:t>
            </a: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xmlns="" id="{3CBBECBC-5927-FDA8-F3B5-C670703B96B9}"/>
              </a:ext>
            </a:extLst>
          </p:cNvPr>
          <p:cNvGraphicFramePr/>
          <p:nvPr/>
        </p:nvGraphicFramePr>
        <p:xfrm>
          <a:off x="1125723" y="3666486"/>
          <a:ext cx="2771159" cy="277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4858616" y="4562853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Количество субъектов малого и среднего предпринимательства на 01.01.2024 – 297 ед. или 102,77 % к уровню 01.01.2023</a:t>
            </a:r>
            <a:endParaRPr kumimoji="0" lang="x-none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2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1176"/>
            <a:ext cx="91605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(региональный уровень)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959288B3-6129-0F6E-2F82-BEEB0DD1000F}"/>
              </a:ext>
            </a:extLst>
          </p:cNvPr>
          <p:cNvSpPr/>
          <p:nvPr/>
        </p:nvSpPr>
        <p:spPr>
          <a:xfrm>
            <a:off x="525277" y="839994"/>
            <a:ext cx="3490618" cy="810433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548909" y="2833730"/>
            <a:ext cx="3352093" cy="780657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93908C34-23FF-B6FD-A734-FA3A4DEFBF2C}"/>
              </a:ext>
            </a:extLst>
          </p:cNvPr>
          <p:cNvSpPr/>
          <p:nvPr/>
        </p:nvSpPr>
        <p:spPr>
          <a:xfrm>
            <a:off x="818350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АФАНАСЬЕВСКОГО МУНИЦИПАЛЬНОГО ОКРУГА</a:t>
            </a:r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542368" y="4651728"/>
            <a:ext cx="3414334" cy="879522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1550701" y="4853640"/>
            <a:ext cx="16492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«Центр поддержки экспорта»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525277" y="5616758"/>
            <a:ext cx="3414334" cy="88101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1836148" y="957939"/>
            <a:ext cx="188981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промышленности, предпринимательства и торговли Кировской области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959288B3-6129-0F6E-2F82-BEEB0DD1000F}"/>
              </a:ext>
            </a:extLst>
          </p:cNvPr>
          <p:cNvSpPr/>
          <p:nvPr/>
        </p:nvSpPr>
        <p:spPr>
          <a:xfrm>
            <a:off x="558021" y="1702377"/>
            <a:ext cx="3457874" cy="1019779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558021" y="3743816"/>
            <a:ext cx="3352093" cy="7637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1461331" y="3927864"/>
            <a:ext cx="21449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Агентство инвестиционного развития Кировской области</a:t>
            </a:r>
          </a:p>
        </p:txBody>
      </p:sp>
      <p:pic>
        <p:nvPicPr>
          <p:cNvPr id="36" name="Picture 26">
            <a:extLst>
              <a:ext uri="{FF2B5EF4-FFF2-40B4-BE49-F238E27FC236}">
                <a16:creationId xmlns:a16="http://schemas.microsoft.com/office/drawing/2014/main" xmlns="" id="{1E4B564F-258E-4E74-B4D9-D9AC5002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147" y="922349"/>
            <a:ext cx="583359" cy="57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4157143" y="803082"/>
            <a:ext cx="5266642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субъектам МСП, занимающимся социально-значимыми видами деятельности или субъектам МСП, созданным физическими лицами в возрасте до 25 лет включительно</a:t>
            </a:r>
          </a:p>
          <a:p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 по заключению соглашений об</a:t>
            </a:r>
            <a:r>
              <a:rPr kumimoji="0" lang="ru-RU" sz="1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осуществлении деятельности на ТОР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2501615" y="1514994"/>
            <a:ext cx="15895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prom@ako.kirov.ru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9">
            <a:extLst>
              <a:ext uri="{FF2B5EF4-FFF2-40B4-BE49-F238E27FC236}">
                <a16:creationId xmlns:a16="http://schemas.microsoft.com/office/drawing/2014/main" xmlns="" id="{FE253ADC-BB43-4242-9621-EB0824A56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404" y="1723151"/>
            <a:ext cx="2591759" cy="8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Рисунок 4">
            <a:extLst>
              <a:ext uri="{FF2B5EF4-FFF2-40B4-BE49-F238E27FC236}">
                <a16:creationId xmlns:a16="http://schemas.microsoft.com/office/drawing/2014/main" xmlns="" id="{96C875E2-8975-4BF1-A5CD-39F75AD7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823" y="2727589"/>
            <a:ext cx="1738215" cy="88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2449724" y="2447714"/>
            <a:ext cx="114100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https://kfpp.ru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2387063" y="3398350"/>
            <a:ext cx="13954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бизнес-43.рф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C50F28E3-55DF-4CD0-AEAB-22B6FC60D0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43" y="3900892"/>
            <a:ext cx="608184" cy="560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2330539" y="4306985"/>
            <a:ext cx="13954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vk.com/airko43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2" descr="C:\Users\user\Desktop\Логотип Центра.png">
            <a:extLst>
              <a:ext uri="{FF2B5EF4-FFF2-40B4-BE49-F238E27FC236}">
                <a16:creationId xmlns:a16="http://schemas.microsoft.com/office/drawing/2014/main" xmlns="" id="{732830C4-4E88-4733-A448-E5690E46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823" y="4775795"/>
            <a:ext cx="562332" cy="56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2232444" y="5272015"/>
            <a:ext cx="13954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exportkirov.ru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2">
            <a:extLst>
              <a:ext uri="{FF2B5EF4-FFF2-40B4-BE49-F238E27FC236}">
                <a16:creationId xmlns:a16="http://schemas.microsoft.com/office/drawing/2014/main" xmlns="" id="{89C1ED26-C53E-60D4-D391-8E1FD1D58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21" y="5655317"/>
            <a:ext cx="2670487" cy="44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2159887" y="6225259"/>
            <a:ext cx="13954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frp.kirovreg.ru/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4156038" y="1760396"/>
            <a:ext cx="5266642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кредитование. Гарантийное кредитование. Информационно-консультационные услуги, направленные содействие развитию субъектов МСП. Образовательные услуги. Информационно-консультационные услуги, направленные на содействие развитию территориальных кластеров Кировской области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4172279" y="2718683"/>
            <a:ext cx="5266642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Антикризисные меры для бизнеса. Онлайн сервисы для организации удаленной работы. «Горячие линии» для консультаций субъектов МСП. Цифровая платформа – предоставление услуг для предпринимателей в электронном виде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4159202" y="3675490"/>
            <a:ext cx="5266642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информационно-консультационной поддержки инвесторам, комплексное сопровождение инвесторов, оказание прочей консультационно-методической помощи в целях реализации инвестиционной деятельности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4156038" y="4640471"/>
            <a:ext cx="5266642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Информирование, консультирование, семинары, мастер-классы, патентные и маркетинговые исследования, подготовка и экспертиза экспортного контракта, поиск иностранного партнера, бизнес-миссии, международные выставки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4156038" y="5598951"/>
            <a:ext cx="5266642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льготных займов, субсидии промпредприятиям на уплату процентов по кредитам, финансовое обеспечение лизинговых проектов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9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CE42141F-7D98-843D-EDCA-082C3B2A782D}"/>
              </a:ext>
            </a:extLst>
          </p:cNvPr>
          <p:cNvSpPr/>
          <p:nvPr/>
        </p:nvSpPr>
        <p:spPr>
          <a:xfrm>
            <a:off x="3316898" y="1401546"/>
            <a:ext cx="3960419" cy="2446176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xmlns="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596149" cy="2446176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7407047" y="1401546"/>
            <a:ext cx="2380549" cy="2436897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7AF33646-60BD-565C-82E8-1721DFF34B21}"/>
              </a:ext>
            </a:extLst>
          </p:cNvPr>
          <p:cNvSpPr/>
          <p:nvPr/>
        </p:nvSpPr>
        <p:spPr>
          <a:xfrm>
            <a:off x="1316041" y="4057659"/>
            <a:ext cx="3720548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2F86149C-6AAD-8DFE-9767-9DE085BAF799}"/>
              </a:ext>
            </a:extLst>
          </p:cNvPr>
          <p:cNvSpPr/>
          <p:nvPr/>
        </p:nvSpPr>
        <p:spPr>
          <a:xfrm>
            <a:off x="5317048" y="4080601"/>
            <a:ext cx="3132576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331F979-738B-01C4-AFA1-59731AB9D8AB}"/>
              </a:ext>
            </a:extLst>
          </p:cNvPr>
          <p:cNvSpPr txBox="1"/>
          <p:nvPr/>
        </p:nvSpPr>
        <p:spPr>
          <a:xfrm>
            <a:off x="799179" y="1519386"/>
            <a:ext cx="1647235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 ОБРАБАТЫВАЮЩЕЙ ПРОМЫШЛЕННОСТИ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92,7% в общем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объеме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отгруженной продукции в 2023 г.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EEE53E6-9FE9-C585-387D-DE93FBD4D4A8}"/>
              </a:ext>
            </a:extLst>
          </p:cNvPr>
          <p:cNvSpPr txBox="1"/>
          <p:nvPr/>
        </p:nvSpPr>
        <p:spPr>
          <a:xfrm>
            <a:off x="3535981" y="1590547"/>
            <a:ext cx="3806201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Автомобильный транспорт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км до ближайшей ж/д станции «Стальная» 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г. Омутнинска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трасса Р-243 «Кострома-Шарья-Пермь»</a:t>
            </a:r>
          </a:p>
          <a:p>
            <a:pPr marL="171450" indent="-171450">
              <a:buFontTx/>
              <a:buChar char="-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Региональная трасса 94Н-58 «Автомобильная дорога  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общего пользования межмуниципального значения  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Удмуртской Республики Глазов – Карсовай»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BE19CD4-5254-3EFD-22F9-39923BAB964A}"/>
              </a:ext>
            </a:extLst>
          </p:cNvPr>
          <p:cNvSpPr txBox="1"/>
          <p:nvPr/>
        </p:nvSpPr>
        <p:spPr>
          <a:xfrm>
            <a:off x="1456376" y="4247331"/>
            <a:ext cx="296715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БОГАТОЕ ИСТОРИКО-КУЛЬТУРНОЕ НАСЛЕДИЕ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970BDB9-6572-B7E0-9276-A5A584F6DB98}"/>
              </a:ext>
            </a:extLst>
          </p:cNvPr>
          <p:cNvSpPr txBox="1"/>
          <p:nvPr/>
        </p:nvSpPr>
        <p:spPr>
          <a:xfrm>
            <a:off x="7561265" y="1485561"/>
            <a:ext cx="1821757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К АДМИНИСТРАТИВНОМУ ЦЕНТРУ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251 км КИРОВ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85F3027-8E92-FCDF-0FB4-B90608BF66B3}"/>
              </a:ext>
            </a:extLst>
          </p:cNvPr>
          <p:cNvSpPr txBox="1"/>
          <p:nvPr/>
        </p:nvSpPr>
        <p:spPr>
          <a:xfrm>
            <a:off x="5527863" y="4211828"/>
            <a:ext cx="1803163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greenfield‘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:a16="http://schemas.microsoft.com/office/drawing/2014/main" xmlns="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630472" y="1518317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78984" y="3695923"/>
            <a:ext cx="361736" cy="361736"/>
          </a:xfrm>
          <a:prstGeom prst="rect">
            <a:avLst/>
          </a:prstGeom>
        </p:spPr>
      </p:pic>
      <p:pic>
        <p:nvPicPr>
          <p:cNvPr id="14" name="Рисунок 13" descr="Русский Каседрал со сплошной заливкой">
            <a:extLst>
              <a:ext uri="{FF2B5EF4-FFF2-40B4-BE49-F238E27FC236}">
                <a16:creationId xmlns:a16="http://schemas.microsoft.com/office/drawing/2014/main" xmlns="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363868" y="4247331"/>
            <a:ext cx="312963" cy="312963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xmlns="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383022" y="1518317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xmlns="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671269" y="1415754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АФАНАСЬЕВСКОГО 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ОКРУГА</a:t>
            </a:r>
          </a:p>
        </p:txBody>
      </p:sp>
      <p:pic>
        <p:nvPicPr>
          <p:cNvPr id="23" name="Рисунок 22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44081" y="4247331"/>
            <a:ext cx="361736" cy="36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(федеральный уровень)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386" y="5612059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959288B3-6129-0F6E-2F82-BEEB0DD1000F}"/>
              </a:ext>
            </a:extLst>
          </p:cNvPr>
          <p:cNvSpPr/>
          <p:nvPr/>
        </p:nvSpPr>
        <p:spPr>
          <a:xfrm>
            <a:off x="5864641" y="1236040"/>
            <a:ext cx="3520867" cy="112844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536BD308-6967-8AF5-7432-C3280FD3FCAB}"/>
              </a:ext>
            </a:extLst>
          </p:cNvPr>
          <p:cNvSpPr/>
          <p:nvPr/>
        </p:nvSpPr>
        <p:spPr>
          <a:xfrm>
            <a:off x="828920" y="171066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E7F107-914B-B9BF-CAFF-6741C2D8E326}"/>
              </a:ext>
            </a:extLst>
          </p:cNvPr>
          <p:cNvSpPr txBox="1"/>
          <p:nvPr/>
        </p:nvSpPr>
        <p:spPr>
          <a:xfrm>
            <a:off x="671213" y="6554968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АФАНАСЬЕВСКОГО МУНИЦИПАЛЬНОГО ОКРУГА</a:t>
            </a:r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5826187" y="2997509"/>
            <a:ext cx="3597777" cy="13285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5903098" y="4463833"/>
            <a:ext cx="3520866" cy="112116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31" name="Picture 13" descr="http://export57.ru/files/sitebanners/REC.jpg">
            <a:extLst>
              <a:ext uri="{FF2B5EF4-FFF2-40B4-BE49-F238E27FC236}">
                <a16:creationId xmlns:a16="http://schemas.microsoft.com/office/drawing/2014/main" xmlns="" id="{B81053A5-BA2D-42FD-8BAD-F7F8D456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4014" y="1320143"/>
            <a:ext cx="1867434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http://corpmsp.ru/local/dist/images/desc-logo.png">
            <a:extLst>
              <a:ext uri="{FF2B5EF4-FFF2-40B4-BE49-F238E27FC236}">
                <a16:creationId xmlns:a16="http://schemas.microsoft.com/office/drawing/2014/main" xmlns="" id="{86BBFBF9-D4AB-44E4-8304-29F1D8A2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9652" y="3036136"/>
            <a:ext cx="1880074" cy="72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https://www.mspbank.ru/templates/index/img/LOGOmsp.jpg">
            <a:extLst>
              <a:ext uri="{FF2B5EF4-FFF2-40B4-BE49-F238E27FC236}">
                <a16:creationId xmlns:a16="http://schemas.microsoft.com/office/drawing/2014/main" xmlns="" id="{C4E9D042-6898-4F89-81B6-A443FF04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856" y="3938054"/>
            <a:ext cx="1809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https://www.tpprf-leasing.ru/workdir/photos/frp_582_416.png">
            <a:extLst>
              <a:ext uri="{FF2B5EF4-FFF2-40B4-BE49-F238E27FC236}">
                <a16:creationId xmlns:a16="http://schemas.microsoft.com/office/drawing/2014/main" xmlns="" id="{904171BF-E12F-47FC-83AB-DAD8ED30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245" y="4601502"/>
            <a:ext cx="2344496" cy="50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7941448" y="5252680"/>
            <a:ext cx="13954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https://frprf.ru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7989095" y="4045434"/>
            <a:ext cx="13954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corpmsp.ru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7548163" y="2047525"/>
            <a:ext cx="161515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https://wwwexportcenter.ru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476133" y="1320143"/>
            <a:ext cx="5266642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lang="ru-RU" sz="1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расходов по экспортному контракту, компенсация части затрат на транспортировку продукции, финансирование текущих расходов по экспортным поставкам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483056" y="3072067"/>
            <a:ext cx="5266642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Финансовая, кредитная, лизинговая поддержка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5B831CE5-5EF6-D2B0-B1EA-7CCDE35543AD}"/>
              </a:ext>
            </a:extLst>
          </p:cNvPr>
          <p:cNvSpPr/>
          <p:nvPr/>
        </p:nvSpPr>
        <p:spPr>
          <a:xfrm>
            <a:off x="476133" y="4501034"/>
            <a:ext cx="5266642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льготных займов, субсидии промпредприятиям на уплату процентов по кредитам, финансовое обеспечение лизинговых проектов</a:t>
            </a:r>
            <a:endParaRPr kumimoji="0" lang="x-non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21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93908C34-23FF-B6FD-A734-FA3A4DEFBF2C}"/>
              </a:ext>
            </a:extLst>
          </p:cNvPr>
          <p:cNvSpPr/>
          <p:nvPr/>
        </p:nvSpPr>
        <p:spPr>
          <a:xfrm>
            <a:off x="8170013" y="1247844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АФАНАСЬЕВСКОГО МУНИЦИПАЛЬНОГО ОКРУГА</a:t>
            </a:r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26">
            <a:extLst>
              <a:ext uri="{FF2B5EF4-FFF2-40B4-BE49-F238E27FC236}">
                <a16:creationId xmlns:a16="http://schemas.microsoft.com/office/drawing/2014/main" xmlns="" id="{1E4B564F-258E-4E74-B4D9-D9AC50021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172" y="550417"/>
            <a:ext cx="7524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Прямоугольник 7">
            <a:extLst>
              <a:ext uri="{FF2B5EF4-FFF2-40B4-BE49-F238E27FC236}">
                <a16:creationId xmlns:a16="http://schemas.microsoft.com/office/drawing/2014/main" xmlns="" id="{6DCFFF1D-A6F2-4D10-BABE-49A345BCC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53" y="663649"/>
            <a:ext cx="327565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300" b="1" dirty="0"/>
              <a:t>Министерство промышленности, предпринимательства и торговли Кировской области</a:t>
            </a:r>
          </a:p>
        </p:txBody>
      </p:sp>
      <p:pic>
        <p:nvPicPr>
          <p:cNvPr id="60" name="Рисунок 9">
            <a:extLst>
              <a:ext uri="{FF2B5EF4-FFF2-40B4-BE49-F238E27FC236}">
                <a16:creationId xmlns:a16="http://schemas.microsoft.com/office/drawing/2014/main" xmlns="" id="{FE253ADC-BB43-4242-9621-EB0824A56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12" y="1428304"/>
            <a:ext cx="302101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Рисунок 4">
            <a:extLst>
              <a:ext uri="{FF2B5EF4-FFF2-40B4-BE49-F238E27FC236}">
                <a16:creationId xmlns:a16="http://schemas.microsoft.com/office/drawing/2014/main" xmlns="" id="{96C875E2-8975-4BF1-A5CD-39F75AD7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51" y="2828247"/>
            <a:ext cx="225107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C50F28E3-55DF-4CD0-AEAB-22B6FC60D0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04" y="4128830"/>
            <a:ext cx="1168946" cy="965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04497A20-8587-420A-B9AC-80882548F39E}"/>
              </a:ext>
            </a:extLst>
          </p:cNvPr>
          <p:cNvSpPr/>
          <p:nvPr/>
        </p:nvSpPr>
        <p:spPr>
          <a:xfrm>
            <a:off x="1443550" y="4418401"/>
            <a:ext cx="32823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Ubuntu" panose="020B0504030602030204" pitchFamily="34" charset="0"/>
              </a:rPr>
              <a:t>Агентство инвестиционного развития</a:t>
            </a:r>
          </a:p>
          <a:p>
            <a:r>
              <a:rPr lang="ru-RU" sz="1050" b="1" dirty="0">
                <a:latin typeface="Ubuntu" panose="020B0504030602030204" pitchFamily="34" charset="0"/>
              </a:rPr>
              <a:t>Кировской области</a:t>
            </a:r>
          </a:p>
        </p:txBody>
      </p:sp>
      <p:pic>
        <p:nvPicPr>
          <p:cNvPr id="66" name="Picture 2" descr="C:\Users\user\Desktop\Логотип Центра.png">
            <a:extLst>
              <a:ext uri="{FF2B5EF4-FFF2-40B4-BE49-F238E27FC236}">
                <a16:creationId xmlns:a16="http://schemas.microsoft.com/office/drawing/2014/main" xmlns="" id="{732830C4-4E88-4733-A448-E5690E46B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12" y="5186641"/>
            <a:ext cx="960438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Прямоугольник 7">
            <a:extLst>
              <a:ext uri="{FF2B5EF4-FFF2-40B4-BE49-F238E27FC236}">
                <a16:creationId xmlns:a16="http://schemas.microsoft.com/office/drawing/2014/main" xmlns="" id="{74BC08E0-6146-40E8-8EB4-224ECFDB1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988" y="5627843"/>
            <a:ext cx="2489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ym typeface="PFBeauSansPro-Regular"/>
              </a:rPr>
              <a:t>АНО «Центр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dirty="0">
                <a:sym typeface="PFBeauSansPro-Regular"/>
              </a:rPr>
              <a:t>поддержки экспорта»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033D8E7-695C-4B68-93BF-55B165B65A6A}"/>
              </a:ext>
            </a:extLst>
          </p:cNvPr>
          <p:cNvSpPr txBox="1"/>
          <p:nvPr/>
        </p:nvSpPr>
        <p:spPr>
          <a:xfrm>
            <a:off x="419659" y="127628"/>
            <a:ext cx="134562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93F6F06-CBD1-C475-1EF6-A3D6C057F5A6}"/>
              </a:ext>
            </a:extLst>
          </p:cNvPr>
          <p:cNvSpPr txBox="1"/>
          <p:nvPr/>
        </p:nvSpPr>
        <p:spPr>
          <a:xfrm>
            <a:off x="4571139" y="610229"/>
            <a:ext cx="48234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610019, Кировская область, г. Киров, ул. Карла Либкнехта, 69      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8 (8332) 27-27-23</a:t>
            </a:r>
            <a:r>
              <a:rPr lang="en-US" sz="1200" b="1" dirty="0">
                <a:latin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prom@ako.kirov.ru</a:t>
            </a:r>
            <a:endParaRPr lang="ru-RU" altLang="ru-RU" sz="1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i="0" dirty="0">
              <a:solidFill>
                <a:srgbClr val="828282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71" name="TextBox 41">
            <a:extLst>
              <a:ext uri="{FF2B5EF4-FFF2-40B4-BE49-F238E27FC236}">
                <a16:creationId xmlns:a16="http://schemas.microsoft.com/office/drawing/2014/main" xmlns="" id="{FCC9DE10-2D02-4D5D-9423-638D1D2C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091" y="1071212"/>
            <a:ext cx="2855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u="sng" dirty="0">
                <a:latin typeface="Ubuntu" panose="020B0504030602030204" pitchFamily="34" charset="0"/>
              </a:rPr>
              <a:t>https://prom.kirovreg.ru/</a:t>
            </a:r>
            <a:endParaRPr lang="ru-RU" altLang="ru-RU" sz="1200" b="1" u="sng" dirty="0">
              <a:latin typeface="Ubuntu" panose="020B0504030602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6F4E9B8E-C0BE-F3D2-D4E2-6B0A805FC677}"/>
              </a:ext>
            </a:extLst>
          </p:cNvPr>
          <p:cNvSpPr txBox="1"/>
          <p:nvPr/>
        </p:nvSpPr>
        <p:spPr>
          <a:xfrm>
            <a:off x="4518047" y="1543464"/>
            <a:ext cx="49296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610020, Кировская область, г. Киров, Динамовский проезд, 4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8 (8332) 410-410</a:t>
            </a:r>
            <a:r>
              <a:rPr lang="en-US" sz="1200" b="1" dirty="0">
                <a:latin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mail@kfpp.ru</a:t>
            </a:r>
            <a:endParaRPr lang="en-US" sz="1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мойбизнес-43.рф/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F5CFFA1-7176-2BCA-0794-79BE611831EC}"/>
              </a:ext>
            </a:extLst>
          </p:cNvPr>
          <p:cNvSpPr txBox="1"/>
          <p:nvPr/>
        </p:nvSpPr>
        <p:spPr>
          <a:xfrm>
            <a:off x="4413131" y="2887366"/>
            <a:ext cx="53744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610020, Кировская область, г. Киров, Динамовский проезд, </a:t>
            </a:r>
          </a:p>
          <a:p>
            <a:pPr algn="l" fontAlgn="base"/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дом 4, 2 этаж</a:t>
            </a:r>
          </a:p>
          <a:p>
            <a:pPr algn="ctr" fontAlgn="base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      телефон:  8 (8332) 410-410, </a:t>
            </a:r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mail@kfpp.ru</a:t>
            </a:r>
            <a:endParaRPr lang="ru-RU" sz="1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2A964A7-231B-9168-094D-E51457B4299F}"/>
              </a:ext>
            </a:extLst>
          </p:cNvPr>
          <p:cNvSpPr txBox="1"/>
          <p:nvPr/>
        </p:nvSpPr>
        <p:spPr>
          <a:xfrm>
            <a:off x="5744083" y="3492824"/>
            <a:ext cx="19762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мойбизнес.рф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3E5A29E-248C-A709-8EBA-E1689FF077DF}"/>
              </a:ext>
            </a:extLst>
          </p:cNvPr>
          <p:cNvSpPr txBox="1"/>
          <p:nvPr/>
        </p:nvSpPr>
        <p:spPr>
          <a:xfrm>
            <a:off x="4264706" y="4127668"/>
            <a:ext cx="4934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610020, Кировская область, г. Киров, Динамовский проезд, дом 4, 1 этаж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елефон: 8 (8332) 22-10-77,</a:t>
            </a:r>
            <a:r>
              <a:rPr lang="en-US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airko43@mail.ru</a:t>
            </a:r>
            <a:endParaRPr lang="ru-RU" sz="1200" b="1" i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37">
            <a:extLst>
              <a:ext uri="{FF2B5EF4-FFF2-40B4-BE49-F238E27FC236}">
                <a16:creationId xmlns:a16="http://schemas.microsoft.com/office/drawing/2014/main" xmlns="" id="{D5109B09-7E0F-4E7A-ADB9-495E0E4EE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792" y="4741610"/>
            <a:ext cx="33586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latin typeface="Ubuntu" panose="020B0504030602030204" pitchFamily="34" charset="0"/>
                <a:sym typeface="PFBeauSansPro-Regular"/>
              </a:rPr>
              <a:t>https://kirov-invest.ru/</a:t>
            </a:r>
            <a:r>
              <a:rPr lang="ru-RU" altLang="ru-RU" sz="1200" b="1" dirty="0">
                <a:latin typeface="Ubuntu" panose="020B0504030602030204" pitchFamily="34" charset="0"/>
                <a:sym typeface="PFBeauSansPro-Regular"/>
              </a:rPr>
              <a:t>,   </a:t>
            </a:r>
            <a:r>
              <a:rPr lang="en-US" altLang="ru-RU" sz="1200" b="1" dirty="0">
                <a:latin typeface="Ubuntu" panose="020B0504030602030204" pitchFamily="34" charset="0"/>
                <a:sym typeface="PFBeauSansPro-Regular"/>
              </a:rPr>
              <a:t>https://vk.com/airko43</a:t>
            </a:r>
            <a:r>
              <a:rPr lang="ru-RU" altLang="ru-RU" sz="1200" b="1" dirty="0">
                <a:latin typeface="Ubuntu" panose="020B0504030602030204" pitchFamily="34" charset="0"/>
                <a:sym typeface="PFBeauSansPro-Regular"/>
              </a:rPr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C7310747-E381-C2BE-C8E4-B29E086ED6A6}"/>
              </a:ext>
            </a:extLst>
          </p:cNvPr>
          <p:cNvSpPr txBox="1"/>
          <p:nvPr/>
        </p:nvSpPr>
        <p:spPr>
          <a:xfrm>
            <a:off x="4518047" y="5294243"/>
            <a:ext cx="4844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610020, Кировская область, г. Киров, Динамовский проезд, </a:t>
            </a:r>
          </a:p>
          <a:p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дом 4, </a:t>
            </a:r>
            <a:r>
              <a:rPr lang="ru-RU" sz="1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205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329B50C4-A684-4F9D-8182-53CEC910ADC9}"/>
              </a:ext>
            </a:extLst>
          </p:cNvPr>
          <p:cNvSpPr txBox="1"/>
          <p:nvPr/>
        </p:nvSpPr>
        <p:spPr>
          <a:xfrm>
            <a:off x="5056792" y="5737368"/>
            <a:ext cx="33507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елефон: 8 (8332) 21-24-30, 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vcpe@mail.ru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40">
            <a:extLst>
              <a:ext uri="{FF2B5EF4-FFF2-40B4-BE49-F238E27FC236}">
                <a16:creationId xmlns:a16="http://schemas.microsoft.com/office/drawing/2014/main" xmlns="" id="{FB517D04-3F49-4CF8-9AB8-982BD6808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9331" y="6101440"/>
            <a:ext cx="16209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latin typeface="Ubuntu" panose="020B0504030602030204" pitchFamily="34" charset="0"/>
                <a:sym typeface="PFBeauSansPro-Regular"/>
              </a:rPr>
              <a:t>https://exportkirov.ru/</a:t>
            </a:r>
            <a:endParaRPr lang="ru-RU" altLang="ru-RU" sz="1200" b="1" dirty="0">
              <a:latin typeface="Ubuntu" panose="020B0504030602030204" pitchFamily="34" charset="0"/>
              <a:sym typeface="PFBeauSan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6000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1489" y="619847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Скругленный прямоугольник 128">
            <a:extLst>
              <a:ext uri="{FF2B5EF4-FFF2-40B4-BE49-F238E27FC236}">
                <a16:creationId xmlns:a16="http://schemas.microsoft.com/office/drawing/2014/main" xmlns="" id="{9A3C68C4-7183-577A-6A93-F3DD77FF4365}"/>
              </a:ext>
            </a:extLst>
          </p:cNvPr>
          <p:cNvSpPr/>
          <p:nvPr/>
        </p:nvSpPr>
        <p:spPr>
          <a:xfrm>
            <a:off x="5411929" y="212875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xmlns="" id="{728C8CFA-7F80-B8EF-3F74-D2D33B092CD8}"/>
              </a:ext>
            </a:extLst>
          </p:cNvPr>
          <p:cNvSpPr/>
          <p:nvPr/>
        </p:nvSpPr>
        <p:spPr>
          <a:xfrm>
            <a:off x="5411929" y="416847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xmlns="" id="{35F81B7E-2564-C304-2256-75A1D64497E2}"/>
              </a:ext>
            </a:extLst>
          </p:cNvPr>
          <p:cNvSpPr/>
          <p:nvPr/>
        </p:nvSpPr>
        <p:spPr>
          <a:xfrm>
            <a:off x="5411929" y="314959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E4FD26-1B60-AB26-D7B0-75A18B288E43}"/>
              </a:ext>
            </a:extLst>
          </p:cNvPr>
          <p:cNvSpPr txBox="1"/>
          <p:nvPr/>
        </p:nvSpPr>
        <p:spPr>
          <a:xfrm>
            <a:off x="602600" y="6605669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15" name="Picture 13" descr="http://export57.ru/files/sitebanners/REC.jpg">
            <a:extLst>
              <a:ext uri="{FF2B5EF4-FFF2-40B4-BE49-F238E27FC236}">
                <a16:creationId xmlns:a16="http://schemas.microsoft.com/office/drawing/2014/main" xmlns="" id="{B81053A5-BA2D-42FD-8BAD-F7F8D456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31" y="573579"/>
            <a:ext cx="2535471" cy="97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38">
            <a:extLst>
              <a:ext uri="{FF2B5EF4-FFF2-40B4-BE49-F238E27FC236}">
                <a16:creationId xmlns:a16="http://schemas.microsoft.com/office/drawing/2014/main" xmlns="" id="{929451F0-7465-47E9-8F95-B7A289E66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472" y="582613"/>
            <a:ext cx="460510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123610, Москва, Краснопресненская наб., д. 12, подъезд 9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телефон: 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8-800-550-0188, +7 (495)937-4747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  <a:sym typeface="PFBeauSansPro-Regular"/>
              </a:rPr>
              <a:t>https://www.exportcenter.ru/contacts/</a:t>
            </a:r>
            <a:endParaRPr lang="en-US" altLang="ru-RU" sz="1200" b="1" u="sng" dirty="0">
              <a:latin typeface="Arial" panose="020B0604020202020204" pitchFamily="34" charset="0"/>
              <a:cs typeface="Arial" panose="020B0604020202020204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info@exportcenter.ru </a:t>
            </a:r>
            <a:endParaRPr lang="en-US" sz="1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(только для официальных писем)</a:t>
            </a:r>
            <a:endParaRPr lang="ru-RU" altLang="ru-RU" sz="1200" b="1" u="sng" dirty="0">
              <a:latin typeface="Arial" panose="020B0604020202020204" pitchFamily="34" charset="0"/>
              <a:cs typeface="Arial" panose="020B0604020202020204" pitchFamily="34" charset="0"/>
              <a:sym typeface="PFBeauSansPro-Regular"/>
            </a:endParaRPr>
          </a:p>
        </p:txBody>
      </p:sp>
      <p:pic>
        <p:nvPicPr>
          <p:cNvPr id="17" name="Picture 31" descr="ВЭБ.РФ">
            <a:extLst>
              <a:ext uri="{FF2B5EF4-FFF2-40B4-BE49-F238E27FC236}">
                <a16:creationId xmlns:a16="http://schemas.microsoft.com/office/drawing/2014/main" xmlns="" id="{B7825D02-12F9-4D76-83C3-7D6384620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93" y="1654292"/>
            <a:ext cx="1205220" cy="120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38">
            <a:extLst>
              <a:ext uri="{FF2B5EF4-FFF2-40B4-BE49-F238E27FC236}">
                <a16:creationId xmlns:a16="http://schemas.microsoft.com/office/drawing/2014/main" xmlns="" id="{1FDF6A7E-E1CF-64EE-9ECD-4CD36E144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7472" y="1805575"/>
            <a:ext cx="41844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125009, Москва, </a:t>
            </a:r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ул. Воздвиженка, д. 10,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елефон: +7 (495) 604-63-63, +7 (495) 721-92-91 (факс)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200" b="1" dirty="0">
                <a:latin typeface="Arial" panose="020B0604020202020204" pitchFamily="34" charset="0"/>
                <a:cs typeface="Arial" panose="020B0604020202020204" pitchFamily="34" charset="0"/>
                <a:sym typeface="PFBeauSansPro-Regular"/>
              </a:rPr>
              <a:t>https://</a:t>
            </a:r>
            <a:r>
              <a:rPr lang="ru-RU" altLang="ru-RU" sz="1200" b="1" dirty="0" err="1">
                <a:latin typeface="Arial" panose="020B0604020202020204" pitchFamily="34" charset="0"/>
                <a:cs typeface="Arial" panose="020B0604020202020204" pitchFamily="34" charset="0"/>
                <a:sym typeface="PFBeauSansPro-Regular"/>
              </a:rPr>
              <a:t>вэб.рф</a:t>
            </a: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  <a:sym typeface="PFBeauSansPro-Regular"/>
              </a:rPr>
              <a:t>/</a:t>
            </a:r>
            <a:endParaRPr lang="ru-RU" altLang="ru-RU" sz="1200" b="1" u="sng" dirty="0">
              <a:latin typeface="Arial" panose="020B0604020202020204" pitchFamily="34" charset="0"/>
              <a:cs typeface="Arial" panose="020B0604020202020204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b="1" u="sng" dirty="0">
              <a:latin typeface="Arial" panose="020B0604020202020204" pitchFamily="34" charset="0"/>
              <a:cs typeface="Arial" panose="020B0604020202020204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info@veb.ru</a:t>
            </a:r>
            <a:endParaRPr lang="ru-RU" altLang="ru-RU" sz="1200" b="1" u="sng" dirty="0">
              <a:latin typeface="Arial" panose="020B0604020202020204" pitchFamily="34" charset="0"/>
              <a:cs typeface="Arial" panose="020B0604020202020204" pitchFamily="34" charset="0"/>
              <a:sym typeface="PFBeauSansPro-Regular"/>
            </a:endParaRPr>
          </a:p>
        </p:txBody>
      </p:sp>
      <p:pic>
        <p:nvPicPr>
          <p:cNvPr id="20" name="Picture 7" descr="http://corpmsp.ru/local/dist/images/desc-logo.png">
            <a:extLst>
              <a:ext uri="{FF2B5EF4-FFF2-40B4-BE49-F238E27FC236}">
                <a16:creationId xmlns:a16="http://schemas.microsoft.com/office/drawing/2014/main" xmlns="" id="{86BBFBF9-D4AB-44E4-8304-29F1D8A20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13" y="3042735"/>
            <a:ext cx="2286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https://www.mspbank.ru/templates/index/img/LOGOmsp.jpg">
            <a:extLst>
              <a:ext uri="{FF2B5EF4-FFF2-40B4-BE49-F238E27FC236}">
                <a16:creationId xmlns:a16="http://schemas.microsoft.com/office/drawing/2014/main" xmlns="" id="{C4E9D042-6898-4F89-81B6-A443FF04A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47" y="3997494"/>
            <a:ext cx="18097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89898BF-8244-9BDA-11A7-EDE78F37EE6A}"/>
              </a:ext>
            </a:extLst>
          </p:cNvPr>
          <p:cNvSpPr txBox="1"/>
          <p:nvPr/>
        </p:nvSpPr>
        <p:spPr>
          <a:xfrm>
            <a:off x="3234734" y="3249457"/>
            <a:ext cx="657437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109074, г. Москва, Славянская площадь, д. 4, стр. 1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8-800-100-11-00, </a:t>
            </a:r>
            <a:r>
              <a:rPr lang="en-US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info@corpmsp.ru</a:t>
            </a:r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https://corpmsp.ru/contacts/</a:t>
            </a:r>
            <a:endParaRPr lang="ru-RU" sz="1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"Российский Банк поддержки малого и среднего предпринимательства"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115035, г. Москва, ул. Садовническая, д. 79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телефон: 8-800-100-11-00 , </a:t>
            </a:r>
            <a:r>
              <a:rPr lang="en-US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https://mspbank.ru/contacts/</a:t>
            </a:r>
            <a:endParaRPr lang="ru-RU" sz="1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https://vk.com/mspbank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https://t.me/msp_bank</a:t>
            </a:r>
            <a:endParaRPr lang="ru-RU" sz="1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1" descr="https://www.tpprf-leasing.ru/workdir/photos/frp_582_416.png">
            <a:extLst>
              <a:ext uri="{FF2B5EF4-FFF2-40B4-BE49-F238E27FC236}">
                <a16:creationId xmlns:a16="http://schemas.microsoft.com/office/drawing/2014/main" xmlns="" id="{904171BF-E12F-47FC-83AB-DAD8ED30B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13" y="4826398"/>
            <a:ext cx="2467382" cy="50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">
            <a:extLst>
              <a:ext uri="{FF2B5EF4-FFF2-40B4-BE49-F238E27FC236}">
                <a16:creationId xmlns:a16="http://schemas.microsoft.com/office/drawing/2014/main" xmlns="" id="{C8E2B1C6-1F8E-4217-9795-0DDAA6CE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631" y="5537388"/>
            <a:ext cx="2670487" cy="44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47B30CE-4E5A-B9FF-8479-794028A3AFAD}"/>
              </a:ext>
            </a:extLst>
          </p:cNvPr>
          <p:cNvSpPr txBox="1"/>
          <p:nvPr/>
        </p:nvSpPr>
        <p:spPr>
          <a:xfrm>
            <a:off x="3562025" y="478188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105062, Москва, Лялин переулок, д. 6, стр. 1,</a:t>
            </a:r>
            <a:r>
              <a:rPr lang="ru-RU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</a:p>
          <a:p>
            <a:pPr algn="ctr"/>
            <a:r>
              <a:rPr lang="ru-RU" sz="1200" b="1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+7 495 120-24-16</a:t>
            </a:r>
            <a:r>
              <a:rPr lang="ru-RU" sz="1200" b="1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8 800 500-71-29</a:t>
            </a:r>
            <a:endParaRPr lang="en-US" sz="1200" b="1" i="0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https://frprf.ru/kontakty/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, frp@frprf.ru</a:t>
            </a:r>
            <a:endParaRPr lang="ru-RU" sz="1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B012DF5-1461-DC00-6D46-33662F807603}"/>
              </a:ext>
            </a:extLst>
          </p:cNvPr>
          <p:cNvSpPr txBox="1"/>
          <p:nvPr/>
        </p:nvSpPr>
        <p:spPr>
          <a:xfrm>
            <a:off x="3831515" y="5537388"/>
            <a:ext cx="59151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610020, Кировская область, г. Киров, Динамовский проезд, дом 4, оф. 301</a:t>
            </a:r>
          </a:p>
          <a:p>
            <a:pPr algn="ctr"/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телефон Консультационного центра ФРП Кировской области: </a:t>
            </a:r>
          </a:p>
          <a:p>
            <a:pPr algn="ctr"/>
            <a:r>
              <a:rPr lang="ru-RU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телефон: 8 (8332) 78-28-38,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</a:t>
            </a:r>
            <a:r>
              <a:rPr lang="en-US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frpko_43@mail.ru</a:t>
            </a:r>
            <a:r>
              <a:rPr lang="ru-RU" sz="12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1200" b="1" dirty="0">
                <a:latin typeface="Ubuntu" panose="020B0504030602030204" pitchFamily="34" charset="0"/>
                <a:sym typeface="PFBeauSansPro-Regular"/>
              </a:rPr>
              <a:t>https://frp.kirovreg.ru/</a:t>
            </a:r>
            <a:endParaRPr lang="ru-RU" altLang="ru-RU" sz="1200" b="1" dirty="0">
              <a:latin typeface="Ubuntu" panose="020B0504030602030204" pitchFamily="34" charset="0"/>
              <a:sym typeface="PFBeauSansPro-Regular"/>
            </a:endParaRPr>
          </a:p>
          <a:p>
            <a:pPr algn="ctr"/>
            <a:endParaRPr lang="ru-RU" sz="1200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469CB7-9561-2C77-A5D5-A22F6914771A}"/>
              </a:ext>
            </a:extLst>
          </p:cNvPr>
          <p:cNvSpPr txBox="1"/>
          <p:nvPr/>
        </p:nvSpPr>
        <p:spPr>
          <a:xfrm>
            <a:off x="447177" y="129220"/>
            <a:ext cx="134562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660022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959288B3-6129-0F6E-2F82-BEEB0DD1000F}"/>
              </a:ext>
            </a:extLst>
          </p:cNvPr>
          <p:cNvSpPr/>
          <p:nvPr/>
        </p:nvSpPr>
        <p:spPr>
          <a:xfrm>
            <a:off x="435836" y="1044564"/>
            <a:ext cx="2290273" cy="1339653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536BD308-6967-8AF5-7432-C3280FD3FCAB}"/>
              </a:ext>
            </a:extLst>
          </p:cNvPr>
          <p:cNvSpPr/>
          <p:nvPr/>
        </p:nvSpPr>
        <p:spPr>
          <a:xfrm>
            <a:off x="74550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435836" y="2502816"/>
            <a:ext cx="2497257" cy="1148225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93908C34-23FF-B6FD-A734-FA3A4DEFBF2C}"/>
              </a:ext>
            </a:extLst>
          </p:cNvPr>
          <p:cNvSpPr/>
          <p:nvPr/>
        </p:nvSpPr>
        <p:spPr>
          <a:xfrm>
            <a:off x="818350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АФАНАСЬЕВСКОГО МУНИЦИПАЛЬНОГО ОКРУГА</a:t>
            </a:r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dmuni.ru/uploads/posts/2021-09/1630500595_v-kirove-projdet-kruglyj-stol-po-voprosam-vnedreniya-berezhlivogo-proizvodstv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490" y="1126149"/>
            <a:ext cx="1525702" cy="109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146636" y="1078991"/>
            <a:ext cx="1564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Воспользовались 18 субъектов малого и среднего предпринимательства, зарегистрированных на территории округа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5589782" y="972398"/>
            <a:ext cx="2750592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образовательная поддержка – 4 хозяйствующих субъекта, 75 часов;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консультационная поддержка – 6 субъектов, 573,5 часов;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предоставлены поручительства и гарантии 3 субъектам на сумму 33,8 млн. рублей;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льготное кредитование – 5 субъектов по процентной ставке от 3,5 до 10 %.</a:t>
            </a:r>
          </a:p>
          <a:p>
            <a:endParaRPr lang="ru-RU" sz="10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1164461" y="2917348"/>
            <a:ext cx="134337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в сфере АПК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149463" y="2558106"/>
            <a:ext cx="201506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Воспользовались 7 сельскохозяйственных предприятий округа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5589782" y="2459337"/>
            <a:ext cx="2750592" cy="112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приобретение современной сельскохозяйственной техники  – 1,3 млн. рублей ; 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молочное скотоводство – 2,9 млн. рублей; 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поддержку растениеводства  – 526,7 тыс. рублей;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содержание конематок вятской породы лошадей  – 218,5 тыс. рублей.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300" y="2709456"/>
            <a:ext cx="359695" cy="359695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435836" y="3812119"/>
            <a:ext cx="2469733" cy="1255314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146636" y="4015778"/>
            <a:ext cx="20150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Воспользовалось 1 предприятие торговли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5638719" y="4005274"/>
            <a:ext cx="263361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субсидия на производство хлеба и хлебобулочных изделий недлительного хранения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1166307" y="4073748"/>
            <a:ext cx="164924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сельского хозяйства и продовольствия Кировской области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36" y="3955177"/>
            <a:ext cx="597159" cy="351422"/>
          </a:xfrm>
          <a:prstGeom prst="rect">
            <a:avLst/>
          </a:prstGeom>
        </p:spPr>
      </p:pic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435836" y="5210602"/>
            <a:ext cx="2469733" cy="112116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1213354" y="5366968"/>
            <a:ext cx="151856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промышленности, предпринимательства и торговли Кировской области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36" y="5236488"/>
            <a:ext cx="641029" cy="34391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3146636" y="5405145"/>
            <a:ext cx="20150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Воспользовалось 1 предприятие торговли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C4EF67B-79D6-EF4B-9677-0966A8E74B66}"/>
              </a:ext>
            </a:extLst>
          </p:cNvPr>
          <p:cNvSpPr txBox="1"/>
          <p:nvPr/>
        </p:nvSpPr>
        <p:spPr>
          <a:xfrm>
            <a:off x="5638718" y="5292488"/>
            <a:ext cx="276179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субсидия организациям потребительской кооперации на приобретение специализированного транспорта для развозной торговли </a:t>
            </a:r>
          </a:p>
        </p:txBody>
      </p:sp>
    </p:spTree>
    <p:extLst>
      <p:ext uri="{BB962C8B-B14F-4D97-AF65-F5344CB8AC3E}">
        <p14:creationId xmlns:p14="http://schemas.microsoft.com/office/powerpoint/2010/main" val="900505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1C9CDDE7-CA8C-3059-F83C-6E358C537246}"/>
              </a:ext>
            </a:extLst>
          </p:cNvPr>
          <p:cNvSpPr/>
          <p:nvPr/>
        </p:nvSpPr>
        <p:spPr>
          <a:xfrm>
            <a:off x="1284510" y="3910356"/>
            <a:ext cx="3213287" cy="2388029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МЕР ФИНАНСОВОЙ   И ОРГАНИЗАЦИОННОЙ ПОДДЕРЖКИ ПРОЕКТОВ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9987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xmlns="" id="{FD205189-21AA-DDE0-5094-A28E46F5CB5F}"/>
              </a:ext>
            </a:extLst>
          </p:cNvPr>
          <p:cNvSpPr/>
          <p:nvPr/>
        </p:nvSpPr>
        <p:spPr>
          <a:xfrm>
            <a:off x="3955475" y="1390768"/>
            <a:ext cx="2154686" cy="240688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474C35DA-31DE-309C-F205-541813D224F1}"/>
              </a:ext>
            </a:extLst>
          </p:cNvPr>
          <p:cNvSpPr/>
          <p:nvPr/>
        </p:nvSpPr>
        <p:spPr>
          <a:xfrm>
            <a:off x="627016" y="1401546"/>
            <a:ext cx="2780405" cy="240688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788C38C7-4DE5-24AC-7622-658BB16B4123}"/>
              </a:ext>
            </a:extLst>
          </p:cNvPr>
          <p:cNvSpPr/>
          <p:nvPr/>
        </p:nvSpPr>
        <p:spPr>
          <a:xfrm>
            <a:off x="5238246" y="3939988"/>
            <a:ext cx="3222089" cy="2388029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D53A4B05-5996-A019-A76C-03C280C9327F}"/>
              </a:ext>
            </a:extLst>
          </p:cNvPr>
          <p:cNvSpPr/>
          <p:nvPr/>
        </p:nvSpPr>
        <p:spPr>
          <a:xfrm>
            <a:off x="6588807" y="1420400"/>
            <a:ext cx="2834978" cy="2388029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1BBFC5A-DE30-051C-FEEB-53A884C8CC68}"/>
              </a:ext>
            </a:extLst>
          </p:cNvPr>
          <p:cNvSpPr txBox="1"/>
          <p:nvPr/>
        </p:nvSpPr>
        <p:spPr>
          <a:xfrm>
            <a:off x="853368" y="1584500"/>
            <a:ext cx="174084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ИНФОРМАЦИОННАЯ              И КОНСУЛЬТАЦИОННАЯ ПОДДЕРЖКА ПРЕДПРИНИМАТЕЛЕЙ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5029D8E-6FA5-39F6-980B-E624E0847E5F}"/>
              </a:ext>
            </a:extLst>
          </p:cNvPr>
          <p:cNvSpPr txBox="1"/>
          <p:nvPr/>
        </p:nvSpPr>
        <p:spPr>
          <a:xfrm>
            <a:off x="4120264" y="1578606"/>
            <a:ext cx="141698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СРОКОВ ПРОЦЕДУР,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5B46850-A2F4-926B-117B-28D7665D8D86}"/>
              </a:ext>
            </a:extLst>
          </p:cNvPr>
          <p:cNvSpPr txBox="1"/>
          <p:nvPr/>
        </p:nvSpPr>
        <p:spPr>
          <a:xfrm>
            <a:off x="1514311" y="4098451"/>
            <a:ext cx="174090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БЮРОКРАТИЧЕСКИХ ПРОЦЕДУР                           ДЛЯ ПОЛУЧЕНИЯ МЕР ПОДДЕРЖКИ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BED9D75-83DC-7DB1-D63D-8AE176B201FF}"/>
              </a:ext>
            </a:extLst>
          </p:cNvPr>
          <p:cNvSpPr txBox="1"/>
          <p:nvPr/>
        </p:nvSpPr>
        <p:spPr>
          <a:xfrm>
            <a:off x="5452562" y="4087673"/>
            <a:ext cx="164767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ПРОЦЕДУР               В ЭЛЕКТРОННЫЙ ВИД                          ДЛЯ СОКРАЩЕНИЯ ВРЕМЕННЫХ ИЗДЕРЖЕК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BFBFDEB-7CB0-167B-22EE-584ADCCB8AF2}"/>
              </a:ext>
            </a:extLst>
          </p:cNvPr>
          <p:cNvSpPr txBox="1"/>
          <p:nvPr/>
        </p:nvSpPr>
        <p:spPr>
          <a:xfrm>
            <a:off x="6898843" y="1631406"/>
            <a:ext cx="173210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НАЛОГОВЫХ СТАВОК ДЛЯ МСП</a:t>
            </a:r>
          </a:p>
        </p:txBody>
      </p:sp>
      <p:pic>
        <p:nvPicPr>
          <p:cNvPr id="113" name="Рисунок 11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6FF3168F-26EC-2BD5-8CA9-3F1917E5B4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95217" y="1554054"/>
            <a:ext cx="360000" cy="360000"/>
          </a:xfrm>
          <a:prstGeom prst="rect">
            <a:avLst/>
          </a:prstGeom>
        </p:spPr>
      </p:pic>
      <p:pic>
        <p:nvPicPr>
          <p:cNvPr id="115" name="Рисунок 114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:a16="http://schemas.microsoft.com/office/drawing/2014/main" xmlns="" id="{16B02601-C0C0-44A1-68D7-F77C9BE399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100237" y="4110189"/>
            <a:ext cx="360000" cy="360000"/>
          </a:xfrm>
          <a:prstGeom prst="rect">
            <a:avLst/>
          </a:prstGeom>
        </p:spPr>
      </p:pic>
      <p:pic>
        <p:nvPicPr>
          <p:cNvPr id="120" name="Рисунок 119" descr="Секундомер 25% со сплошной заливкой">
            <a:extLst>
              <a:ext uri="{FF2B5EF4-FFF2-40B4-BE49-F238E27FC236}">
                <a16:creationId xmlns:a16="http://schemas.microsoft.com/office/drawing/2014/main" xmlns="" id="{C1CF9739-4EC1-F0B1-CCD2-2CE85E7B24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706155" y="4106527"/>
            <a:ext cx="360000" cy="360000"/>
          </a:xfrm>
          <a:prstGeom prst="rect">
            <a:avLst/>
          </a:prstGeom>
        </p:spPr>
      </p:pic>
      <p:pic>
        <p:nvPicPr>
          <p:cNvPr id="122" name="Рисунок 121" descr="Секундомер 25% со сплошной заливкой">
            <a:extLst>
              <a:ext uri="{FF2B5EF4-FFF2-40B4-BE49-F238E27FC236}">
                <a16:creationId xmlns:a16="http://schemas.microsoft.com/office/drawing/2014/main" xmlns="" id="{3ABCC45C-9288-4DDA-1F0D-140CBB2322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547860" y="1578606"/>
            <a:ext cx="360000" cy="360000"/>
          </a:xfrm>
          <a:prstGeom prst="rect">
            <a:avLst/>
          </a:prstGeom>
        </p:spPr>
      </p:pic>
      <p:pic>
        <p:nvPicPr>
          <p:cNvPr id="125" name="Рисунок 124" descr="Диаграмма с тенденцией спада со сплошной заливкой">
            <a:extLst>
              <a:ext uri="{FF2B5EF4-FFF2-40B4-BE49-F238E27FC236}">
                <a16:creationId xmlns:a16="http://schemas.microsoft.com/office/drawing/2014/main" xmlns="" id="{DEDD0709-CCD1-79B5-EB24-340104B7E51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847368" y="1631406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039E78-DDBD-6C9E-543E-03C0F9AF1E1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232018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 descr="Презентация с организационной диаграммой со сплошной заливкой">
            <a:extLst>
              <a:ext uri="{FF2B5EF4-FFF2-40B4-BE49-F238E27FC236}">
                <a16:creationId xmlns:a16="http://schemas.microsoft.com/office/drawing/2014/main" xmlns="" id="{A71FDA74-3CF5-F1A5-4106-138AE36E9A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8054" y="2526561"/>
            <a:ext cx="360000" cy="360000"/>
          </a:xfrm>
          <a:prstGeom prst="rect">
            <a:avLst/>
          </a:prstGeom>
        </p:spPr>
      </p:pic>
      <p:pic>
        <p:nvPicPr>
          <p:cNvPr id="65" name="Рисунок 64" descr="Магнит со сплошной заливкой">
            <a:extLst>
              <a:ext uri="{FF2B5EF4-FFF2-40B4-BE49-F238E27FC236}">
                <a16:creationId xmlns:a16="http://schemas.microsoft.com/office/drawing/2014/main" xmlns="" id="{59F18960-354C-24C7-7FA2-B551F64ACC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60650" y="2547138"/>
            <a:ext cx="360000" cy="360000"/>
          </a:xfrm>
          <a:prstGeom prst="rect">
            <a:avLst/>
          </a:prstGeom>
        </p:spPr>
      </p:pic>
      <p:pic>
        <p:nvPicPr>
          <p:cNvPr id="56" name="Рисунок 55" descr="Портфель со сплошной заливкой">
            <a:extLst>
              <a:ext uri="{FF2B5EF4-FFF2-40B4-BE49-F238E27FC236}">
                <a16:creationId xmlns:a16="http://schemas.microsoft.com/office/drawing/2014/main" xmlns="" id="{E3D5026D-F530-776D-1F39-B579F42740B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21750" y="3129334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27DC45EC-6B72-FC57-F6E6-430D336317AA}"/>
              </a:ext>
            </a:extLst>
          </p:cNvPr>
          <p:cNvSpPr/>
          <p:nvPr/>
        </p:nvSpPr>
        <p:spPr>
          <a:xfrm>
            <a:off x="452183" y="2353997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6C471008-A80D-1F1B-BC66-2067DA06313A}"/>
              </a:ext>
            </a:extLst>
          </p:cNvPr>
          <p:cNvSpPr/>
          <p:nvPr/>
        </p:nvSpPr>
        <p:spPr>
          <a:xfrm>
            <a:off x="475970" y="1349452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ЭФФЕКТИВНАЯ РАБОТА С ИНВЕСТОРАМИ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ОБРАЗ БУДУЩЕГО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будущего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5150715" y="1371680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0282E4-2CCC-CE9A-16F7-CC2F77DF86AD}"/>
              </a:ext>
            </a:extLst>
          </p:cNvPr>
          <p:cNvSpPr txBox="1"/>
          <p:nvPr/>
        </p:nvSpPr>
        <p:spPr>
          <a:xfrm>
            <a:off x="1258135" y="2547138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дорожная карта         по работе с инвесторами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94ACB4A-9A05-F909-1488-4F131CC71B1A}"/>
              </a:ext>
            </a:extLst>
          </p:cNvPr>
          <p:cNvSpPr txBox="1"/>
          <p:nvPr/>
        </p:nvSpPr>
        <p:spPr>
          <a:xfrm>
            <a:off x="1241855" y="3161187"/>
            <a:ext cx="16789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компаний знакомы 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инвестиционным уполномоченным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618FEF85-AC48-801F-7205-52FD68D929CC}"/>
              </a:ext>
            </a:extLst>
          </p:cNvPr>
          <p:cNvSpPr/>
          <p:nvPr/>
        </p:nvSpPr>
        <p:spPr>
          <a:xfrm>
            <a:off x="2901796" y="5041853"/>
            <a:ext cx="4497839" cy="133150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1D9B1EA-DB20-61B1-E164-5A2A943B0C14}"/>
              </a:ext>
            </a:extLst>
          </p:cNvPr>
          <p:cNvSpPr txBox="1"/>
          <p:nvPr/>
        </p:nvSpPr>
        <p:spPr>
          <a:xfrm>
            <a:off x="5976252" y="2546481"/>
            <a:ext cx="1449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созданы новые точки притяжения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7E3B099-CCDB-6CD6-7DE2-CED2B6AE20D0}"/>
              </a:ext>
            </a:extLst>
          </p:cNvPr>
          <p:cNvSpPr txBox="1"/>
          <p:nvPr/>
        </p:nvSpPr>
        <p:spPr>
          <a:xfrm>
            <a:off x="5970370" y="3210153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проведён ремонт коммунальных сетей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E37CA68-5F42-E3F6-4C90-682B1AD80B30}"/>
              </a:ext>
            </a:extLst>
          </p:cNvPr>
          <p:cNvSpPr txBox="1"/>
          <p:nvPr/>
        </p:nvSpPr>
        <p:spPr>
          <a:xfrm>
            <a:off x="8020644" y="2540312"/>
            <a:ext cx="167893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улучшена работа учреждений здравоохранения                       и сокращено число жалоб        от населения</a:t>
            </a:r>
          </a:p>
        </p:txBody>
      </p:sp>
      <p:pic>
        <p:nvPicPr>
          <p:cNvPr id="63" name="Рисунок 62" descr="Больница со сплошной заливкой">
            <a:extLst>
              <a:ext uri="{FF2B5EF4-FFF2-40B4-BE49-F238E27FC236}">
                <a16:creationId xmlns:a16="http://schemas.microsoft.com/office/drawing/2014/main" xmlns="" id="{00C3C3F4-F168-3E9E-D573-6F6FB2802C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31499" y="2550506"/>
            <a:ext cx="360000" cy="360000"/>
          </a:xfrm>
          <a:prstGeom prst="rect">
            <a:avLst/>
          </a:prstGeom>
        </p:spPr>
      </p:pic>
      <p:pic>
        <p:nvPicPr>
          <p:cNvPr id="58" name="Рисунок 57" descr="Схема с ветвлением со сплошной заливкой">
            <a:extLst>
              <a:ext uri="{FF2B5EF4-FFF2-40B4-BE49-F238E27FC236}">
                <a16:creationId xmlns:a16="http://schemas.microsoft.com/office/drawing/2014/main" xmlns="" id="{BF9AC441-E179-D4A0-17BF-C57B0249C6F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498875" y="3210153"/>
            <a:ext cx="360000" cy="3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1CBB25-549C-8288-0CB6-AE914774C6FF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35" name="Рисунок 34" descr="Дождь со сплошной заливкой">
            <a:extLst>
              <a:ext uri="{FF2B5EF4-FFF2-40B4-BE49-F238E27FC236}">
                <a16:creationId xmlns:a16="http://schemas.microsoft.com/office/drawing/2014/main" xmlns="" id="{F5D798C4-229A-E583-49AC-F141EA86DBE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898089" y="2547138"/>
            <a:ext cx="360000" cy="360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37C5565-DE52-186C-6CB0-BF8365BF57B2}"/>
              </a:ext>
            </a:extLst>
          </p:cNvPr>
          <p:cNvSpPr txBox="1"/>
          <p:nvPr/>
        </p:nvSpPr>
        <p:spPr>
          <a:xfrm>
            <a:off x="3410860" y="2546481"/>
            <a:ext cx="15711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организованы ежегодные фестивали, которые пользуются спросом                 у туристов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910" y="5191517"/>
            <a:ext cx="359695" cy="365792"/>
          </a:xfrm>
          <a:prstGeom prst="rect">
            <a:avLst/>
          </a:prstGeom>
        </p:spPr>
      </p:pic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618FEF85-AC48-801F-7205-52FD68D929CC}"/>
              </a:ext>
            </a:extLst>
          </p:cNvPr>
          <p:cNvSpPr/>
          <p:nvPr/>
        </p:nvSpPr>
        <p:spPr>
          <a:xfrm>
            <a:off x="5176969" y="2346039"/>
            <a:ext cx="4497839" cy="152935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37C5565-DE52-186C-6CB0-BF8365BF57B2}"/>
              </a:ext>
            </a:extLst>
          </p:cNvPr>
          <p:cNvSpPr txBox="1"/>
          <p:nvPr/>
        </p:nvSpPr>
        <p:spPr>
          <a:xfrm>
            <a:off x="3709032" y="5191517"/>
            <a:ext cx="282850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 капитальный ремонт и модернизация улично-дорожной инфраструктуры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2889910" y="4032355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ИНВЕСТИЦИОННАЯ ДЕЯТЕЛЬНОСТЬ</a:t>
            </a:r>
          </a:p>
        </p:txBody>
      </p:sp>
      <p:pic>
        <p:nvPicPr>
          <p:cNvPr id="26" name="Рисунок 25" descr="Пожарный гидрант со сплошной заливкой">
            <a:extLst>
              <a:ext uri="{FF2B5EF4-FFF2-40B4-BE49-F238E27FC236}">
                <a16:creationId xmlns:a16="http://schemas.microsoft.com/office/drawing/2014/main" xmlns="" id="{26CFD593-1555-3116-29C0-D51F46C0647E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910" y="5786258"/>
            <a:ext cx="360000" cy="36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37C5565-DE52-186C-6CB0-BF8365BF57B2}"/>
              </a:ext>
            </a:extLst>
          </p:cNvPr>
          <p:cNvSpPr txBox="1"/>
          <p:nvPr/>
        </p:nvSpPr>
        <p:spPr>
          <a:xfrm>
            <a:off x="3709032" y="5782437"/>
            <a:ext cx="252955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 капитальный ремонт и модернизация систем ЖКХ</a:t>
            </a:r>
          </a:p>
        </p:txBody>
      </p:sp>
    </p:spTree>
    <p:extLst>
      <p:ext uri="{BB962C8B-B14F-4D97-AF65-F5344CB8AC3E}">
        <p14:creationId xmlns:p14="http://schemas.microsoft.com/office/powerpoint/2010/main" val="1136036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xmlns="" id="{D0472071-2FCF-B872-4012-3103771D702C}"/>
              </a:ext>
            </a:extLst>
          </p:cNvPr>
          <p:cNvSpPr/>
          <p:nvPr/>
        </p:nvSpPr>
        <p:spPr>
          <a:xfrm>
            <a:off x="571252" y="4050078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xmlns="" id="{AA2070FC-B2AE-831D-D4F9-D130744CB387}"/>
              </a:ext>
            </a:extLst>
          </p:cNvPr>
          <p:cNvSpPr/>
          <p:nvPr/>
        </p:nvSpPr>
        <p:spPr>
          <a:xfrm>
            <a:off x="627016" y="1761680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xmlns="" id="{D76D3B17-D1DC-4C2D-0858-016C18C26F0A}"/>
              </a:ext>
            </a:extLst>
          </p:cNvPr>
          <p:cNvSpPr/>
          <p:nvPr/>
        </p:nvSpPr>
        <p:spPr>
          <a:xfrm>
            <a:off x="5250395" y="160385"/>
            <a:ext cx="4411931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D6D9819-4A1F-9F5A-6D0B-B65AE8044B91}"/>
              </a:ext>
            </a:extLst>
          </p:cNvPr>
          <p:cNvSpPr txBox="1"/>
          <p:nvPr/>
        </p:nvSpPr>
        <p:spPr>
          <a:xfrm>
            <a:off x="5534911" y="19692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64898" y="2402747"/>
            <a:ext cx="180000" cy="18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B2D7B61-649A-1419-25DD-524D69E49D41}"/>
              </a:ext>
            </a:extLst>
          </p:cNvPr>
          <p:cNvSpPr txBox="1"/>
          <p:nvPr/>
        </p:nvSpPr>
        <p:spPr>
          <a:xfrm>
            <a:off x="8253507" y="2451941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(83331) 2-19-52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7CE70322-5299-BAFB-9D25-A77A515063F3}"/>
              </a:ext>
            </a:extLst>
          </p:cNvPr>
          <p:cNvSpPr txBox="1"/>
          <p:nvPr/>
        </p:nvSpPr>
        <p:spPr>
          <a:xfrm>
            <a:off x="997987" y="1884587"/>
            <a:ext cx="40807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АФАНАСЬЕВСКОГО МУНИЦИПАЛЬНОГО ОКРУГА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B2905DD-B764-4690-38FB-2431D9518D7C}"/>
              </a:ext>
            </a:extLst>
          </p:cNvPr>
          <p:cNvSpPr txBox="1"/>
          <p:nvPr/>
        </p:nvSpPr>
        <p:spPr>
          <a:xfrm>
            <a:off x="765090" y="4147076"/>
            <a:ext cx="4332201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КИРОВСКИЙ ОБЛАСТНОЙ ФОНД ПОДДЕРЖКИ МАЛОГО И СРЕДНЕГО ПРЕДПРИНИМАТЕЛЬСТВА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E2995F26-C3E4-A72C-CBC3-F8FE39CEAEA6}"/>
              </a:ext>
            </a:extLst>
          </p:cNvPr>
          <p:cNvSpPr txBox="1"/>
          <p:nvPr/>
        </p:nvSpPr>
        <p:spPr>
          <a:xfrm>
            <a:off x="5525798" y="2298046"/>
            <a:ext cx="21139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СЕРОЕВ АЛЕКСАНДР АНАНЬЕВИЧ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0767AB82-D77A-356C-0B07-87E9FCF120D0}"/>
              </a:ext>
            </a:extLst>
          </p:cNvPr>
          <p:cNvSpPr txBox="1"/>
          <p:nvPr/>
        </p:nvSpPr>
        <p:spPr>
          <a:xfrm>
            <a:off x="5544022" y="2696935"/>
            <a:ext cx="209572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главы администрации муниципального округа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xmlns="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9907" y="2362561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08585" y="2346048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xmlns="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22035" y="2686246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506FE83-E43F-D5FE-C569-AAFD741095BB}"/>
              </a:ext>
            </a:extLst>
          </p:cNvPr>
          <p:cNvSpPr txBox="1"/>
          <p:nvPr/>
        </p:nvSpPr>
        <p:spPr>
          <a:xfrm>
            <a:off x="1228475" y="2326376"/>
            <a:ext cx="1810830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613060, Кировская область, Афанасьевский муниципальный округ, </a:t>
            </a:r>
            <a:r>
              <a:rPr lang="ru-RU" sz="9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Афанасьево, ул. Красных Партизан, д. 5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50529039-4229-11E7-959A-27667A61D1C6}"/>
              </a:ext>
            </a:extLst>
          </p:cNvPr>
          <p:cNvSpPr txBox="1"/>
          <p:nvPr/>
        </p:nvSpPr>
        <p:spPr>
          <a:xfrm>
            <a:off x="3582237" y="2347221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(83331) 2-20-19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279D6FDC-FDEE-BD4F-4A25-B7646B86629F}"/>
              </a:ext>
            </a:extLst>
          </p:cNvPr>
          <p:cNvSpPr txBox="1"/>
          <p:nvPr/>
        </p:nvSpPr>
        <p:spPr>
          <a:xfrm>
            <a:off x="3598335" y="2717423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admAfan@kirovreg.ru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:a16="http://schemas.microsoft.com/office/drawing/2014/main" xmlns="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2115" y="4773577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23310" y="4773577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:a16="http://schemas.microsoft.com/office/drawing/2014/main" xmlns="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22035" y="5137064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D1CF503-7447-E298-2516-E4BD72457399}"/>
              </a:ext>
            </a:extLst>
          </p:cNvPr>
          <p:cNvSpPr txBox="1"/>
          <p:nvPr/>
        </p:nvSpPr>
        <p:spPr>
          <a:xfrm>
            <a:off x="1181610" y="4784814"/>
            <a:ext cx="171976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610020, Кировская область, г. Киров, Динамовский проезд, д. 4, офис 201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7E94770E-689F-2C9E-757E-15C8471B1841}"/>
              </a:ext>
            </a:extLst>
          </p:cNvPr>
          <p:cNvSpPr txBox="1"/>
          <p:nvPr/>
        </p:nvSpPr>
        <p:spPr>
          <a:xfrm>
            <a:off x="3440050" y="4794327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(8332) 64-36-21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B5340265-A72B-D72A-4088-C5E5C7971A51}"/>
              </a:ext>
            </a:extLst>
          </p:cNvPr>
          <p:cNvSpPr txBox="1"/>
          <p:nvPr/>
        </p:nvSpPr>
        <p:spPr>
          <a:xfrm>
            <a:off x="3580117" y="5126871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76873" y="2876000"/>
            <a:ext cx="180000" cy="1800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8B959E2-D59B-C8AE-5076-93CE546FF814}"/>
              </a:ext>
            </a:extLst>
          </p:cNvPr>
          <p:cNvSpPr txBox="1"/>
          <p:nvPr/>
        </p:nvSpPr>
        <p:spPr>
          <a:xfrm>
            <a:off x="8202226" y="2879415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admAfan@kirovreg.ru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D76D3B17-D1DC-4C2D-0858-016C18C26F0A}"/>
              </a:ext>
            </a:extLst>
          </p:cNvPr>
          <p:cNvSpPr/>
          <p:nvPr/>
        </p:nvSpPr>
        <p:spPr>
          <a:xfrm>
            <a:off x="5261195" y="1783143"/>
            <a:ext cx="4343796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D76D3B17-D1DC-4C2D-0858-016C18C26F0A}"/>
              </a:ext>
            </a:extLst>
          </p:cNvPr>
          <p:cNvSpPr/>
          <p:nvPr/>
        </p:nvSpPr>
        <p:spPr>
          <a:xfrm>
            <a:off x="5222016" y="5116321"/>
            <a:ext cx="4497842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D6D9819-4A1F-9F5A-6D0B-B65AE8044B91}"/>
              </a:ext>
            </a:extLst>
          </p:cNvPr>
          <p:cNvSpPr txBox="1"/>
          <p:nvPr/>
        </p:nvSpPr>
        <p:spPr>
          <a:xfrm>
            <a:off x="5442687" y="404902"/>
            <a:ext cx="398363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ГЛАВА АФАНАСЬЕВСКОГО МУНИЦИПАЛЬНОГО ОКРУГА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2995F26-C3E4-A72C-CBC3-F8FE39CEAEA6}"/>
              </a:ext>
            </a:extLst>
          </p:cNvPr>
          <p:cNvSpPr txBox="1"/>
          <p:nvPr/>
        </p:nvSpPr>
        <p:spPr>
          <a:xfrm>
            <a:off x="5442687" y="749446"/>
            <a:ext cx="21139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БЕЛЁВА ЕЛЕНА МИХАЙЛОВНА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64898" y="891499"/>
            <a:ext cx="180000" cy="180000"/>
          </a:xfrm>
          <a:prstGeom prst="rect">
            <a:avLst/>
          </a:prstGeom>
        </p:spPr>
      </p:pic>
      <p:pic>
        <p:nvPicPr>
          <p:cNvPr id="52" name="Рисунок 51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96586" y="1297474"/>
            <a:ext cx="180000" cy="180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B2D7B61-649A-1419-25DD-524D69E49D41}"/>
              </a:ext>
            </a:extLst>
          </p:cNvPr>
          <p:cNvSpPr txBox="1"/>
          <p:nvPr/>
        </p:nvSpPr>
        <p:spPr>
          <a:xfrm>
            <a:off x="8110202" y="899174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(83331) 2-19-52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8B959E2-D59B-C8AE-5076-93CE546FF814}"/>
              </a:ext>
            </a:extLst>
          </p:cNvPr>
          <p:cNvSpPr txBox="1"/>
          <p:nvPr/>
        </p:nvSpPr>
        <p:spPr>
          <a:xfrm>
            <a:off x="8139591" y="1301071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admAfan@kirovreg.ru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D76D3B17-D1DC-4C2D-0858-016C18C26F0A}"/>
              </a:ext>
            </a:extLst>
          </p:cNvPr>
          <p:cNvSpPr/>
          <p:nvPr/>
        </p:nvSpPr>
        <p:spPr>
          <a:xfrm>
            <a:off x="5284462" y="3449253"/>
            <a:ext cx="4343796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D6D9819-4A1F-9F5A-6D0B-B65AE8044B91}"/>
              </a:ext>
            </a:extLst>
          </p:cNvPr>
          <p:cNvSpPr txBox="1"/>
          <p:nvPr/>
        </p:nvSpPr>
        <p:spPr>
          <a:xfrm>
            <a:off x="5510025" y="3626582"/>
            <a:ext cx="336797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МУНИЦИПАЛЬНОГО ОКРУГА ПО ЭКОНОМИКЕ И ФИНАНСАМ, НАЧАЛЬНИК ФИНАНСОВОГО УПРАВЛЕНИЯ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D6D9819-4A1F-9F5A-6D0B-B65AE8044B91}"/>
              </a:ext>
            </a:extLst>
          </p:cNvPr>
          <p:cNvSpPr txBox="1"/>
          <p:nvPr/>
        </p:nvSpPr>
        <p:spPr>
          <a:xfrm>
            <a:off x="5564300" y="5395161"/>
            <a:ext cx="336797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ЭКОНОМИЧЕСКОГО РАЗВИТИЯ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E2995F26-C3E4-A72C-CBC3-F8FE39CEAEA6}"/>
              </a:ext>
            </a:extLst>
          </p:cNvPr>
          <p:cNvSpPr txBox="1"/>
          <p:nvPr/>
        </p:nvSpPr>
        <p:spPr>
          <a:xfrm>
            <a:off x="5510025" y="4446028"/>
            <a:ext cx="236919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ТУТЫНИНА ЛЮДМИЛА ВЛАДИМИРОВНА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2995F26-C3E4-A72C-CBC3-F8FE39CEAEA6}"/>
              </a:ext>
            </a:extLst>
          </p:cNvPr>
          <p:cNvSpPr txBox="1"/>
          <p:nvPr/>
        </p:nvSpPr>
        <p:spPr>
          <a:xfrm>
            <a:off x="5573177" y="5885921"/>
            <a:ext cx="21139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БУЗМАКОВА МАРИЯ ЛЕОНИДОВНА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06154" y="4242372"/>
            <a:ext cx="180000" cy="180000"/>
          </a:xfrm>
          <a:prstGeom prst="rect">
            <a:avLst/>
          </a:prstGeom>
        </p:spPr>
      </p:pic>
      <p:pic>
        <p:nvPicPr>
          <p:cNvPr id="61" name="Рисунок 60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46977" y="5780783"/>
            <a:ext cx="180000" cy="180000"/>
          </a:xfrm>
          <a:prstGeom prst="rect">
            <a:avLst/>
          </a:prstGeom>
        </p:spPr>
      </p:pic>
      <p:pic>
        <p:nvPicPr>
          <p:cNvPr id="62" name="Рисунок 61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906154" y="4635078"/>
            <a:ext cx="180000" cy="180000"/>
          </a:xfrm>
          <a:prstGeom prst="rect">
            <a:avLst/>
          </a:prstGeom>
        </p:spPr>
      </p:pic>
      <p:pic>
        <p:nvPicPr>
          <p:cNvPr id="63" name="Рисунок 62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879334" y="6135550"/>
            <a:ext cx="180000" cy="180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EB2D7B61-649A-1419-25DD-524D69E49D41}"/>
              </a:ext>
            </a:extLst>
          </p:cNvPr>
          <p:cNvSpPr txBox="1"/>
          <p:nvPr/>
        </p:nvSpPr>
        <p:spPr>
          <a:xfrm>
            <a:off x="8273378" y="426163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(83331) 2-18-62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B2D7B61-649A-1419-25DD-524D69E49D41}"/>
              </a:ext>
            </a:extLst>
          </p:cNvPr>
          <p:cNvSpPr txBox="1"/>
          <p:nvPr/>
        </p:nvSpPr>
        <p:spPr>
          <a:xfrm>
            <a:off x="8214539" y="5780783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(83331) 2-19-52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8B959E2-D59B-C8AE-5076-93CE546FF814}"/>
              </a:ext>
            </a:extLst>
          </p:cNvPr>
          <p:cNvSpPr txBox="1"/>
          <p:nvPr/>
        </p:nvSpPr>
        <p:spPr>
          <a:xfrm>
            <a:off x="8267289" y="4629161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rfo02@mail.ru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08B959E2-D59B-C8AE-5076-93CE546FF814}"/>
              </a:ext>
            </a:extLst>
          </p:cNvPr>
          <p:cNvSpPr txBox="1"/>
          <p:nvPr/>
        </p:nvSpPr>
        <p:spPr>
          <a:xfrm>
            <a:off x="8209035" y="6143291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ekonom.adm02@mail.ru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09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18B24607-F892-ECC4-D9A9-F0585ADA0DEB}"/>
              </a:ext>
            </a:extLst>
          </p:cNvPr>
          <p:cNvSpPr/>
          <p:nvPr/>
        </p:nvSpPr>
        <p:spPr>
          <a:xfrm>
            <a:off x="5305521" y="1429319"/>
            <a:ext cx="4497842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364200E-1355-3088-056F-C3318C192022}"/>
              </a:ext>
            </a:extLst>
          </p:cNvPr>
          <p:cNvSpPr txBox="1"/>
          <p:nvPr/>
        </p:nvSpPr>
        <p:spPr>
          <a:xfrm>
            <a:off x="5551329" y="1616025"/>
            <a:ext cx="336797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АФАНАСЬЕВСКОЕ РАЙОННОЕ ПОТРЕБИТЕЛЬСКОЕ ОБЩЕСТВО</a:t>
            </a:r>
          </a:p>
          <a:p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Рисунок 71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FDBAF300-7DC8-21AA-60B6-5D88ABEDF8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26812" y="2032033"/>
            <a:ext cx="180000" cy="180000"/>
          </a:xfrm>
          <a:prstGeom prst="rect">
            <a:avLst/>
          </a:prstGeom>
        </p:spPr>
      </p:pic>
      <p:pic>
        <p:nvPicPr>
          <p:cNvPr id="73" name="Рисунок 72" descr="Конверт со сплошной заливкой">
            <a:extLst>
              <a:ext uri="{FF2B5EF4-FFF2-40B4-BE49-F238E27FC236}">
                <a16:creationId xmlns:a16="http://schemas.microsoft.com/office/drawing/2014/main" xmlns="" id="{F0670772-E551-9080-A977-5DC16E16A9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26812" y="2244525"/>
            <a:ext cx="180000" cy="18000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43DA9EA-7CDF-27C7-590C-290860C6538C}"/>
              </a:ext>
            </a:extLst>
          </p:cNvPr>
          <p:cNvSpPr txBox="1"/>
          <p:nvPr/>
        </p:nvSpPr>
        <p:spPr>
          <a:xfrm>
            <a:off x="8172273" y="2052783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(83331) 2-15-10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8E495D0-A9E8-2EA9-695E-7226151C6CAA}"/>
              </a:ext>
            </a:extLst>
          </p:cNvPr>
          <p:cNvSpPr txBox="1"/>
          <p:nvPr/>
        </p:nvSpPr>
        <p:spPr>
          <a:xfrm>
            <a:off x="8172273" y="2271263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af_raipo@mail.ru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645E7B15-DB8A-13AE-5345-606DB7728FA1}"/>
              </a:ext>
            </a:extLst>
          </p:cNvPr>
          <p:cNvSpPr/>
          <p:nvPr/>
        </p:nvSpPr>
        <p:spPr>
          <a:xfrm>
            <a:off x="5305521" y="2680175"/>
            <a:ext cx="4497842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2512E43-7097-3480-2BE4-3BFAC39871DF}"/>
              </a:ext>
            </a:extLst>
          </p:cNvPr>
          <p:cNvSpPr txBox="1"/>
          <p:nvPr/>
        </p:nvSpPr>
        <p:spPr>
          <a:xfrm>
            <a:off x="5551329" y="2862698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«АГРОФИРМА «ГОРДИНО»</a:t>
            </a:r>
          </a:p>
        </p:txBody>
      </p:sp>
      <p:pic>
        <p:nvPicPr>
          <p:cNvPr id="81" name="Рисунок 80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4D8F6A3B-3917-1EF3-457E-10BFDDA8C0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26812" y="3278706"/>
            <a:ext cx="180000" cy="180000"/>
          </a:xfrm>
          <a:prstGeom prst="rect">
            <a:avLst/>
          </a:prstGeom>
        </p:spPr>
      </p:pic>
      <p:pic>
        <p:nvPicPr>
          <p:cNvPr id="82" name="Рисунок 81" descr="Конверт со сплошной заливкой">
            <a:extLst>
              <a:ext uri="{FF2B5EF4-FFF2-40B4-BE49-F238E27FC236}">
                <a16:creationId xmlns:a16="http://schemas.microsoft.com/office/drawing/2014/main" xmlns="" id="{75AE333B-9637-DE4E-F14F-5D4E3B271F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26812" y="3491198"/>
            <a:ext cx="180000" cy="180000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8542F7A-78B0-1A6B-D896-7BE7E7BC0615}"/>
              </a:ext>
            </a:extLst>
          </p:cNvPr>
          <p:cNvSpPr txBox="1"/>
          <p:nvPr/>
        </p:nvSpPr>
        <p:spPr>
          <a:xfrm>
            <a:off x="8172273" y="3299456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(83331) 2-50-20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5D7F319C-9049-5E6E-8BDF-565C756606A9}"/>
              </a:ext>
            </a:extLst>
          </p:cNvPr>
          <p:cNvSpPr txBox="1"/>
          <p:nvPr/>
        </p:nvSpPr>
        <p:spPr>
          <a:xfrm>
            <a:off x="8172273" y="3517936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oaogordino@rambler.ru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Скругленный прямоугольник 85">
            <a:extLst>
              <a:ext uri="{FF2B5EF4-FFF2-40B4-BE49-F238E27FC236}">
                <a16:creationId xmlns:a16="http://schemas.microsoft.com/office/drawing/2014/main" xmlns="" id="{2C8E60B5-0049-EBA8-2D9B-C6023A804E44}"/>
              </a:ext>
            </a:extLst>
          </p:cNvPr>
          <p:cNvSpPr/>
          <p:nvPr/>
        </p:nvSpPr>
        <p:spPr>
          <a:xfrm>
            <a:off x="5305521" y="3931031"/>
            <a:ext cx="4497842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367656B2-9FB8-9AAC-36E5-63CCECE342BD}"/>
              </a:ext>
            </a:extLst>
          </p:cNvPr>
          <p:cNvSpPr txBox="1"/>
          <p:nvPr/>
        </p:nvSpPr>
        <p:spPr>
          <a:xfrm>
            <a:off x="5551329" y="410210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БРАТЧИКОВ СЕРГЕЙ ЕВГЕНЬЕВИЧ</a:t>
            </a:r>
          </a:p>
        </p:txBody>
      </p:sp>
      <p:pic>
        <p:nvPicPr>
          <p:cNvPr id="89" name="Рисунок 88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450265F-E7FC-C62C-E349-39C7472621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26812" y="4518117"/>
            <a:ext cx="180000" cy="180000"/>
          </a:xfrm>
          <a:prstGeom prst="rect">
            <a:avLst/>
          </a:prstGeom>
        </p:spPr>
      </p:pic>
      <p:pic>
        <p:nvPicPr>
          <p:cNvPr id="90" name="Рисунок 89" descr="Конверт со сплошной заливкой">
            <a:extLst>
              <a:ext uri="{FF2B5EF4-FFF2-40B4-BE49-F238E27FC236}">
                <a16:creationId xmlns:a16="http://schemas.microsoft.com/office/drawing/2014/main" xmlns="" id="{FBB984A2-AF19-AC24-4066-B2F2BF331D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26812" y="4730609"/>
            <a:ext cx="180000" cy="18000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1886CE4-02E8-50A7-41F2-3F19D1DC50E8}"/>
              </a:ext>
            </a:extLst>
          </p:cNvPr>
          <p:cNvSpPr txBox="1"/>
          <p:nvPr/>
        </p:nvSpPr>
        <p:spPr>
          <a:xfrm>
            <a:off x="8172273" y="4538867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+79123719841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028B62CB-486C-DD4F-128E-3166E1F9193A}"/>
              </a:ext>
            </a:extLst>
          </p:cNvPr>
          <p:cNvSpPr txBox="1"/>
          <p:nvPr/>
        </p:nvSpPr>
        <p:spPr>
          <a:xfrm>
            <a:off x="8172273" y="4757347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natalja-7700@rambler.ru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131E90AD-CA91-ED45-85DD-65F2F691C83A}"/>
              </a:ext>
            </a:extLst>
          </p:cNvPr>
          <p:cNvSpPr/>
          <p:nvPr/>
        </p:nvSpPr>
        <p:spPr>
          <a:xfrm>
            <a:off x="627016" y="1429319"/>
            <a:ext cx="4497842" cy="1116000"/>
          </a:xfrm>
          <a:prstGeom prst="roundRect">
            <a:avLst>
              <a:gd name="adj" fmla="val 2448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1B68C964-1E9B-3F3B-691B-16D9FC28DF9D}"/>
              </a:ext>
            </a:extLst>
          </p:cNvPr>
          <p:cNvSpPr txBox="1"/>
          <p:nvPr/>
        </p:nvSpPr>
        <p:spPr>
          <a:xfrm>
            <a:off x="872824" y="1616025"/>
            <a:ext cx="336797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АФАНАСЬЕВСКОЕ РАЙОННОЕ ПОТРЕБИТЕЛЬСКОЕ ОБЩЕСТВО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Маркер со сплошной заливкой">
            <a:extLst>
              <a:ext uri="{FF2B5EF4-FFF2-40B4-BE49-F238E27FC236}">
                <a16:creationId xmlns:a16="http://schemas.microsoft.com/office/drawing/2014/main" xmlns="" id="{0DAA34D1-C268-B683-8B1B-E9C84A2206B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2038192"/>
            <a:ext cx="180000" cy="180000"/>
          </a:xfrm>
          <a:prstGeom prst="rect">
            <a:avLst/>
          </a:prstGeom>
        </p:spPr>
      </p:pic>
      <p:pic>
        <p:nvPicPr>
          <p:cNvPr id="13" name="Рисунок 12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9B12652D-A64F-CAA5-28F3-477F3B2BE9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2032033"/>
            <a:ext cx="180000" cy="180000"/>
          </a:xfrm>
          <a:prstGeom prst="rect">
            <a:avLst/>
          </a:prstGeom>
        </p:spPr>
      </p:pic>
      <p:pic>
        <p:nvPicPr>
          <p:cNvPr id="14" name="Рисунок 13" descr="Конверт со сплошной заливкой">
            <a:extLst>
              <a:ext uri="{FF2B5EF4-FFF2-40B4-BE49-F238E27FC236}">
                <a16:creationId xmlns:a16="http://schemas.microsoft.com/office/drawing/2014/main" xmlns="" id="{1026915B-2038-0AD1-1C95-14FAAC88642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2244525"/>
            <a:ext cx="180000" cy="18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EEADC8-647A-812E-52B0-2D49FE2D89C0}"/>
              </a:ext>
            </a:extLst>
          </p:cNvPr>
          <p:cNvSpPr txBox="1"/>
          <p:nvPr/>
        </p:nvSpPr>
        <p:spPr>
          <a:xfrm>
            <a:off x="1156814" y="2030976"/>
            <a:ext cx="181083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613060, Кировская область, Афанасьевский муниципальный округ, </a:t>
            </a:r>
            <a:r>
              <a:rPr lang="ru-RU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Афанасьево, ул. Советская, д. 19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A7E146-0697-FC43-E666-A020A90F066A}"/>
              </a:ext>
            </a:extLst>
          </p:cNvPr>
          <p:cNvSpPr txBox="1"/>
          <p:nvPr/>
        </p:nvSpPr>
        <p:spPr>
          <a:xfrm>
            <a:off x="3493768" y="2052783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(83331) 2-15-10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1E50FA2-A025-4EF5-F059-762E11E85D9D}"/>
              </a:ext>
            </a:extLst>
          </p:cNvPr>
          <p:cNvSpPr txBox="1"/>
          <p:nvPr/>
        </p:nvSpPr>
        <p:spPr>
          <a:xfrm>
            <a:off x="3493768" y="2271263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af_raipo@mail.ru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063EFA8F-D3FD-13DF-236F-1284DF32468F}"/>
              </a:ext>
            </a:extLst>
          </p:cNvPr>
          <p:cNvSpPr/>
          <p:nvPr/>
        </p:nvSpPr>
        <p:spPr>
          <a:xfrm>
            <a:off x="627016" y="2680175"/>
            <a:ext cx="4497842" cy="1116000"/>
          </a:xfrm>
          <a:prstGeom prst="roundRect">
            <a:avLst>
              <a:gd name="adj" fmla="val 2715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1D9762-5FE5-45D5-184F-D77E536C6464}"/>
              </a:ext>
            </a:extLst>
          </p:cNvPr>
          <p:cNvSpPr txBox="1"/>
          <p:nvPr/>
        </p:nvSpPr>
        <p:spPr>
          <a:xfrm>
            <a:off x="872824" y="2862698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«АГРОФИРМА «ГОРДИНО»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Маркер со сплошной заливкой">
            <a:extLst>
              <a:ext uri="{FF2B5EF4-FFF2-40B4-BE49-F238E27FC236}">
                <a16:creationId xmlns:a16="http://schemas.microsoft.com/office/drawing/2014/main" xmlns="" id="{8438B766-6F14-E5E4-F16C-A3090D073A3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3284865"/>
            <a:ext cx="180000" cy="180000"/>
          </a:xfrm>
          <a:prstGeom prst="rect">
            <a:avLst/>
          </a:prstGeom>
        </p:spPr>
      </p:pic>
      <p:pic>
        <p:nvPicPr>
          <p:cNvPr id="21" name="Рисунок 20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FBD6DF77-F812-7A22-3C7D-F836CC2E3F8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3278706"/>
            <a:ext cx="180000" cy="180000"/>
          </a:xfrm>
          <a:prstGeom prst="rect">
            <a:avLst/>
          </a:prstGeom>
        </p:spPr>
      </p:pic>
      <p:pic>
        <p:nvPicPr>
          <p:cNvPr id="22" name="Рисунок 21" descr="Конверт со сплошной заливкой">
            <a:extLst>
              <a:ext uri="{FF2B5EF4-FFF2-40B4-BE49-F238E27FC236}">
                <a16:creationId xmlns:a16="http://schemas.microsoft.com/office/drawing/2014/main" xmlns="" id="{45280695-F1DB-DD8A-9192-5B922F7FC77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3491198"/>
            <a:ext cx="180000" cy="18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DAB5D03-517E-372B-06BA-AD3776E1C22B}"/>
              </a:ext>
            </a:extLst>
          </p:cNvPr>
          <p:cNvSpPr txBox="1"/>
          <p:nvPr/>
        </p:nvSpPr>
        <p:spPr>
          <a:xfrm>
            <a:off x="1156814" y="3277649"/>
            <a:ext cx="181083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613094, Кировская область, Афанасьевский муниципальный округ, с. </a:t>
            </a:r>
            <a:r>
              <a:rPr lang="ru-RU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Гордино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ул. Труда, д. 21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8EC1623-FAD5-0C92-F002-436633BEB33E}"/>
              </a:ext>
            </a:extLst>
          </p:cNvPr>
          <p:cNvSpPr txBox="1"/>
          <p:nvPr/>
        </p:nvSpPr>
        <p:spPr>
          <a:xfrm>
            <a:off x="3493768" y="3299456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(83331) 2-50-20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71937058-7257-E6E1-7C5C-40BF39DDC5F1}"/>
              </a:ext>
            </a:extLst>
          </p:cNvPr>
          <p:cNvSpPr txBox="1"/>
          <p:nvPr/>
        </p:nvSpPr>
        <p:spPr>
          <a:xfrm>
            <a:off x="3493768" y="3517936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oaogordino@rambler.ru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7ADB087C-9E62-6DCB-6533-C823AC2E935F}"/>
              </a:ext>
            </a:extLst>
          </p:cNvPr>
          <p:cNvSpPr/>
          <p:nvPr/>
        </p:nvSpPr>
        <p:spPr>
          <a:xfrm>
            <a:off x="627016" y="3931031"/>
            <a:ext cx="4497842" cy="1116000"/>
          </a:xfrm>
          <a:prstGeom prst="roundRect">
            <a:avLst>
              <a:gd name="adj" fmla="val 2626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788D5DA-FDBF-3AD7-03FB-D3354F8DB569}"/>
              </a:ext>
            </a:extLst>
          </p:cNvPr>
          <p:cNvSpPr txBox="1"/>
          <p:nvPr/>
        </p:nvSpPr>
        <p:spPr>
          <a:xfrm>
            <a:off x="872824" y="410210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БРАТЧИКОВ СЕРГЕЙ ЕВГЕНЬЕВИЧ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Маркер со сплошной заливкой">
            <a:extLst>
              <a:ext uri="{FF2B5EF4-FFF2-40B4-BE49-F238E27FC236}">
                <a16:creationId xmlns:a16="http://schemas.microsoft.com/office/drawing/2014/main" xmlns="" id="{B1F58666-21B3-C305-49EE-79DF7142A2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4524276"/>
            <a:ext cx="180000" cy="180000"/>
          </a:xfrm>
          <a:prstGeom prst="rect">
            <a:avLst/>
          </a:prstGeom>
        </p:spPr>
      </p:pic>
      <p:pic>
        <p:nvPicPr>
          <p:cNvPr id="41" name="Рисунок 40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73C45D80-754C-8786-672D-D4E4872020A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4518117"/>
            <a:ext cx="180000" cy="180000"/>
          </a:xfrm>
          <a:prstGeom prst="rect">
            <a:avLst/>
          </a:prstGeom>
        </p:spPr>
      </p:pic>
      <p:pic>
        <p:nvPicPr>
          <p:cNvPr id="45" name="Рисунок 44" descr="Конверт со сплошной заливкой">
            <a:extLst>
              <a:ext uri="{FF2B5EF4-FFF2-40B4-BE49-F238E27FC236}">
                <a16:creationId xmlns:a16="http://schemas.microsoft.com/office/drawing/2014/main" xmlns="" id="{B224F0D4-1442-3D9E-F3B3-2793DDE64F9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4730609"/>
            <a:ext cx="180000" cy="1800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DE23813-9007-98B7-AFAD-EF82B89ECB5D}"/>
              </a:ext>
            </a:extLst>
          </p:cNvPr>
          <p:cNvSpPr txBox="1"/>
          <p:nvPr/>
        </p:nvSpPr>
        <p:spPr>
          <a:xfrm>
            <a:off x="1156814" y="4517060"/>
            <a:ext cx="181083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613070, Кировская область, Афанасьевский муниципальный округ, с. Бисерово, ул. 1-я Набережная, д. 12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3D4104F-1384-D9D1-BAA5-F29AFBCD4DFD}"/>
              </a:ext>
            </a:extLst>
          </p:cNvPr>
          <p:cNvSpPr txBox="1"/>
          <p:nvPr/>
        </p:nvSpPr>
        <p:spPr>
          <a:xfrm>
            <a:off x="3493768" y="4538867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+79123719841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C478940A-F342-3170-D644-1183D420DA95}"/>
              </a:ext>
            </a:extLst>
          </p:cNvPr>
          <p:cNvSpPr txBox="1"/>
          <p:nvPr/>
        </p:nvSpPr>
        <p:spPr>
          <a:xfrm>
            <a:off x="3493768" y="4757347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natalja-7700@rambler.ru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1762E2C6-1B7A-96F1-F081-E2C115334266}"/>
              </a:ext>
            </a:extLst>
          </p:cNvPr>
          <p:cNvSpPr txBox="1"/>
          <p:nvPr/>
        </p:nvSpPr>
        <p:spPr>
          <a:xfrm>
            <a:off x="5534655" y="2052783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ВАРАНКИНА РАИСА СТЕПАНОВНА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5C630598-23DD-CDB1-1B95-1A83950C43FB}"/>
              </a:ext>
            </a:extLst>
          </p:cNvPr>
          <p:cNvSpPr txBox="1"/>
          <p:nvPr/>
        </p:nvSpPr>
        <p:spPr>
          <a:xfrm>
            <a:off x="5534654" y="2271263"/>
            <a:ext cx="20957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 Совета Афанасьевского РАЙПО</a:t>
            </a:r>
            <a:endParaRPr lang="x-none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D0890FF1-7402-67E9-EAC4-15F8DAC940E0}"/>
              </a:ext>
            </a:extLst>
          </p:cNvPr>
          <p:cNvSpPr txBox="1"/>
          <p:nvPr/>
        </p:nvSpPr>
        <p:spPr>
          <a:xfrm>
            <a:off x="5537771" y="3298761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ВАРАНКИН ВАЛЕРИЙ ВАСИЛЬЕВИЧ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27E64777-F282-7413-6AA0-5A06ECB25920}"/>
              </a:ext>
            </a:extLst>
          </p:cNvPr>
          <p:cNvSpPr txBox="1"/>
          <p:nvPr/>
        </p:nvSpPr>
        <p:spPr>
          <a:xfrm>
            <a:off x="5537770" y="3517241"/>
            <a:ext cx="20957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Председатель</a:t>
            </a:r>
            <a:endParaRPr lang="x-none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900FCBE-F346-BF95-C9AA-5C34A48A975F}"/>
              </a:ext>
            </a:extLst>
          </p:cNvPr>
          <p:cNvSpPr txBox="1"/>
          <p:nvPr/>
        </p:nvSpPr>
        <p:spPr>
          <a:xfrm>
            <a:off x="5534655" y="4530222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БРАТЧИКОВ СЕРГЕЙ ЕВГЕНЬЕВИЧ</a:t>
            </a:r>
            <a:endParaRPr lang="x-none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67A7B760-0E1B-C83B-7688-7BC419FA5B2F}"/>
              </a:ext>
            </a:extLst>
          </p:cNvPr>
          <p:cNvSpPr txBox="1"/>
          <p:nvPr/>
        </p:nvSpPr>
        <p:spPr>
          <a:xfrm>
            <a:off x="5534654" y="4748702"/>
            <a:ext cx="209572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предприниматель</a:t>
            </a:r>
            <a:endParaRPr lang="x-none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7F7A51C-0F75-6728-9C55-D09E9FD26A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36126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1597" y="1305550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841597" y="4859144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38C76F-F287-7799-FDF4-0079BD20713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693559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7" y="163628"/>
            <a:ext cx="143717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21632067-8B6B-CECC-DDDA-2F9ED39322B9}"/>
              </a:ext>
            </a:extLst>
          </p:cNvPr>
          <p:cNvSpPr/>
          <p:nvPr/>
        </p:nvSpPr>
        <p:spPr>
          <a:xfrm>
            <a:off x="627015" y="1401547"/>
            <a:ext cx="3991893" cy="4906275"/>
          </a:xfrm>
          <a:prstGeom prst="roundRect">
            <a:avLst>
              <a:gd name="adj" fmla="val 6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C0916C06-66A9-22F7-6A52-CB938901B687}"/>
              </a:ext>
            </a:extLst>
          </p:cNvPr>
          <p:cNvSpPr/>
          <p:nvPr/>
        </p:nvSpPr>
        <p:spPr>
          <a:xfrm>
            <a:off x="4756797" y="1401546"/>
            <a:ext cx="5012878" cy="4906276"/>
          </a:xfrm>
          <a:prstGeom prst="roundRect">
            <a:avLst>
              <a:gd name="adj" fmla="val 521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7ED24C-D8D0-A80E-A0FE-282737A06C44}"/>
              </a:ext>
            </a:extLst>
          </p:cNvPr>
          <p:cNvSpPr txBox="1"/>
          <p:nvPr/>
        </p:nvSpPr>
        <p:spPr>
          <a:xfrm>
            <a:off x="4724506" y="1638617"/>
            <a:ext cx="504516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BBCD70BD-8132-712C-2A2C-585AA87BA803}"/>
              </a:ext>
            </a:extLst>
          </p:cNvPr>
          <p:cNvSpPr/>
          <p:nvPr/>
        </p:nvSpPr>
        <p:spPr>
          <a:xfrm>
            <a:off x="5001228" y="2024971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582BA7-BEE5-EFBC-2C91-8442D7AB5CBB}"/>
              </a:ext>
            </a:extLst>
          </p:cNvPr>
          <p:cNvSpPr txBox="1"/>
          <p:nvPr/>
        </p:nvSpPr>
        <p:spPr>
          <a:xfrm>
            <a:off x="5181134" y="2218041"/>
            <a:ext cx="34173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Вовлечь в процесс разработки инвестиционных профилей заинтересованные стороны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C569962C-8F01-E53C-68E0-CC419E1F2AAA}"/>
              </a:ext>
            </a:extLst>
          </p:cNvPr>
          <p:cNvSpPr/>
          <p:nvPr/>
        </p:nvSpPr>
        <p:spPr>
          <a:xfrm>
            <a:off x="5029248" y="2977858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0436F2B5-5C1C-38E0-CD50-B5491A0A5807}"/>
              </a:ext>
            </a:extLst>
          </p:cNvPr>
          <p:cNvSpPr/>
          <p:nvPr/>
        </p:nvSpPr>
        <p:spPr>
          <a:xfrm>
            <a:off x="4989836" y="3954051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64934316-2A36-36A3-C153-DF90A6CD458C}"/>
              </a:ext>
            </a:extLst>
          </p:cNvPr>
          <p:cNvSpPr/>
          <p:nvPr/>
        </p:nvSpPr>
        <p:spPr>
          <a:xfrm>
            <a:off x="5001228" y="4884770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018CBB-2DAF-DDDB-9525-11C7AC1A1E61}"/>
              </a:ext>
            </a:extLst>
          </p:cNvPr>
          <p:cNvSpPr txBox="1"/>
          <p:nvPr/>
        </p:nvSpPr>
        <p:spPr>
          <a:xfrm>
            <a:off x="5192147" y="3146432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наиболее перспективные инвестиционные проекты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01197C2-8543-04F7-253F-5AC791FBE756}"/>
              </a:ext>
            </a:extLst>
          </p:cNvPr>
          <p:cNvSpPr txBox="1"/>
          <p:nvPr/>
        </p:nvSpPr>
        <p:spPr>
          <a:xfrm>
            <a:off x="5192147" y="4099023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приоритетные направления инвестиционного развития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52A630D-AD58-B3A1-C06F-A08C9FFDDC5F}"/>
              </a:ext>
            </a:extLst>
          </p:cNvPr>
          <p:cNvSpPr txBox="1"/>
          <p:nvPr/>
        </p:nvSpPr>
        <p:spPr>
          <a:xfrm>
            <a:off x="5199328" y="5055497"/>
            <a:ext cx="372696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Выработать рекомендации по улучшению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привлекательности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ED8EA3B-BFDB-2A7C-65CE-2D1686F7B4BB}"/>
              </a:ext>
            </a:extLst>
          </p:cNvPr>
          <p:cNvSpPr txBox="1"/>
          <p:nvPr/>
        </p:nvSpPr>
        <p:spPr>
          <a:xfrm>
            <a:off x="874406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AB71AED-6EBA-39ED-7131-75B3405E2009}"/>
              </a:ext>
            </a:extLst>
          </p:cNvPr>
          <p:cNvSpPr txBox="1"/>
          <p:nvPr/>
        </p:nvSpPr>
        <p:spPr>
          <a:xfrm>
            <a:off x="874404" y="2306182"/>
            <a:ext cx="269835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ИНВЕСТИЦИОННОГО КЛИМАТА В АФАНАСЬЕВСКОМ МУНИЦИПАЛЬНОМ ОКРУГЕ                            ДЛЯ УВЕЛИЧЕНИЯ ПОТОКА ЧАСТНЫХ ИНВЕСТИЦИИ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В яблочко со сплошной заливкой">
            <a:extLst>
              <a:ext uri="{FF2B5EF4-FFF2-40B4-BE49-F238E27FC236}">
                <a16:creationId xmlns:a16="http://schemas.microsoft.com/office/drawing/2014/main" xmlns="" id="{C5223B8D-A658-AC61-BC22-81182E92FA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42231" y="1638617"/>
            <a:ext cx="360000" cy="360000"/>
          </a:xfrm>
          <a:prstGeom prst="rect">
            <a:avLst/>
          </a:prstGeom>
        </p:spPr>
      </p:pic>
      <p:pic>
        <p:nvPicPr>
          <p:cNvPr id="47" name="Рисунок 4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F7695287-FEBE-E10C-0F82-16ED8046ED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16607" y="3128171"/>
            <a:ext cx="360000" cy="360000"/>
          </a:xfrm>
          <a:prstGeom prst="rect">
            <a:avLst/>
          </a:prstGeom>
        </p:spPr>
      </p:pic>
      <p:pic>
        <p:nvPicPr>
          <p:cNvPr id="48" name="Рисунок 47" descr="Переместить со сплошной заливкой">
            <a:extLst>
              <a:ext uri="{FF2B5EF4-FFF2-40B4-BE49-F238E27FC236}">
                <a16:creationId xmlns:a16="http://schemas.microsoft.com/office/drawing/2014/main" xmlns="" id="{1D163E46-56AE-0787-9A7F-860B5ACA0E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08904" y="4137278"/>
            <a:ext cx="360000" cy="360000"/>
          </a:xfrm>
          <a:prstGeom prst="rect">
            <a:avLst/>
          </a:prstGeom>
        </p:spPr>
      </p:pic>
      <p:pic>
        <p:nvPicPr>
          <p:cNvPr id="51" name="Рисунок 50" descr="Мишень со сплошной заливкой">
            <a:extLst>
              <a:ext uri="{FF2B5EF4-FFF2-40B4-BE49-F238E27FC236}">
                <a16:creationId xmlns:a16="http://schemas.microsoft.com/office/drawing/2014/main" xmlns="" id="{D6AC9857-010C-5B7B-3518-1049205D9D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057161" y="2205313"/>
            <a:ext cx="360000" cy="360000"/>
          </a:xfrm>
          <a:prstGeom prst="rect">
            <a:avLst/>
          </a:prstGeom>
        </p:spPr>
      </p:pic>
      <p:pic>
        <p:nvPicPr>
          <p:cNvPr id="53" name="Рисунок 52" descr="Документ со сплошной заливкой">
            <a:extLst>
              <a:ext uri="{FF2B5EF4-FFF2-40B4-BE49-F238E27FC236}">
                <a16:creationId xmlns:a16="http://schemas.microsoft.com/office/drawing/2014/main" xmlns="" id="{4EA49418-3DF4-08F4-73BF-1C3DE1F508D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990725" y="5034051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B8FF98-2C77-A1B9-E7C3-E0AC36C735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38032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xmlns="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72691" y="3138710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654184" y="2006446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1AE15D8A-DAB9-999D-A902-FEF6AB2B0D64}"/>
              </a:ext>
            </a:extLst>
          </p:cNvPr>
          <p:cNvSpPr/>
          <p:nvPr/>
        </p:nvSpPr>
        <p:spPr>
          <a:xfrm>
            <a:off x="3185519" y="200644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3FE3C0CF-5D95-1AEE-3887-AD805852FE1B}"/>
              </a:ext>
            </a:extLst>
          </p:cNvPr>
          <p:cNvSpPr/>
          <p:nvPr/>
        </p:nvSpPr>
        <p:spPr>
          <a:xfrm>
            <a:off x="654184" y="3053415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F987C6D-C32D-6FF9-471D-63FF34B39D49}"/>
              </a:ext>
            </a:extLst>
          </p:cNvPr>
          <p:cNvSpPr/>
          <p:nvPr/>
        </p:nvSpPr>
        <p:spPr>
          <a:xfrm>
            <a:off x="3185519" y="3053415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C70D425-0601-D87C-F822-B98F9FAA1682}"/>
              </a:ext>
            </a:extLst>
          </p:cNvPr>
          <p:cNvSpPr txBox="1"/>
          <p:nvPr/>
        </p:nvSpPr>
        <p:spPr>
          <a:xfrm>
            <a:off x="854064" y="2137522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C1A494-C31C-4490-24D4-612143D1D8DD}"/>
              </a:ext>
            </a:extLst>
          </p:cNvPr>
          <p:cNvSpPr txBox="1"/>
          <p:nvPr/>
        </p:nvSpPr>
        <p:spPr>
          <a:xfrm>
            <a:off x="1322204" y="221446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4E6BDDD-6D8F-8017-99BE-9D45AAA1328E}"/>
              </a:ext>
            </a:extLst>
          </p:cNvPr>
          <p:cNvSpPr txBox="1"/>
          <p:nvPr/>
        </p:nvSpPr>
        <p:spPr>
          <a:xfrm>
            <a:off x="854064" y="2469179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2023 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xmlns="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08269" y="2101028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8AE7E09C-A74B-B0E9-CF94-B37DDF9C5558}"/>
              </a:ext>
            </a:extLst>
          </p:cNvPr>
          <p:cNvSpPr/>
          <p:nvPr/>
        </p:nvSpPr>
        <p:spPr>
          <a:xfrm>
            <a:off x="3210260" y="2006445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BEBE82-3ABE-EE06-2DC9-23A64698E759}"/>
              </a:ext>
            </a:extLst>
          </p:cNvPr>
          <p:cNvSpPr txBox="1"/>
          <p:nvPr/>
        </p:nvSpPr>
        <p:spPr>
          <a:xfrm>
            <a:off x="3385399" y="213752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156ADA9-D124-7FB2-5ADB-A4BD1C324852}"/>
              </a:ext>
            </a:extLst>
          </p:cNvPr>
          <p:cNvSpPr txBox="1"/>
          <p:nvPr/>
        </p:nvSpPr>
        <p:spPr>
          <a:xfrm>
            <a:off x="3853539" y="2214465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B9663A-7C88-1310-3046-2C62DC47060A}"/>
              </a:ext>
            </a:extLst>
          </p:cNvPr>
          <p:cNvSpPr txBox="1"/>
          <p:nvPr/>
        </p:nvSpPr>
        <p:spPr>
          <a:xfrm>
            <a:off x="3385399" y="2469178"/>
            <a:ext cx="195356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11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пгт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Афанасьево, 2023 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xmlns="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72691" y="2085453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34635477-1B2D-01F3-8FB7-2516AED14752}"/>
              </a:ext>
            </a:extLst>
          </p:cNvPr>
          <p:cNvSpPr/>
          <p:nvPr/>
        </p:nvSpPr>
        <p:spPr>
          <a:xfrm>
            <a:off x="3210099" y="3053415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D35A42D-3D27-DFA6-AB8B-DEE9DE40A08C}"/>
              </a:ext>
            </a:extLst>
          </p:cNvPr>
          <p:cNvSpPr txBox="1"/>
          <p:nvPr/>
        </p:nvSpPr>
        <p:spPr>
          <a:xfrm>
            <a:off x="854064" y="3196383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A5A4D3C-E096-2C1F-BAEE-7A9DAFDEF1AE}"/>
              </a:ext>
            </a:extLst>
          </p:cNvPr>
          <p:cNvSpPr txBox="1"/>
          <p:nvPr/>
        </p:nvSpPr>
        <p:spPr>
          <a:xfrm>
            <a:off x="1234816" y="3247183"/>
            <a:ext cx="93402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кв. км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94615B-DCE9-714A-3CA3-7B2922C855BA}"/>
              </a:ext>
            </a:extLst>
          </p:cNvPr>
          <p:cNvSpPr txBox="1"/>
          <p:nvPr/>
        </p:nvSpPr>
        <p:spPr>
          <a:xfrm>
            <a:off x="878573" y="3516147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МО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D2F725FE-F144-6325-91C1-04D853E4AD7C}"/>
              </a:ext>
            </a:extLst>
          </p:cNvPr>
          <p:cNvSpPr txBox="1"/>
          <p:nvPr/>
        </p:nvSpPr>
        <p:spPr>
          <a:xfrm>
            <a:off x="3385399" y="3184490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7,4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5C67D58-65B0-BABF-EC03-A08117CDCF5F}"/>
              </a:ext>
            </a:extLst>
          </p:cNvPr>
          <p:cNvSpPr txBox="1"/>
          <p:nvPr/>
        </p:nvSpPr>
        <p:spPr>
          <a:xfrm>
            <a:off x="3806864" y="3261435"/>
            <a:ext cx="77145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90480E-3893-F81C-B22E-393C852242FA}"/>
              </a:ext>
            </a:extLst>
          </p:cNvPr>
          <p:cNvSpPr txBox="1"/>
          <p:nvPr/>
        </p:nvSpPr>
        <p:spPr>
          <a:xfrm>
            <a:off x="3385400" y="3516147"/>
            <a:ext cx="191401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сельских населённых пунктов, 2023 г.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xmlns="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608269" y="3134002"/>
            <a:ext cx="360000" cy="360000"/>
          </a:xfrm>
          <a:prstGeom prst="rect">
            <a:avLst/>
          </a:prstGeom>
        </p:spPr>
      </p:pic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xmlns="" id="{CC153910-9A00-1ED6-0150-93643BD15075}"/>
              </a:ext>
            </a:extLst>
          </p:cNvPr>
          <p:cNvSpPr/>
          <p:nvPr/>
        </p:nvSpPr>
        <p:spPr>
          <a:xfrm>
            <a:off x="7719178" y="1579606"/>
            <a:ext cx="1883217" cy="767354"/>
          </a:xfrm>
          <a:prstGeom prst="roundRect">
            <a:avLst>
              <a:gd name="adj" fmla="val 30066"/>
            </a:avLst>
          </a:prstGeom>
          <a:solidFill>
            <a:schemeClr val="bg1"/>
          </a:solidFill>
          <a:ln w="12700"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89B8D4F8-974D-916F-EA33-6B76CEC24AD0}"/>
              </a:ext>
            </a:extLst>
          </p:cNvPr>
          <p:cNvSpPr txBox="1"/>
          <p:nvPr/>
        </p:nvSpPr>
        <p:spPr>
          <a:xfrm>
            <a:off x="7883733" y="1724981"/>
            <a:ext cx="978384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автомобильные дороги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2BF275FE-C06F-2361-00A3-02D9CC96B055}"/>
              </a:ext>
            </a:extLst>
          </p:cNvPr>
          <p:cNvSpPr txBox="1"/>
          <p:nvPr/>
        </p:nvSpPr>
        <p:spPr>
          <a:xfrm>
            <a:off x="9045976" y="1724981"/>
            <a:ext cx="13934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E6D39AA-06D3-45BE-1A99-B17FAC3D08F1}"/>
              </a:ext>
            </a:extLst>
          </p:cNvPr>
          <p:cNvSpPr txBox="1"/>
          <p:nvPr/>
        </p:nvSpPr>
        <p:spPr>
          <a:xfrm>
            <a:off x="7883733" y="1914872"/>
            <a:ext cx="10461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твёрдым покрытием (</a:t>
            </a:r>
            <a:r>
              <a:rPr lang="en-US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07D25AF0-1546-C8DF-C77F-68C55B67D701}"/>
              </a:ext>
            </a:extLst>
          </p:cNvPr>
          <p:cNvSpPr txBox="1"/>
          <p:nvPr/>
        </p:nvSpPr>
        <p:spPr>
          <a:xfrm>
            <a:off x="7883733" y="2072155"/>
            <a:ext cx="104613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соответствует нормам (</a:t>
            </a:r>
            <a:r>
              <a:rPr lang="en-US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%)</a:t>
            </a:r>
            <a:endParaRPr lang="ru-RU" sz="7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B2E24003-3C15-6C85-2453-9738E74A9B48}"/>
              </a:ext>
            </a:extLst>
          </p:cNvPr>
          <p:cNvSpPr txBox="1"/>
          <p:nvPr/>
        </p:nvSpPr>
        <p:spPr>
          <a:xfrm>
            <a:off x="9045976" y="1914997"/>
            <a:ext cx="205840" cy="107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37,5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D45624E6-9652-DE1D-9E59-D2CD8C415DE0}"/>
              </a:ext>
            </a:extLst>
          </p:cNvPr>
          <p:cNvSpPr txBox="1"/>
          <p:nvPr/>
        </p:nvSpPr>
        <p:spPr>
          <a:xfrm>
            <a:off x="9045976" y="2072279"/>
            <a:ext cx="20584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10,0</a:t>
            </a: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41C12DFB-5429-A539-17F1-5A011F98CD15}"/>
              </a:ext>
            </a:extLst>
          </p:cNvPr>
          <p:cNvCxnSpPr/>
          <p:nvPr/>
        </p:nvCxnSpPr>
        <p:spPr>
          <a:xfrm>
            <a:off x="8955546" y="1724981"/>
            <a:ext cx="0" cy="477852"/>
          </a:xfrm>
          <a:prstGeom prst="line">
            <a:avLst/>
          </a:prstGeom>
          <a:ln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829ED-5AD9-E391-3DCA-96E4C7799FF6}"/>
              </a:ext>
            </a:extLst>
          </p:cNvPr>
          <p:cNvSpPr txBox="1"/>
          <p:nvPr/>
        </p:nvSpPr>
        <p:spPr>
          <a:xfrm>
            <a:off x="644462" y="728349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</a:t>
            </a: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ОКРУГА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7013" y="2492336"/>
            <a:ext cx="3755382" cy="329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44ACF3-07CE-8C48-5C7B-F36EF4713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7" y="2289848"/>
            <a:ext cx="2951999" cy="4019039"/>
          </a:xfrm>
          <a:custGeom>
            <a:avLst/>
            <a:gdLst>
              <a:gd name="connsiteX0" fmla="*/ 254551 w 2951999"/>
              <a:gd name="connsiteY0" fmla="*/ 0 h 4019039"/>
              <a:gd name="connsiteX1" fmla="*/ 2697448 w 2951999"/>
              <a:gd name="connsiteY1" fmla="*/ 0 h 4019039"/>
              <a:gd name="connsiteX2" fmla="*/ 2951999 w 2951999"/>
              <a:gd name="connsiteY2" fmla="*/ 254551 h 4019039"/>
              <a:gd name="connsiteX3" fmla="*/ 2951999 w 2951999"/>
              <a:gd name="connsiteY3" fmla="*/ 3764488 h 4019039"/>
              <a:gd name="connsiteX4" fmla="*/ 2697448 w 2951999"/>
              <a:gd name="connsiteY4" fmla="*/ 4019039 h 4019039"/>
              <a:gd name="connsiteX5" fmla="*/ 254551 w 2951999"/>
              <a:gd name="connsiteY5" fmla="*/ 4019039 h 4019039"/>
              <a:gd name="connsiteX6" fmla="*/ 0 w 2951999"/>
              <a:gd name="connsiteY6" fmla="*/ 3764488 h 4019039"/>
              <a:gd name="connsiteX7" fmla="*/ 0 w 2951999"/>
              <a:gd name="connsiteY7" fmla="*/ 254551 h 4019039"/>
              <a:gd name="connsiteX8" fmla="*/ 254551 w 2951999"/>
              <a:gd name="connsiteY8" fmla="*/ 0 h 40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19039">
                <a:moveTo>
                  <a:pt x="254551" y="0"/>
                </a:moveTo>
                <a:lnTo>
                  <a:pt x="2697448" y="0"/>
                </a:lnTo>
                <a:cubicBezTo>
                  <a:pt x="2838033" y="0"/>
                  <a:pt x="2951999" y="113966"/>
                  <a:pt x="2951999" y="254551"/>
                </a:cubicBezTo>
                <a:lnTo>
                  <a:pt x="2951999" y="3764488"/>
                </a:lnTo>
                <a:cubicBezTo>
                  <a:pt x="2951999" y="3905073"/>
                  <a:pt x="2838033" y="4019039"/>
                  <a:pt x="2697448" y="4019039"/>
                </a:cubicBezTo>
                <a:lnTo>
                  <a:pt x="254551" y="4019039"/>
                </a:lnTo>
                <a:cubicBezTo>
                  <a:pt x="113966" y="4019039"/>
                  <a:pt x="0" y="3905073"/>
                  <a:pt x="0" y="3764488"/>
                </a:cubicBezTo>
                <a:lnTo>
                  <a:pt x="0" y="254551"/>
                </a:lnTo>
                <a:cubicBezTo>
                  <a:pt x="0" y="113966"/>
                  <a:pt x="113966" y="0"/>
                  <a:pt x="254551" y="0"/>
                </a:cubicBezTo>
                <a:close/>
              </a:path>
            </a:pathLst>
          </a:cu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CC864A68-2B3B-171C-EA5F-BD61003599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324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362DE3EF-92F1-3DE0-AB7F-29BDCCA9BC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1"/>
          <a:stretch/>
        </p:blipFill>
        <p:spPr>
          <a:xfrm>
            <a:off x="681947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4300D639-C904-69D7-B559-6526BBD8BF22}"/>
              </a:ext>
            </a:extLst>
          </p:cNvPr>
          <p:cNvSpPr/>
          <p:nvPr/>
        </p:nvSpPr>
        <p:spPr>
          <a:xfrm>
            <a:off x="6819476" y="1400483"/>
            <a:ext cx="2951999" cy="775597"/>
          </a:xfrm>
          <a:prstGeom prst="roundRect">
            <a:avLst>
              <a:gd name="adj" fmla="val 3302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ПРЕДЛОЖЕНИЯ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ДАЛЬНЕЙШЕМУ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РАЗВИТИЮ ОКРУГА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401298B0-D3C5-1AF2-E821-0BAA8B7488A9}"/>
              </a:ext>
            </a:extLst>
          </p:cNvPr>
          <p:cNvSpPr/>
          <p:nvPr/>
        </p:nvSpPr>
        <p:spPr>
          <a:xfrm>
            <a:off x="3723246" y="1400482"/>
            <a:ext cx="2951999" cy="775598"/>
          </a:xfrm>
          <a:prstGeom prst="roundRect">
            <a:avLst>
              <a:gd name="adj" fmla="val 3302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СОБРАННОЙ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D3C76B-E706-19D5-D5D1-9944E4525C7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АФАНАСЬЕВСКИЙ МУНИЦИПАЛЬНЫЙ ОКРУГ</a:t>
            </a:r>
          </a:p>
        </p:txBody>
      </p:sp>
    </p:spTree>
    <p:extLst>
      <p:ext uri="{BB962C8B-B14F-4D97-AF65-F5344CB8AC3E}">
        <p14:creationId xmlns:p14="http://schemas.microsoft.com/office/powerpoint/2010/main" val="34325967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44ACF3-07CE-8C48-5C7B-F36EF4713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7" y="2289848"/>
            <a:ext cx="2951999" cy="4019039"/>
          </a:xfrm>
          <a:custGeom>
            <a:avLst/>
            <a:gdLst>
              <a:gd name="connsiteX0" fmla="*/ 254551 w 2951999"/>
              <a:gd name="connsiteY0" fmla="*/ 0 h 4019039"/>
              <a:gd name="connsiteX1" fmla="*/ 2697448 w 2951999"/>
              <a:gd name="connsiteY1" fmla="*/ 0 h 4019039"/>
              <a:gd name="connsiteX2" fmla="*/ 2951999 w 2951999"/>
              <a:gd name="connsiteY2" fmla="*/ 254551 h 4019039"/>
              <a:gd name="connsiteX3" fmla="*/ 2951999 w 2951999"/>
              <a:gd name="connsiteY3" fmla="*/ 3764488 h 4019039"/>
              <a:gd name="connsiteX4" fmla="*/ 2697448 w 2951999"/>
              <a:gd name="connsiteY4" fmla="*/ 4019039 h 4019039"/>
              <a:gd name="connsiteX5" fmla="*/ 254551 w 2951999"/>
              <a:gd name="connsiteY5" fmla="*/ 4019039 h 4019039"/>
              <a:gd name="connsiteX6" fmla="*/ 0 w 2951999"/>
              <a:gd name="connsiteY6" fmla="*/ 3764488 h 4019039"/>
              <a:gd name="connsiteX7" fmla="*/ 0 w 2951999"/>
              <a:gd name="connsiteY7" fmla="*/ 254551 h 4019039"/>
              <a:gd name="connsiteX8" fmla="*/ 254551 w 2951999"/>
              <a:gd name="connsiteY8" fmla="*/ 0 h 40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19039">
                <a:moveTo>
                  <a:pt x="254551" y="0"/>
                </a:moveTo>
                <a:lnTo>
                  <a:pt x="2697448" y="0"/>
                </a:lnTo>
                <a:cubicBezTo>
                  <a:pt x="2838033" y="0"/>
                  <a:pt x="2951999" y="113966"/>
                  <a:pt x="2951999" y="254551"/>
                </a:cubicBezTo>
                <a:lnTo>
                  <a:pt x="2951999" y="3764488"/>
                </a:lnTo>
                <a:cubicBezTo>
                  <a:pt x="2951999" y="3905073"/>
                  <a:pt x="2838033" y="4019039"/>
                  <a:pt x="2697448" y="4019039"/>
                </a:cubicBezTo>
                <a:lnTo>
                  <a:pt x="254551" y="4019039"/>
                </a:lnTo>
                <a:cubicBezTo>
                  <a:pt x="113966" y="4019039"/>
                  <a:pt x="0" y="3905073"/>
                  <a:pt x="0" y="3764488"/>
                </a:cubicBezTo>
                <a:lnTo>
                  <a:pt x="0" y="254551"/>
                </a:lnTo>
                <a:cubicBezTo>
                  <a:pt x="0" y="113966"/>
                  <a:pt x="113966" y="0"/>
                  <a:pt x="254551" y="0"/>
                </a:cubicBezTo>
                <a:close/>
              </a:path>
            </a:pathLst>
          </a:custGeom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D2042479-2C8E-0E42-A066-D7A0471A5BD0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ОТКРЫТЫХ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ИСТОЧНИКОВ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4DFCE1BB-8438-74A5-D76E-7A8CBE0A28FD}"/>
              </a:ext>
            </a:extLst>
          </p:cNvPr>
          <p:cNvSpPr/>
          <p:nvPr/>
        </p:nvSpPr>
        <p:spPr>
          <a:xfrm>
            <a:off x="3716906" y="2567323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официальной статистики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Кировстат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77CFE7E1-B630-D3F0-43DC-C599BF4D6A9C}"/>
              </a:ext>
            </a:extLst>
          </p:cNvPr>
          <p:cNvSpPr/>
          <p:nvPr/>
        </p:nvSpPr>
        <p:spPr>
          <a:xfrm>
            <a:off x="3715186" y="3693309"/>
            <a:ext cx="2966400" cy="791442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Афанасьевского МО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275B563B-C26F-02B6-8075-06E4EB4AEDA4}"/>
              </a:ext>
            </a:extLst>
          </p:cNvPr>
          <p:cNvSpPr/>
          <p:nvPr/>
        </p:nvSpPr>
        <p:spPr>
          <a:xfrm>
            <a:off x="3715186" y="489073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Интернет сообщества                  местного населения в популярных социальных сетях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Вконтакте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Одноклассники) </a:t>
            </a:r>
          </a:p>
        </p:txBody>
      </p:sp>
      <p:pic>
        <p:nvPicPr>
          <p:cNvPr id="57" name="Рисунок 56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xmlns="" id="{0B386E1E-880F-C631-440B-46B59E55DC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42409" y="2762619"/>
            <a:ext cx="360000" cy="360000"/>
          </a:xfrm>
          <a:prstGeom prst="rect">
            <a:avLst/>
          </a:prstGeom>
        </p:spPr>
      </p:pic>
      <p:pic>
        <p:nvPicPr>
          <p:cNvPr id="66" name="Рисунок 65" descr="Интернет со сплошной заливкой">
            <a:extLst>
              <a:ext uri="{FF2B5EF4-FFF2-40B4-BE49-F238E27FC236}">
                <a16:creationId xmlns:a16="http://schemas.microsoft.com/office/drawing/2014/main" xmlns="" id="{C829C64A-EC90-6E62-8E6B-B5C47D149EC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42409" y="5070737"/>
            <a:ext cx="360000" cy="360000"/>
          </a:xfrm>
          <a:prstGeom prst="rect">
            <a:avLst/>
          </a:prstGeom>
        </p:spPr>
      </p:pic>
      <p:pic>
        <p:nvPicPr>
          <p:cNvPr id="72" name="Рисунок 71" descr="Ноутбук со сплошной заливкой">
            <a:extLst>
              <a:ext uri="{FF2B5EF4-FFF2-40B4-BE49-F238E27FC236}">
                <a16:creationId xmlns:a16="http://schemas.microsoft.com/office/drawing/2014/main" xmlns="" id="{9EF7A1AE-5B19-FBF1-8D85-E2776D9877A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42409" y="3855013"/>
            <a:ext cx="360000" cy="360000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C2C0B139-D6C5-D53C-CE5B-7C8D242C300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НАПРЯМУЮ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ПРЕДСТАВИТЕЛЕЙ БИЗНЕСА                      И МУНИЦИПАЛИТЕТА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46C7D380-99BD-0395-8672-0EACA67DC888}"/>
              </a:ext>
            </a:extLst>
          </p:cNvPr>
          <p:cNvSpPr/>
          <p:nvPr/>
        </p:nvSpPr>
        <p:spPr>
          <a:xfrm>
            <a:off x="6821196" y="5121785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Онлайн-опрос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местных компаний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B40F73DF-F728-17B2-30B4-0328306369B7}"/>
              </a:ext>
            </a:extLst>
          </p:cNvPr>
          <p:cNvSpPr/>
          <p:nvPr/>
        </p:nvSpPr>
        <p:spPr>
          <a:xfrm>
            <a:off x="6821196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Запрос социально-экономических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других показателей у представителей</a:t>
            </a:r>
            <a:endParaRPr kumimoji="0" lang="en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муниципалитета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CF29ABB5-1D66-1EBE-98B2-EF5997E06BA1}"/>
              </a:ext>
            </a:extLst>
          </p:cNvPr>
          <p:cNvSpPr/>
          <p:nvPr/>
        </p:nvSpPr>
        <p:spPr>
          <a:xfrm>
            <a:off x="6799692" y="3217566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Очное интервью с представителями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муниципалитета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8EF62D1D-54BD-ACBC-192A-A9D14FEA8C41}"/>
              </a:ext>
            </a:extLst>
          </p:cNvPr>
          <p:cNvSpPr/>
          <p:nvPr/>
        </p:nvSpPr>
        <p:spPr>
          <a:xfrm>
            <a:off x="6799692" y="4149904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Очное интервью с представителями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крупнейших компаний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4" name="Рисунок 83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xmlns="" id="{2D809761-295D-EBD4-59C5-EC9F8D7F58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46700" y="2482560"/>
            <a:ext cx="360000" cy="360000"/>
          </a:xfrm>
          <a:prstGeom prst="rect">
            <a:avLst/>
          </a:prstGeom>
        </p:spPr>
      </p:pic>
      <p:pic>
        <p:nvPicPr>
          <p:cNvPr id="89" name="Рисунок 88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28172983-00C4-9D74-705B-BCF140DF04C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246700" y="5301785"/>
            <a:ext cx="360000" cy="360000"/>
          </a:xfrm>
          <a:prstGeom prst="rect">
            <a:avLst/>
          </a:prstGeom>
        </p:spPr>
      </p:pic>
      <p:pic>
        <p:nvPicPr>
          <p:cNvPr id="93" name="Рисунок 9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7BCEDE66-9EB8-B2E9-C1F3-BC5216C55FD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240199" y="4299367"/>
            <a:ext cx="360000" cy="360000"/>
          </a:xfrm>
          <a:prstGeom prst="rect">
            <a:avLst/>
          </a:prstGeom>
        </p:spPr>
      </p:pic>
      <p:pic>
        <p:nvPicPr>
          <p:cNvPr id="95" name="Рисунок 94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B00B3E86-8758-EC50-AB37-56362EAD972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240199" y="3428036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97A2683-7003-BF9E-F7F8-75D8D09B112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671240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СОБРАННОЙ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C2C0B139-D6C5-D53C-CE5B-7C8D242C3009}"/>
              </a:ext>
            </a:extLst>
          </p:cNvPr>
          <p:cNvSpPr/>
          <p:nvPr/>
        </p:nvSpPr>
        <p:spPr>
          <a:xfrm>
            <a:off x="4847050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ОТ-АНАЛИЗ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46C7D380-99BD-0395-8672-0EACA67DC888}"/>
              </a:ext>
            </a:extLst>
          </p:cNvPr>
          <p:cNvSpPr/>
          <p:nvPr/>
        </p:nvSpPr>
        <p:spPr>
          <a:xfrm>
            <a:off x="4804841" y="474253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Нахождение влияния одних факторов на другие и какую выгоду МО может от них получить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B40F73DF-F728-17B2-30B4-0328306369B7}"/>
              </a:ext>
            </a:extLst>
          </p:cNvPr>
          <p:cNvSpPr/>
          <p:nvPr/>
        </p:nvSpPr>
        <p:spPr>
          <a:xfrm>
            <a:off x="4848770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внутренней и внешней среды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CF29ABB5-1D66-1EBE-98B2-EF5997E06BA1}"/>
              </a:ext>
            </a:extLst>
          </p:cNvPr>
          <p:cNvSpPr/>
          <p:nvPr/>
        </p:nvSpPr>
        <p:spPr>
          <a:xfrm>
            <a:off x="4847050" y="310087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Разделения факторов на сильные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слабые стороны, возможности              и угрозы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8EF62D1D-54BD-ACBC-192A-A9D14FEA8C41}"/>
              </a:ext>
            </a:extLst>
          </p:cNvPr>
          <p:cNvSpPr/>
          <p:nvPr/>
        </p:nvSpPr>
        <p:spPr>
          <a:xfrm>
            <a:off x="4847050" y="3907449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важнейших факторов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0C8BED9-B458-1506-7EB6-E2F233804F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2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09B87F07-F81C-9291-428A-34CE6C689DDF}"/>
              </a:ext>
            </a:extLst>
          </p:cNvPr>
          <p:cNvSpPr/>
          <p:nvPr/>
        </p:nvSpPr>
        <p:spPr>
          <a:xfrm>
            <a:off x="4804841" y="5609962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стратегии          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для укрепления позиций МО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Рисунок 27" descr="Приблизить со сплошной заливкой">
            <a:extLst>
              <a:ext uri="{FF2B5EF4-FFF2-40B4-BE49-F238E27FC236}">
                <a16:creationId xmlns:a16="http://schemas.microsoft.com/office/drawing/2014/main" xmlns="" id="{F3BF6E43-B60A-AAEA-28AB-CE77530087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90821" y="4950524"/>
            <a:ext cx="360000" cy="360000"/>
          </a:xfrm>
          <a:prstGeom prst="rect">
            <a:avLst/>
          </a:prstGeom>
        </p:spPr>
      </p:pic>
      <p:pic>
        <p:nvPicPr>
          <p:cNvPr id="34" name="Рисунок 33" descr="Контрольный список со сплошной заливкой">
            <a:extLst>
              <a:ext uri="{FF2B5EF4-FFF2-40B4-BE49-F238E27FC236}">
                <a16:creationId xmlns:a16="http://schemas.microsoft.com/office/drawing/2014/main" xmlns="" id="{859BB9BA-619E-5253-3F5C-CED4269DD11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54412" y="5769904"/>
            <a:ext cx="360000" cy="360000"/>
          </a:xfrm>
          <a:prstGeom prst="rect">
            <a:avLst/>
          </a:prstGeom>
        </p:spPr>
      </p:pic>
      <p:pic>
        <p:nvPicPr>
          <p:cNvPr id="36" name="Рисунок 35" descr="Значок &quot;Создать&quot; со сплошной заливкой">
            <a:extLst>
              <a:ext uri="{FF2B5EF4-FFF2-40B4-BE49-F238E27FC236}">
                <a16:creationId xmlns:a16="http://schemas.microsoft.com/office/drawing/2014/main" xmlns="" id="{782505D0-359D-4D95-666F-4FEF4126FB4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90821" y="4087449"/>
            <a:ext cx="360000" cy="360000"/>
          </a:xfrm>
          <a:prstGeom prst="rect">
            <a:avLst/>
          </a:prstGeom>
        </p:spPr>
      </p:pic>
      <p:pic>
        <p:nvPicPr>
          <p:cNvPr id="39" name="Рисунок 38" descr="Запрещено со сплошной заливкой">
            <a:extLst>
              <a:ext uri="{FF2B5EF4-FFF2-40B4-BE49-F238E27FC236}">
                <a16:creationId xmlns:a16="http://schemas.microsoft.com/office/drawing/2014/main" xmlns="" id="{C4563211-A5C7-578C-64BA-76B4DA86F58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290821" y="2484173"/>
            <a:ext cx="360000" cy="360000"/>
          </a:xfrm>
          <a:prstGeom prst="rect">
            <a:avLst/>
          </a:prstGeom>
        </p:spPr>
      </p:pic>
      <p:pic>
        <p:nvPicPr>
          <p:cNvPr id="44" name="Рисунок 43" descr="Свернуть со сплошной заливкой">
            <a:extLst>
              <a:ext uri="{FF2B5EF4-FFF2-40B4-BE49-F238E27FC236}">
                <a16:creationId xmlns:a16="http://schemas.microsoft.com/office/drawing/2014/main" xmlns="" id="{39A652BC-7D1E-6C47-D5B2-AC7706CD62B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331323" y="332143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7C083A3-1973-DF21-877A-E483CD86C2E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606842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xmlns="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D2042479-2C8E-0E42-A066-D7A0471A5BD0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04E623-6A48-FFAD-9CC5-8201473937F7}"/>
              </a:ext>
            </a:extLst>
          </p:cNvPr>
          <p:cNvSpPr txBox="1"/>
          <p:nvPr/>
        </p:nvSpPr>
        <p:spPr>
          <a:xfrm>
            <a:off x="3710033" y="1622920"/>
            <a:ext cx="298968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ПРОЕКТОВ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27E3135-6C85-E5C6-0AE1-5EB6FA050E43}"/>
              </a:ext>
            </a:extLst>
          </p:cNvPr>
          <p:cNvSpPr txBox="1"/>
          <p:nvPr/>
        </p:nvSpPr>
        <p:spPr>
          <a:xfrm>
            <a:off x="6817610" y="1535429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ТЕКУЩИХ ПРОБЛЕМ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4DFCE1BB-8438-74A5-D76E-7A8CBE0A28FD}"/>
              </a:ext>
            </a:extLst>
          </p:cNvPr>
          <p:cNvSpPr/>
          <p:nvPr/>
        </p:nvSpPr>
        <p:spPr>
          <a:xfrm>
            <a:off x="3715427" y="2809372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Описание текущих проектов МО, которые реализуются и планируются к реализации как администрацией, так и бизнесом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18DE46D1-F8EA-37D3-7B6F-1DE5D9B0D646}"/>
              </a:ext>
            </a:extLst>
          </p:cNvPr>
          <p:cNvSpPr/>
          <p:nvPr/>
        </p:nvSpPr>
        <p:spPr>
          <a:xfrm>
            <a:off x="3710033" y="4161602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траектории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 потенциала развития МО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ближайшие годы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Рисунок 56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xmlns="" id="{0B386E1E-880F-C631-440B-46B59E55DC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42409" y="2984456"/>
            <a:ext cx="360000" cy="360000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C2C0B139-D6C5-D53C-CE5B-7C8D242C300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B40F73DF-F728-17B2-30B4-0328306369B7}"/>
              </a:ext>
            </a:extLst>
          </p:cNvPr>
          <p:cNvSpPr/>
          <p:nvPr/>
        </p:nvSpPr>
        <p:spPr>
          <a:xfrm>
            <a:off x="6826977" y="2813784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проблемных зон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слабых сторон МО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CF29ABB5-1D66-1EBE-98B2-EF5997E06BA1}"/>
              </a:ext>
            </a:extLst>
          </p:cNvPr>
          <p:cNvSpPr/>
          <p:nvPr/>
        </p:nvSpPr>
        <p:spPr>
          <a:xfrm>
            <a:off x="6803209" y="4161602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предложений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улучшению текущей ситуации              в округе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7979AA-DBC7-3E28-46F4-B1514A4FA3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1"/>
          <a:stretch/>
        </p:blipFill>
        <p:spPr>
          <a:xfrm>
            <a:off x="62701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71CD93-B111-0810-621D-4074C1D22AF4}"/>
              </a:ext>
            </a:extLst>
          </p:cNvPr>
          <p:cNvSpPr txBox="1"/>
          <p:nvPr/>
        </p:nvSpPr>
        <p:spPr>
          <a:xfrm>
            <a:off x="627016" y="1525280"/>
            <a:ext cx="295199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ДАЛЬНЕЙШЕМУ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ОКРУГА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Документ со сплошной заливкой">
            <a:extLst>
              <a:ext uri="{FF2B5EF4-FFF2-40B4-BE49-F238E27FC236}">
                <a16:creationId xmlns:a16="http://schemas.microsoft.com/office/drawing/2014/main" xmlns="" id="{3471EA53-82BB-6F31-05FF-3ACB9C551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43785" y="4343652"/>
            <a:ext cx="360000" cy="360000"/>
          </a:xfrm>
          <a:prstGeom prst="rect">
            <a:avLst/>
          </a:prstGeom>
        </p:spPr>
      </p:pic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xmlns="" id="{88C3175F-2310-58F0-903B-2A3FE80F0B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43785" y="3026766"/>
            <a:ext cx="360000" cy="360000"/>
          </a:xfrm>
          <a:prstGeom prst="rect">
            <a:avLst/>
          </a:prstGeom>
        </p:spPr>
      </p:pic>
      <p:pic>
        <p:nvPicPr>
          <p:cNvPr id="17" name="Рисунок 16" descr="Схема с ветвлением со сплошной заливкой">
            <a:extLst>
              <a:ext uri="{FF2B5EF4-FFF2-40B4-BE49-F238E27FC236}">
                <a16:creationId xmlns:a16="http://schemas.microsoft.com/office/drawing/2014/main" xmlns="" id="{7C84FF55-F627-1CC6-4CA9-123FA451BF2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142409" y="4372368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685546-9BF1-9E2B-0C3F-3CD32EE991B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928713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D84C0EFA-ABA5-6E13-FD8E-3B66EAED5F92}"/>
              </a:ext>
            </a:extLst>
          </p:cNvPr>
          <p:cNvSpPr/>
          <p:nvPr/>
        </p:nvSpPr>
        <p:spPr>
          <a:xfrm>
            <a:off x="664819" y="2283660"/>
            <a:ext cx="4497842" cy="4024162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FD79DC35-2D8E-38F0-B733-EA31C9CDCE08}"/>
              </a:ext>
            </a:extLst>
          </p:cNvPr>
          <p:cNvSpPr/>
          <p:nvPr/>
        </p:nvSpPr>
        <p:spPr>
          <a:xfrm>
            <a:off x="5289754" y="2283659"/>
            <a:ext cx="4497841" cy="4024163"/>
          </a:xfrm>
          <a:prstGeom prst="roundRect">
            <a:avLst>
              <a:gd name="adj" fmla="val 493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988BECAB-AF68-DF91-9FAF-9F98980FC488}"/>
              </a:ext>
            </a:extLst>
          </p:cNvPr>
          <p:cNvSpPr/>
          <p:nvPr/>
        </p:nvSpPr>
        <p:spPr>
          <a:xfrm>
            <a:off x="627016" y="1401546"/>
            <a:ext cx="916057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АДМИНИСТРАЦИИ АФАНАСЬЕВСКОГО МУНИЦИПАЛЬНОГО ОКРУГА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B40DCB-4C31-03F5-B5B8-282F39AA97FE}"/>
              </a:ext>
            </a:extLst>
          </p:cNvPr>
          <p:cNvSpPr txBox="1"/>
          <p:nvPr/>
        </p:nvSpPr>
        <p:spPr>
          <a:xfrm>
            <a:off x="1913307" y="2965291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ТУТЫНИНА ЛЮДМИЛА ВЛАДИМИРОВНА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1924790" y="3603283"/>
            <a:ext cx="219600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</a:t>
            </a:r>
          </a:p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муниципального округа по экономике и финансам, начальник финансового управления</a:t>
            </a:r>
            <a:endParaRPr lang="x-non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976251-BD4D-13F1-EFD4-B46D4764B256}"/>
              </a:ext>
            </a:extLst>
          </p:cNvPr>
          <p:cNvSpPr txBox="1"/>
          <p:nvPr/>
        </p:nvSpPr>
        <p:spPr>
          <a:xfrm>
            <a:off x="6440674" y="2965291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БУЗМАКОВА МАРИЯ ЛЕОНИДОВНА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022D57-D8A2-B1D0-233D-597BE273DF86}"/>
              </a:ext>
            </a:extLst>
          </p:cNvPr>
          <p:cNvSpPr txBox="1"/>
          <p:nvPr/>
        </p:nvSpPr>
        <p:spPr>
          <a:xfrm>
            <a:off x="6501242" y="3738741"/>
            <a:ext cx="2196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Начальник управления экономического развития</a:t>
            </a:r>
            <a:endParaRPr lang="x-non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xmlns="" id="{A12F499E-F54D-B300-3108-B922DB39BF1B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D9CDDB-E9D5-565C-BD28-8C61EB0F6DF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150677E5-2101-77A4-EFEC-265E3C50B1B4}"/>
              </a:ext>
            </a:extLst>
          </p:cNvPr>
          <p:cNvGrpSpPr/>
          <p:nvPr/>
        </p:nvGrpSpPr>
        <p:grpSpPr>
          <a:xfrm>
            <a:off x="872803" y="1607193"/>
            <a:ext cx="304522" cy="408045"/>
            <a:chOff x="9206972" y="323924"/>
            <a:chExt cx="315504" cy="42276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8FD74E9E-F3FB-A581-6E2E-D4C124D34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6972" y="323924"/>
              <a:ext cx="315504" cy="42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6E2BDA17-56F8-0A4D-B44A-E0EB3A60B85A}"/>
                </a:ext>
              </a:extLst>
            </p:cNvPr>
            <p:cNvSpPr/>
            <p:nvPr/>
          </p:nvSpPr>
          <p:spPr>
            <a:xfrm>
              <a:off x="9220874" y="349250"/>
              <a:ext cx="291314" cy="346075"/>
            </a:xfrm>
            <a:prstGeom prst="rect">
              <a:avLst/>
            </a:prstGeom>
            <a:solidFill>
              <a:srgbClr val="F2F0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037AEF-5B57-A3F5-14D4-D8F00DE6B103}"/>
              </a:ext>
            </a:extLst>
          </p:cNvPr>
          <p:cNvSpPr txBox="1"/>
          <p:nvPr/>
        </p:nvSpPr>
        <p:spPr>
          <a:xfrm>
            <a:off x="918410" y="1773384"/>
            <a:ext cx="2164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МО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73" y="1594629"/>
            <a:ext cx="365475" cy="408044"/>
          </a:xfrm>
          <a:prstGeom prst="rect">
            <a:avLst/>
          </a:prstGeom>
        </p:spPr>
      </p:pic>
      <p:pic>
        <p:nvPicPr>
          <p:cNvPr id="28" name="Рисунок 27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143354" y="4535450"/>
            <a:ext cx="180000" cy="1800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2228204" y="4585150"/>
            <a:ext cx="151480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8 (83331) 2-18-62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130983" y="4875917"/>
            <a:ext cx="180000" cy="180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2464529" y="4884589"/>
            <a:ext cx="8699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rfo02@mail.ru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781083" y="4468593"/>
            <a:ext cx="180000" cy="180000"/>
          </a:xfrm>
          <a:prstGeom prst="rect">
            <a:avLst/>
          </a:prstGeom>
        </p:spPr>
      </p:pic>
      <p:pic>
        <p:nvPicPr>
          <p:cNvPr id="35" name="Рисунок 34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781083" y="4791851"/>
            <a:ext cx="180000" cy="180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6871083" y="4478738"/>
            <a:ext cx="151480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8 (83331) 2-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7123532" y="4801086"/>
            <a:ext cx="13453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ekonom.adm02@mail.ru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3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4C28617D-4D95-E2FA-333B-B1513E787706}"/>
              </a:ext>
            </a:extLst>
          </p:cNvPr>
          <p:cNvSpPr/>
          <p:nvPr/>
        </p:nvSpPr>
        <p:spPr>
          <a:xfrm>
            <a:off x="3715185" y="2283659"/>
            <a:ext cx="2968120" cy="4024164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DAD387B8-BA62-7204-B650-0F61E31018F9}"/>
              </a:ext>
            </a:extLst>
          </p:cNvPr>
          <p:cNvSpPr/>
          <p:nvPr/>
        </p:nvSpPr>
        <p:spPr>
          <a:xfrm>
            <a:off x="627016" y="2283658"/>
            <a:ext cx="2951999" cy="4024165"/>
          </a:xfrm>
          <a:prstGeom prst="roundRect">
            <a:avLst>
              <a:gd name="adj" fmla="val 654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302574CC-A14D-5C5E-36E6-B66E0E525D57}"/>
              </a:ext>
            </a:extLst>
          </p:cNvPr>
          <p:cNvSpPr/>
          <p:nvPr/>
        </p:nvSpPr>
        <p:spPr>
          <a:xfrm>
            <a:off x="6892990" y="2296328"/>
            <a:ext cx="2968120" cy="4024164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988BECAB-AF68-DF91-9FAF-9F98980FC488}"/>
              </a:ext>
            </a:extLst>
          </p:cNvPr>
          <p:cNvSpPr/>
          <p:nvPr/>
        </p:nvSpPr>
        <p:spPr>
          <a:xfrm>
            <a:off x="627016" y="1401546"/>
            <a:ext cx="916057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АДМИНИСТРАЦИИ АФАНАСЬЕВСКОГО МУНИЦИПАЛЬНОГО ОКРУГА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4B40DCB-4C31-03F5-B5B8-282F39AA97FE}"/>
              </a:ext>
            </a:extLst>
          </p:cNvPr>
          <p:cNvSpPr txBox="1"/>
          <p:nvPr/>
        </p:nvSpPr>
        <p:spPr>
          <a:xfrm>
            <a:off x="1184472" y="2965291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ПОТАПОВА ЕКАТЕРИНА АНАТОЛЬЕВНА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1140554" y="3604613"/>
            <a:ext cx="219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управления экономического развития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1976251-BD4D-13F1-EFD4-B46D4764B256}"/>
              </a:ext>
            </a:extLst>
          </p:cNvPr>
          <p:cNvSpPr txBox="1"/>
          <p:nvPr/>
        </p:nvSpPr>
        <p:spPr>
          <a:xfrm>
            <a:off x="6906048" y="2965291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ПОТАШОВА ЛЮДМИЛА ИВАНОВНА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022D57-D8A2-B1D0-233D-597BE273DF86}"/>
              </a:ext>
            </a:extLst>
          </p:cNvPr>
          <p:cNvSpPr txBox="1"/>
          <p:nvPr/>
        </p:nvSpPr>
        <p:spPr>
          <a:xfrm>
            <a:off x="7205536" y="3595185"/>
            <a:ext cx="219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Главный специалист по экономическому развитию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79E421-4E65-F2A1-6040-7A4D2FE23B02}"/>
              </a:ext>
            </a:extLst>
          </p:cNvPr>
          <p:cNvSpPr txBox="1"/>
          <p:nvPr/>
        </p:nvSpPr>
        <p:spPr>
          <a:xfrm>
            <a:off x="3937928" y="2965291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ШАБАЛИНА СВЕТЛАНА ВЛАДИМИРОВНА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B9727CE-117D-5450-2ED5-3033E49055E2}"/>
              </a:ext>
            </a:extLst>
          </p:cNvPr>
          <p:cNvSpPr txBox="1"/>
          <p:nvPr/>
        </p:nvSpPr>
        <p:spPr>
          <a:xfrm>
            <a:off x="4092553" y="3595185"/>
            <a:ext cx="2196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заведующего отделом строительства, архитектуры и земельно-имущественных отношений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E4441750-57E1-689E-A21F-EFF14EB3ABC5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F7EE59-6332-A2AB-1CDA-C43FA2E8BE9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B6929D44-8320-669F-79F4-DE2900A1CFDA}"/>
              </a:ext>
            </a:extLst>
          </p:cNvPr>
          <p:cNvGrpSpPr/>
          <p:nvPr/>
        </p:nvGrpSpPr>
        <p:grpSpPr>
          <a:xfrm>
            <a:off x="872803" y="1607193"/>
            <a:ext cx="304522" cy="408045"/>
            <a:chOff x="9206972" y="323924"/>
            <a:chExt cx="315504" cy="422760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xmlns="" id="{B4A6B507-8FF1-0510-DC7B-072D419D5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6972" y="323924"/>
              <a:ext cx="315504" cy="42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034E9F62-C347-78F4-8032-B89DD0C3779D}"/>
                </a:ext>
              </a:extLst>
            </p:cNvPr>
            <p:cNvSpPr/>
            <p:nvPr/>
          </p:nvSpPr>
          <p:spPr>
            <a:xfrm>
              <a:off x="9220874" y="349250"/>
              <a:ext cx="291314" cy="346075"/>
            </a:xfrm>
            <a:prstGeom prst="rect">
              <a:avLst/>
            </a:prstGeom>
            <a:solidFill>
              <a:srgbClr val="F2F0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94E5D66-69CC-1186-C390-8BB609E5FF7D}"/>
              </a:ext>
            </a:extLst>
          </p:cNvPr>
          <p:cNvSpPr txBox="1"/>
          <p:nvPr/>
        </p:nvSpPr>
        <p:spPr>
          <a:xfrm>
            <a:off x="918410" y="1773384"/>
            <a:ext cx="2164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МО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73" y="1594629"/>
            <a:ext cx="365475" cy="408044"/>
          </a:xfrm>
          <a:prstGeom prst="rect">
            <a:avLst/>
          </a:prstGeom>
        </p:spPr>
      </p:pic>
      <p:pic>
        <p:nvPicPr>
          <p:cNvPr id="25" name="Рисунок 24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95185" y="4193053"/>
            <a:ext cx="180000" cy="180000"/>
          </a:xfrm>
          <a:prstGeom prst="rect">
            <a:avLst/>
          </a:prstGeom>
        </p:spPr>
      </p:pic>
      <p:pic>
        <p:nvPicPr>
          <p:cNvPr id="26" name="Рисунок 25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19622" y="4310121"/>
            <a:ext cx="180000" cy="180000"/>
          </a:xfrm>
          <a:prstGeom prst="rect">
            <a:avLst/>
          </a:prstGeom>
        </p:spPr>
      </p:pic>
      <p:pic>
        <p:nvPicPr>
          <p:cNvPr id="27" name="Рисунок 26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05146" y="4220121"/>
            <a:ext cx="180000" cy="180000"/>
          </a:xfrm>
          <a:prstGeom prst="rect">
            <a:avLst/>
          </a:prstGeom>
        </p:spPr>
      </p:pic>
      <p:pic>
        <p:nvPicPr>
          <p:cNvPr id="29" name="Рисунок 28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73430" y="4583794"/>
            <a:ext cx="180000" cy="180000"/>
          </a:xfrm>
          <a:prstGeom prst="rect">
            <a:avLst/>
          </a:prstGeom>
        </p:spPr>
      </p:pic>
      <p:pic>
        <p:nvPicPr>
          <p:cNvPr id="30" name="Рисунок 29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16111" y="4661409"/>
            <a:ext cx="180000" cy="180000"/>
          </a:xfrm>
          <a:prstGeom prst="rect">
            <a:avLst/>
          </a:prstGeom>
        </p:spPr>
      </p:pic>
      <p:pic>
        <p:nvPicPr>
          <p:cNvPr id="31" name="Рисунок 30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12834" y="4590664"/>
            <a:ext cx="180000" cy="180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1374895" y="4239161"/>
            <a:ext cx="151480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8 (83331) 2-1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4346657" y="4344309"/>
            <a:ext cx="151480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8 (83331) 2-1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7726669" y="4267373"/>
            <a:ext cx="114126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8 (83331) 2-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1604634" y="4612636"/>
            <a:ext cx="13863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ekonom.adm02@mail.ru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4600953" y="4687217"/>
            <a:ext cx="8699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rfo02@mail.ru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94DB7C7-429D-AAE0-DF5B-BE58CD71E43A}"/>
              </a:ext>
            </a:extLst>
          </p:cNvPr>
          <p:cNvSpPr txBox="1"/>
          <p:nvPr/>
        </p:nvSpPr>
        <p:spPr>
          <a:xfrm>
            <a:off x="7810085" y="4628945"/>
            <a:ext cx="139373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ekonom.adm02@mail.ru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СБОРА ИНФОРМАЦИИ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99521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сбора информации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D78E57B3-36F0-8C5A-993D-3D5CDFB7B6D0}"/>
              </a:ext>
            </a:extLst>
          </p:cNvPr>
          <p:cNvSpPr/>
          <p:nvPr/>
        </p:nvSpPr>
        <p:spPr>
          <a:xfrm>
            <a:off x="2729282" y="1299759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БИЗНЕС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32EFCF94-E42F-D49D-3245-7AEA00089323}"/>
              </a:ext>
            </a:extLst>
          </p:cNvPr>
          <p:cNvSpPr/>
          <p:nvPr/>
        </p:nvSpPr>
        <p:spPr>
          <a:xfrm>
            <a:off x="2875934" y="5631852"/>
            <a:ext cx="4497842" cy="780627"/>
          </a:xfrm>
          <a:prstGeom prst="roundRect">
            <a:avLst>
              <a:gd name="adj" fmla="val 276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важнейших проблем и преимуществ округа, а также потребностей бизнеса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A6935D2A-AAE5-ADAB-2C88-BCFC87D00B91}"/>
              </a:ext>
            </a:extLst>
          </p:cNvPr>
          <p:cNvSpPr/>
          <p:nvPr/>
        </p:nvSpPr>
        <p:spPr>
          <a:xfrm>
            <a:off x="5042019" y="2236207"/>
            <a:ext cx="2811566" cy="31420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538C26BD-1D3A-98EA-B187-447E69777C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789445" y="5850077"/>
            <a:ext cx="365554" cy="36555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36D7508-C0BA-E88E-89F7-097298CD629C}"/>
              </a:ext>
            </a:extLst>
          </p:cNvPr>
          <p:cNvSpPr txBox="1"/>
          <p:nvPr/>
        </p:nvSpPr>
        <p:spPr>
          <a:xfrm>
            <a:off x="5207306" y="2520583"/>
            <a:ext cx="2195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АНОНИМНЫЙ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ОПРОС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810CF56-CAF6-CFEA-714F-2B2201C7DDDA}"/>
              </a:ext>
            </a:extLst>
          </p:cNvPr>
          <p:cNvSpPr txBox="1"/>
          <p:nvPr/>
        </p:nvSpPr>
        <p:spPr>
          <a:xfrm>
            <a:off x="6003628" y="314351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B47A37C8-0458-75C8-8033-5DEA9D4AA82B}"/>
              </a:ext>
            </a:extLst>
          </p:cNvPr>
          <p:cNvSpPr txBox="1"/>
          <p:nvPr/>
        </p:nvSpPr>
        <p:spPr>
          <a:xfrm>
            <a:off x="5982471" y="3561793"/>
            <a:ext cx="824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3D8021D-4233-9C78-5EAB-4DEC57477B45}"/>
              </a:ext>
            </a:extLst>
          </p:cNvPr>
          <p:cNvSpPr txBox="1"/>
          <p:nvPr/>
        </p:nvSpPr>
        <p:spPr>
          <a:xfrm>
            <a:off x="5880763" y="4117570"/>
            <a:ext cx="12742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МАЛЫЕ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C1376AF3-DD39-9D89-4666-3E4FC829A6F7}"/>
              </a:ext>
            </a:extLst>
          </p:cNvPr>
          <p:cNvCxnSpPr>
            <a:cxnSpLocks/>
          </p:cNvCxnSpPr>
          <p:nvPr/>
        </p:nvCxnSpPr>
        <p:spPr>
          <a:xfrm>
            <a:off x="5502506" y="3980596"/>
            <a:ext cx="9121" cy="760095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Портфель со сплошной заливкой">
            <a:extLst>
              <a:ext uri="{FF2B5EF4-FFF2-40B4-BE49-F238E27FC236}">
                <a16:creationId xmlns:a16="http://schemas.microsoft.com/office/drawing/2014/main" xmlns="" id="{92BED113-BA2D-8BDD-62FF-46D8C7AED9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29445" y="1507557"/>
            <a:ext cx="360000" cy="360000"/>
          </a:xfrm>
          <a:prstGeom prst="rect">
            <a:avLst/>
          </a:prstGeom>
        </p:spPr>
      </p:pic>
      <p:pic>
        <p:nvPicPr>
          <p:cNvPr id="6" name="Рисунок 5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7DC53372-842E-F7F0-F8DE-F6E5AD9266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224683" y="1630097"/>
            <a:ext cx="360000" cy="3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A5A40-5A84-74A9-6EFF-40C78281BEE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BA19B2A8-7E6D-4C86-13F9-15D2E361B4EA}"/>
              </a:ext>
            </a:extLst>
          </p:cNvPr>
          <p:cNvSpPr/>
          <p:nvPr/>
        </p:nvSpPr>
        <p:spPr>
          <a:xfrm>
            <a:off x="1880075" y="2326818"/>
            <a:ext cx="2847422" cy="3016334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АФАНАСЬЕВСКОЕ РАЙОННОЕ ПОТРЕБИТЕЛЬСКОЕ ОБЩЕСТВО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«АГРОФИРМА «ГОРДИНО»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 БРАТЧИКОВ СЕРГЕЙ ЕВГЕНЬЕВИЧ  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x-non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AA6BA8E-0CAA-4800-A76B-2B69F6F15C04}"/>
              </a:ext>
            </a:extLst>
          </p:cNvPr>
          <p:cNvSpPr txBox="1"/>
          <p:nvPr/>
        </p:nvSpPr>
        <p:spPr>
          <a:xfrm>
            <a:off x="2204095" y="2520583"/>
            <a:ext cx="2195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ОЧНОЕ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ИНТЕРВЬЮ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810CF56-CAF6-CFEA-714F-2B2201C7DDDA}"/>
              </a:ext>
            </a:extLst>
          </p:cNvPr>
          <p:cNvSpPr txBox="1"/>
          <p:nvPr/>
        </p:nvSpPr>
        <p:spPr>
          <a:xfrm>
            <a:off x="2856873" y="3028694"/>
            <a:ext cx="3694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47A37C8-0458-75C8-8033-5DEA9D4AA82B}"/>
              </a:ext>
            </a:extLst>
          </p:cNvPr>
          <p:cNvSpPr txBox="1"/>
          <p:nvPr/>
        </p:nvSpPr>
        <p:spPr>
          <a:xfrm>
            <a:off x="2736498" y="3468048"/>
            <a:ext cx="82498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781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974CEDE3-AA81-4A96-6AD7-46AAAB43C2FC}"/>
              </a:ext>
            </a:extLst>
          </p:cNvPr>
          <p:cNvSpPr/>
          <p:nvPr/>
        </p:nvSpPr>
        <p:spPr>
          <a:xfrm>
            <a:off x="7591598" y="2285991"/>
            <a:ext cx="2196000" cy="31420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4C748EC-2605-A9B4-D56B-2827537DEAE2}"/>
              </a:ext>
            </a:extLst>
          </p:cNvPr>
          <p:cNvSpPr/>
          <p:nvPr/>
        </p:nvSpPr>
        <p:spPr>
          <a:xfrm>
            <a:off x="5289755" y="2283661"/>
            <a:ext cx="2196000" cy="31420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AE96A54D-C92F-81CE-6CC2-44932DA3F03B}"/>
              </a:ext>
            </a:extLst>
          </p:cNvPr>
          <p:cNvSpPr/>
          <p:nvPr/>
        </p:nvSpPr>
        <p:spPr>
          <a:xfrm>
            <a:off x="2881005" y="1188130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АДМИНИСТРАЦИЯ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(ИНТЕРВЬЮ)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06225" y="579574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СБОРА ИНФОРМАЦИИ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99521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 сбора информации</a:t>
            </a:r>
          </a:p>
        </p:txBody>
      </p:sp>
      <p:sp>
        <p:nvSpPr>
          <p:cNvPr id="12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02F1D900-6EA0-5665-EAAB-CB1B9C913B2B}"/>
              </a:ext>
            </a:extLst>
          </p:cNvPr>
          <p:cNvSpPr/>
          <p:nvPr/>
        </p:nvSpPr>
        <p:spPr>
          <a:xfrm>
            <a:off x="2622229" y="5597772"/>
            <a:ext cx="4497842" cy="780627"/>
          </a:xfrm>
          <a:prstGeom prst="roundRect">
            <a:avLst>
              <a:gd name="adj" fmla="val 276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административных проблем                     и сильных сторон развития округа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Рисунок 1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xmlns="" id="{56B05306-0EEB-EA77-5ED8-9D84163A5A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99218" y="5805308"/>
            <a:ext cx="365554" cy="3655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3EAFA99-8EA3-4F32-A27D-4E88AE2D3536}"/>
              </a:ext>
            </a:extLst>
          </p:cNvPr>
          <p:cNvSpPr txBox="1"/>
          <p:nvPr/>
        </p:nvSpPr>
        <p:spPr>
          <a:xfrm>
            <a:off x="5232906" y="3041292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ХАРИН ВИТАЛИЙ ВАСИЛЬЕВИЧ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E9505A7-A6A0-FC66-D2B4-16282905A7F2}"/>
              </a:ext>
            </a:extLst>
          </p:cNvPr>
          <p:cNvSpPr txBox="1"/>
          <p:nvPr/>
        </p:nvSpPr>
        <p:spPr>
          <a:xfrm>
            <a:off x="5264460" y="3848778"/>
            <a:ext cx="219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муниципального округа по вопросам жизнеобеспечения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0BF9EAB-EED8-0A0F-8097-1A41040D676D}"/>
              </a:ext>
            </a:extLst>
          </p:cNvPr>
          <p:cNvSpPr txBox="1"/>
          <p:nvPr/>
        </p:nvSpPr>
        <p:spPr>
          <a:xfrm>
            <a:off x="7591598" y="3041292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БУЗМАКОВА СВЕТЛАНА НИКОЛАЕВНА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635141-EDC9-4E91-EE7A-A8E15C24AD61}"/>
              </a:ext>
            </a:extLst>
          </p:cNvPr>
          <p:cNvSpPr txBox="1"/>
          <p:nvPr/>
        </p:nvSpPr>
        <p:spPr>
          <a:xfrm>
            <a:off x="7700031" y="3848778"/>
            <a:ext cx="219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администрации муниципального округа, начальник Афанасьевского территориального управления 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7DC53372-842E-F7F0-F8DE-F6E5AD9266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24683" y="1630097"/>
            <a:ext cx="360000" cy="360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E1A5A40-5A84-74A9-6EFF-40C78281BEE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94C748EC-2605-A9B4-D56B-2827537DEAE2}"/>
              </a:ext>
            </a:extLst>
          </p:cNvPr>
          <p:cNvSpPr/>
          <p:nvPr/>
        </p:nvSpPr>
        <p:spPr>
          <a:xfrm>
            <a:off x="2905768" y="2283661"/>
            <a:ext cx="2196000" cy="3142046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880" y="2285995"/>
            <a:ext cx="2194750" cy="313971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F3EAFA99-8EA3-4F32-A27D-4E88AE2D3536}"/>
              </a:ext>
            </a:extLst>
          </p:cNvPr>
          <p:cNvSpPr txBox="1"/>
          <p:nvPr/>
        </p:nvSpPr>
        <p:spPr>
          <a:xfrm>
            <a:off x="2852846" y="3057793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ТУТЫНИНА ЛЮДМИЛА ВЛАДИМИРОВНА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F3EAFA99-8EA3-4F32-A27D-4E88AE2D3536}"/>
              </a:ext>
            </a:extLst>
          </p:cNvPr>
          <p:cNvSpPr txBox="1"/>
          <p:nvPr/>
        </p:nvSpPr>
        <p:spPr>
          <a:xfrm>
            <a:off x="631552" y="3057793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СЕРОЕВ АЛЕКСАНДР АНАНЬЕВИЧ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5E9505A7-A6A0-FC66-D2B4-16282905A7F2}"/>
              </a:ext>
            </a:extLst>
          </p:cNvPr>
          <p:cNvSpPr txBox="1"/>
          <p:nvPr/>
        </p:nvSpPr>
        <p:spPr>
          <a:xfrm>
            <a:off x="631552" y="3854684"/>
            <a:ext cx="2196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Первый заместитель главы администрации муниципального округа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E9505A7-A6A0-FC66-D2B4-16282905A7F2}"/>
              </a:ext>
            </a:extLst>
          </p:cNvPr>
          <p:cNvSpPr txBox="1"/>
          <p:nvPr/>
        </p:nvSpPr>
        <p:spPr>
          <a:xfrm>
            <a:off x="2905768" y="3848778"/>
            <a:ext cx="219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муниципального округа по экономике и финансам, начальник финансового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1970433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56E59B5D-3E38-BADA-DF40-F483FF350175}"/>
              </a:ext>
            </a:extLst>
          </p:cNvPr>
          <p:cNvSpPr/>
          <p:nvPr/>
        </p:nvSpPr>
        <p:spPr>
          <a:xfrm>
            <a:off x="3733462" y="1401546"/>
            <a:ext cx="2968120" cy="2948263"/>
          </a:xfrm>
          <a:prstGeom prst="roundRect">
            <a:avLst>
              <a:gd name="adj" fmla="val 63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AED28E4B-4C9B-EDA1-A133-4F6E183E8935}"/>
              </a:ext>
            </a:extLst>
          </p:cNvPr>
          <p:cNvSpPr/>
          <p:nvPr/>
        </p:nvSpPr>
        <p:spPr>
          <a:xfrm>
            <a:off x="627016" y="1401547"/>
            <a:ext cx="2995954" cy="2948262"/>
          </a:xfrm>
          <a:prstGeom prst="roundRect">
            <a:avLst>
              <a:gd name="adj" fmla="val 6261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ВЫБОРКА КОМПАНИЙ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ДЛЯ ОНЛАЙН-ОПРОСА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1270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выборка компаний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7254D348-821D-E792-0EB7-EC003E6AF949}"/>
              </a:ext>
            </a:extLst>
          </p:cNvPr>
          <p:cNvSpPr/>
          <p:nvPr/>
        </p:nvSpPr>
        <p:spPr>
          <a:xfrm>
            <a:off x="6819476" y="1401546"/>
            <a:ext cx="2968120" cy="2948263"/>
          </a:xfrm>
          <a:prstGeom prst="roundRect">
            <a:avLst>
              <a:gd name="adj" fmla="val 659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06A4766-7FB8-1E60-AC07-C889083B8299}"/>
              </a:ext>
            </a:extLst>
          </p:cNvPr>
          <p:cNvSpPr txBox="1"/>
          <p:nvPr/>
        </p:nvSpPr>
        <p:spPr>
          <a:xfrm>
            <a:off x="627016" y="1739901"/>
            <a:ext cx="295199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ОТРАСЛЬ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Монеты со сплошной заливкой">
            <a:extLst>
              <a:ext uri="{FF2B5EF4-FFF2-40B4-BE49-F238E27FC236}">
                <a16:creationId xmlns:a16="http://schemas.microsoft.com/office/drawing/2014/main" xmlns="" id="{C49C076B-6E8B-91E9-E767-04B2090A72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17730" y="1464539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5E7263-A50C-60F8-2A66-C9158BFA712F}"/>
              </a:ext>
            </a:extLst>
          </p:cNvPr>
          <p:cNvSpPr txBox="1"/>
          <p:nvPr/>
        </p:nvSpPr>
        <p:spPr>
          <a:xfrm>
            <a:off x="3747717" y="1622920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КРУПНЫЙ, СРЕДНИЙ И МАЛЫЙ БИЗНЕС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4D2D4D-AC47-1ED8-46D4-3ECC5263426D}"/>
              </a:ext>
            </a:extLst>
          </p:cNvPr>
          <p:cNvSpPr txBox="1"/>
          <p:nvPr/>
        </p:nvSpPr>
        <p:spPr>
          <a:xfrm>
            <a:off x="6817610" y="1622920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СОТРУДНИКОВ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Пользователи со сплошной заливкой">
            <a:extLst>
              <a:ext uri="{FF2B5EF4-FFF2-40B4-BE49-F238E27FC236}">
                <a16:creationId xmlns:a16="http://schemas.microsoft.com/office/drawing/2014/main" xmlns="" id="{10CCBE5A-FAA9-12A4-4285-9F19DBC10F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47302" y="1548595"/>
            <a:ext cx="360000" cy="360000"/>
          </a:xfrm>
          <a:prstGeom prst="rect">
            <a:avLst/>
          </a:prstGeom>
        </p:spPr>
      </p:pic>
      <p:pic>
        <p:nvPicPr>
          <p:cNvPr id="20" name="Рисунок 19" descr="Круговая блок-схема со сплошной заливкой">
            <a:extLst>
              <a:ext uri="{FF2B5EF4-FFF2-40B4-BE49-F238E27FC236}">
                <a16:creationId xmlns:a16="http://schemas.microsoft.com/office/drawing/2014/main" xmlns="" id="{A31EE2B5-4FD6-12A1-2E5B-434975C1A46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124238" y="1506300"/>
            <a:ext cx="360000" cy="360000"/>
          </a:xfrm>
          <a:prstGeom prst="rect">
            <a:avLst/>
          </a:prstGeom>
        </p:spPr>
      </p:pic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6AB0046B-BE9F-9153-5EAF-FE24679FC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049615"/>
              </p:ext>
            </p:extLst>
          </p:nvPr>
        </p:nvGraphicFramePr>
        <p:xfrm>
          <a:off x="768742" y="1974259"/>
          <a:ext cx="2687089" cy="3960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F27700B9-0A6C-2F4C-6FA5-37D0A2CB06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2470847"/>
              </p:ext>
            </p:extLst>
          </p:nvPr>
        </p:nvGraphicFramePr>
        <p:xfrm>
          <a:off x="3886013" y="2146134"/>
          <a:ext cx="2687089" cy="169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xmlns="" id="{C50C965E-3236-3485-57CB-205FF455E2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3207617"/>
              </p:ext>
            </p:extLst>
          </p:nvPr>
        </p:nvGraphicFramePr>
        <p:xfrm>
          <a:off x="6953133" y="2154195"/>
          <a:ext cx="2731622" cy="328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0" name="Номер слайда 50">
            <a:extLst>
              <a:ext uri="{FF2B5EF4-FFF2-40B4-BE49-F238E27FC236}">
                <a16:creationId xmlns:a16="http://schemas.microsoft.com/office/drawing/2014/main" xmlns="" id="{A3031E31-6C19-7CC3-9A3E-85BC682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2DB816-6333-D935-40A3-66D99143035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9862776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56E59B5D-3E38-BADA-DF40-F483FF350175}"/>
              </a:ext>
            </a:extLst>
          </p:cNvPr>
          <p:cNvSpPr/>
          <p:nvPr/>
        </p:nvSpPr>
        <p:spPr>
          <a:xfrm>
            <a:off x="3715185" y="1770879"/>
            <a:ext cx="2968120" cy="4536944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AED28E4B-4C9B-EDA1-A133-4F6E183E8935}"/>
              </a:ext>
            </a:extLst>
          </p:cNvPr>
          <p:cNvSpPr/>
          <p:nvPr/>
        </p:nvSpPr>
        <p:spPr>
          <a:xfrm>
            <a:off x="627016" y="1770878"/>
            <a:ext cx="2951999" cy="4536945"/>
          </a:xfrm>
          <a:prstGeom prst="roundRect">
            <a:avLst>
              <a:gd name="adj" fmla="val 864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ПРИ РЕАЛИЗАЦИИ ИНВЕСТИЦИОННОГО ПРОЕКТА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146794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7254D348-821D-E792-0EB7-EC003E6AF949}"/>
              </a:ext>
            </a:extLst>
          </p:cNvPr>
          <p:cNvSpPr/>
          <p:nvPr/>
        </p:nvSpPr>
        <p:spPr>
          <a:xfrm>
            <a:off x="6819476" y="1770879"/>
            <a:ext cx="2968120" cy="4536944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06A4766-7FB8-1E60-AC07-C889083B8299}"/>
              </a:ext>
            </a:extLst>
          </p:cNvPr>
          <p:cNvSpPr txBox="1"/>
          <p:nvPr/>
        </p:nvSpPr>
        <p:spPr>
          <a:xfrm>
            <a:off x="627016" y="2007950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РЕАЛИЗОВАЛИ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ПРОЕКТЫ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Монеты со сплошной заливкой">
            <a:extLst>
              <a:ext uri="{FF2B5EF4-FFF2-40B4-BE49-F238E27FC236}">
                <a16:creationId xmlns:a16="http://schemas.microsoft.com/office/drawing/2014/main" xmlns="" id="{C49C076B-6E8B-91E9-E767-04B2090A72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283996" y="1847883"/>
            <a:ext cx="360000" cy="36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9ED5EC5-DA2B-B67F-316E-9A04197D5075}"/>
              </a:ext>
            </a:extLst>
          </p:cNvPr>
          <p:cNvSpPr txBox="1"/>
          <p:nvPr/>
        </p:nvSpPr>
        <p:spPr>
          <a:xfrm>
            <a:off x="839119" y="2720805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7,1%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36176DF-7E83-79D9-D98C-C16A349E3BCF}"/>
              </a:ext>
            </a:extLst>
          </p:cNvPr>
          <p:cNvSpPr txBox="1"/>
          <p:nvPr/>
        </p:nvSpPr>
        <p:spPr>
          <a:xfrm>
            <a:off x="839119" y="3222924"/>
            <a:ext cx="225413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в выборке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817A7D7-39C3-C19E-03C1-116EF4F8C841}"/>
              </a:ext>
            </a:extLst>
          </p:cNvPr>
          <p:cNvSpPr txBox="1"/>
          <p:nvPr/>
        </p:nvSpPr>
        <p:spPr>
          <a:xfrm>
            <a:off x="7029858" y="2173396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B014617-87EF-37E5-0BB4-59168B9B1CFA}"/>
              </a:ext>
            </a:extLst>
          </p:cNvPr>
          <p:cNvSpPr txBox="1"/>
          <p:nvPr/>
        </p:nvSpPr>
        <p:spPr>
          <a:xfrm>
            <a:off x="7029857" y="2675515"/>
            <a:ext cx="244699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отмечают финансовые трудности, </a:t>
            </a:r>
            <a:r>
              <a:rPr lang="x-none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использования заёмных средств для развития бизнеса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46B5C4DF-4879-E82C-1A8B-99D847E68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6989656"/>
              </p:ext>
            </p:extLst>
          </p:nvPr>
        </p:nvGraphicFramePr>
        <p:xfrm>
          <a:off x="618954" y="3222924"/>
          <a:ext cx="2951999" cy="308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8030012-FB3A-62A3-8150-35FFC833724F}"/>
              </a:ext>
            </a:extLst>
          </p:cNvPr>
          <p:cNvSpPr txBox="1"/>
          <p:nvPr/>
        </p:nvSpPr>
        <p:spPr>
          <a:xfrm>
            <a:off x="3943844" y="2173396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14,3%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2F5DA38-46A5-A6B1-F9E8-3231D6BCC328}"/>
              </a:ext>
            </a:extLst>
          </p:cNvPr>
          <p:cNvSpPr txBox="1"/>
          <p:nvPr/>
        </p:nvSpPr>
        <p:spPr>
          <a:xfrm>
            <a:off x="3943844" y="2675515"/>
            <a:ext cx="22541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отмечают сложности с оформлением документов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C5B1B2-3C1F-0578-5028-AAE9B4C94CD4}"/>
              </a:ext>
            </a:extLst>
          </p:cNvPr>
          <p:cNvSpPr txBox="1"/>
          <p:nvPr/>
        </p:nvSpPr>
        <p:spPr>
          <a:xfrm>
            <a:off x="4182802" y="3222924"/>
            <a:ext cx="1274236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количество документов              и требуемых разрешений</a:t>
            </a:r>
            <a:endParaRPr lang="x-none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812DCE40-94A9-EDBA-14E5-8C5D96887B18}"/>
              </a:ext>
            </a:extLst>
          </p:cNvPr>
          <p:cNvCxnSpPr>
            <a:cxnSpLocks/>
          </p:cNvCxnSpPr>
          <p:nvPr/>
        </p:nvCxnSpPr>
        <p:spPr>
          <a:xfrm>
            <a:off x="3943844" y="3243093"/>
            <a:ext cx="0" cy="79625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 descr="Бумага со сплошной заливкой">
            <a:extLst>
              <a:ext uri="{FF2B5EF4-FFF2-40B4-BE49-F238E27FC236}">
                <a16:creationId xmlns:a16="http://schemas.microsoft.com/office/drawing/2014/main" xmlns="" id="{4F310181-AA42-403C-25BD-E9F7DC161C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258384" y="1873958"/>
            <a:ext cx="360000" cy="360000"/>
          </a:xfrm>
          <a:prstGeom prst="rect">
            <a:avLst/>
          </a:prstGeom>
        </p:spPr>
      </p:pic>
      <p:sp>
        <p:nvSpPr>
          <p:cNvPr id="4" name="Номер слайда 50">
            <a:extLst>
              <a:ext uri="{FF2B5EF4-FFF2-40B4-BE49-F238E27FC236}">
                <a16:creationId xmlns:a16="http://schemas.microsoft.com/office/drawing/2014/main" xmlns="" id="{B8B07B34-80FE-991E-E035-539AE3E3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A996AA-35EC-F6E0-E70F-A09B3222F6B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6422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x-non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CA681B2E-CC94-3AAF-E060-F2F2C175E23F}"/>
              </a:ext>
            </a:extLst>
          </p:cNvPr>
          <p:cNvSpPr/>
          <p:nvPr/>
        </p:nvSpPr>
        <p:spPr>
          <a:xfrm>
            <a:off x="554182" y="1401547"/>
            <a:ext cx="6096791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ОТГРУЖЕННОЙ </a:t>
            </a:r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lang="en-US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3358783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xmlns="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009294"/>
              </p:ext>
            </p:extLst>
          </p:nvPr>
        </p:nvGraphicFramePr>
        <p:xfrm>
          <a:off x="6821197" y="2283621"/>
          <a:ext cx="2966399" cy="327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x-non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x-non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 (оценка)</a:t>
            </a:r>
            <a:endParaRPr lang="x-none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xmlns="" id="{859BFF25-7647-679E-CF0A-EDBC0E40A471}"/>
              </a:ext>
            </a:extLst>
          </p:cNvPr>
          <p:cNvGrpSpPr/>
          <p:nvPr/>
        </p:nvGrpSpPr>
        <p:grpSpPr>
          <a:xfrm>
            <a:off x="2349636" y="2150266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xmlns="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prstClr val="white"/>
                </a:solidFill>
              </a:endParaRPr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xmlns="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>
                <a:solidFill>
                  <a:prstClr val="white"/>
                </a:solidFill>
              </a:endParaRPr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xmlns="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xmlns="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xmlns="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xmlns="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xmlns="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xmlns="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4DDD486F-FFDC-3AC3-0983-1563F64C780C}"/>
              </a:ext>
            </a:extLst>
          </p:cNvPr>
          <p:cNvSpPr txBox="1"/>
          <p:nvPr/>
        </p:nvSpPr>
        <p:spPr>
          <a:xfrm>
            <a:off x="3193411" y="1674883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xmlns="" id="{7DACA747-66C6-0E65-B5FA-C504D9C6D2C4}"/>
              </a:ext>
            </a:extLst>
          </p:cNvPr>
          <p:cNvSpPr/>
          <p:nvPr/>
        </p:nvSpPr>
        <p:spPr>
          <a:xfrm>
            <a:off x="3193411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342,4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xmlns="" id="{1F8EAFBB-518D-C75C-F633-1B12885366D0}"/>
              </a:ext>
            </a:extLst>
          </p:cNvPr>
          <p:cNvSpPr/>
          <p:nvPr/>
        </p:nvSpPr>
        <p:spPr>
          <a:xfrm>
            <a:off x="3991617" y="212844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204,9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xmlns="" id="{0B4880A1-91DC-D0F0-A77C-E94DED46A2DE}"/>
              </a:ext>
            </a:extLst>
          </p:cNvPr>
          <p:cNvSpPr/>
          <p:nvPr/>
        </p:nvSpPr>
        <p:spPr>
          <a:xfrm>
            <a:off x="3590989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205,8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51F7AF6-8F8A-5B37-A1C2-3650196617FB}"/>
              </a:ext>
            </a:extLst>
          </p:cNvPr>
          <p:cNvSpPr txBox="1"/>
          <p:nvPr/>
        </p:nvSpPr>
        <p:spPr>
          <a:xfrm>
            <a:off x="5269143" y="3015810"/>
            <a:ext cx="11203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продукции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xmlns="" id="{BD49888C-EE87-0AA1-DB51-FCB7AE18C6FB}"/>
              </a:ext>
            </a:extLst>
          </p:cNvPr>
          <p:cNvSpPr/>
          <p:nvPr/>
        </p:nvSpPr>
        <p:spPr>
          <a:xfrm>
            <a:off x="5269143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875,3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xmlns="" id="{E891C477-CE41-440F-B223-9BD475BA4F74}"/>
              </a:ext>
            </a:extLst>
          </p:cNvPr>
          <p:cNvSpPr/>
          <p:nvPr/>
        </p:nvSpPr>
        <p:spPr>
          <a:xfrm>
            <a:off x="6067349" y="333957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775,2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BA41BC5E-92C9-7CBA-1F88-F41F35900D8E}"/>
              </a:ext>
            </a:extLst>
          </p:cNvPr>
          <p:cNvSpPr/>
          <p:nvPr/>
        </p:nvSpPr>
        <p:spPr>
          <a:xfrm>
            <a:off x="5666721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753,8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2EFB3336-310E-8D41-40DB-BCF7E0A8AF90}"/>
              </a:ext>
            </a:extLst>
          </p:cNvPr>
          <p:cNvSpPr txBox="1"/>
          <p:nvPr/>
        </p:nvSpPr>
        <p:spPr>
          <a:xfrm>
            <a:off x="4862489" y="4586482"/>
            <a:ext cx="15629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      по полному кругу организация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:a16="http://schemas.microsoft.com/office/drawing/2014/main" xmlns="" id="{A3F711DB-496E-5AE9-8DA3-52FB6C8C4FC4}"/>
              </a:ext>
            </a:extLst>
          </p:cNvPr>
          <p:cNvSpPr/>
          <p:nvPr/>
        </p:nvSpPr>
        <p:spPr>
          <a:xfrm>
            <a:off x="4862489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914,0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:a16="http://schemas.microsoft.com/office/drawing/2014/main" xmlns="" id="{8F9B137A-9F0C-3053-26F4-F1A1A4D82D6D}"/>
              </a:ext>
            </a:extLst>
          </p:cNvPr>
          <p:cNvSpPr/>
          <p:nvPr/>
        </p:nvSpPr>
        <p:spPr>
          <a:xfrm>
            <a:off x="5660695" y="5035939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1085,1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xmlns="" id="{5638DA25-0A83-5C61-BB97-CE89B7FE3C55}"/>
              </a:ext>
            </a:extLst>
          </p:cNvPr>
          <p:cNvSpPr/>
          <p:nvPr/>
        </p:nvSpPr>
        <p:spPr>
          <a:xfrm>
            <a:off x="5260067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977,6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9B8B9FEF-8A61-E7B5-E26D-6064E35C71F8}"/>
              </a:ext>
            </a:extLst>
          </p:cNvPr>
          <p:cNvSpPr txBox="1"/>
          <p:nvPr/>
        </p:nvSpPr>
        <p:spPr>
          <a:xfrm>
            <a:off x="1589193" y="4583313"/>
            <a:ext cx="9882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розничного товарооборота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5BF57916-37D0-2A89-BEDE-6529985937EC}"/>
              </a:ext>
            </a:extLst>
          </p:cNvPr>
          <p:cNvSpPr/>
          <p:nvPr/>
        </p:nvSpPr>
        <p:spPr>
          <a:xfrm>
            <a:off x="1589193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xmlns="" id="{804C102D-E058-03DA-846F-7B2632D8057C}"/>
              </a:ext>
            </a:extLst>
          </p:cNvPr>
          <p:cNvSpPr/>
          <p:nvPr/>
        </p:nvSpPr>
        <p:spPr>
          <a:xfrm>
            <a:off x="2387399" y="503277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xmlns="" id="{AF6DE8AE-5C46-A9ED-FE44-79540CCD291B}"/>
              </a:ext>
            </a:extLst>
          </p:cNvPr>
          <p:cNvSpPr/>
          <p:nvPr/>
        </p:nvSpPr>
        <p:spPr>
          <a:xfrm>
            <a:off x="1986771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1,8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CD500BF9-38C1-5529-5619-ECFDF6A02DFC}"/>
              </a:ext>
            </a:extLst>
          </p:cNvPr>
          <p:cNvSpPr txBox="1"/>
          <p:nvPr/>
        </p:nvSpPr>
        <p:spPr>
          <a:xfrm>
            <a:off x="1085529" y="3015810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xmlns="" id="{049D898B-5B50-DE58-0CB5-29E839E77CE1}"/>
              </a:ext>
            </a:extLst>
          </p:cNvPr>
          <p:cNvSpPr/>
          <p:nvPr/>
        </p:nvSpPr>
        <p:spPr>
          <a:xfrm>
            <a:off x="1085529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14 110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xmlns="" id="{D8C75DED-E032-F06C-4A1B-C15F2E0A1892}"/>
              </a:ext>
            </a:extLst>
          </p:cNvPr>
          <p:cNvSpPr/>
          <p:nvPr/>
        </p:nvSpPr>
        <p:spPr>
          <a:xfrm>
            <a:off x="1883735" y="333677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17 754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2947D3A7-F3F2-F042-E041-2359906A0400}"/>
              </a:ext>
            </a:extLst>
          </p:cNvPr>
          <p:cNvSpPr/>
          <p:nvPr/>
        </p:nvSpPr>
        <p:spPr>
          <a:xfrm>
            <a:off x="1483107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16 515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BD9E40EF-B3BB-3EB9-AF5B-3B81E652F392}"/>
              </a:ext>
            </a:extLst>
          </p:cNvPr>
          <p:cNvSpPr txBox="1"/>
          <p:nvPr/>
        </p:nvSpPr>
        <p:spPr>
          <a:xfrm>
            <a:off x="3231937" y="5140939"/>
            <a:ext cx="988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xmlns="" id="{4676CABC-9A49-F2C2-A9BC-C53B134296DE}"/>
              </a:ext>
            </a:extLst>
          </p:cNvPr>
          <p:cNvSpPr/>
          <p:nvPr/>
        </p:nvSpPr>
        <p:spPr>
          <a:xfrm>
            <a:off x="3231937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23 669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xmlns="" id="{D3AFCDB7-7B2D-FB95-3CC4-26FA72959204}"/>
              </a:ext>
            </a:extLst>
          </p:cNvPr>
          <p:cNvSpPr/>
          <p:nvPr/>
        </p:nvSpPr>
        <p:spPr>
          <a:xfrm>
            <a:off x="4030143" y="547328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28 881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xmlns="" id="{0DA18218-A189-5B34-A992-A1C2F6968601}"/>
              </a:ext>
            </a:extLst>
          </p:cNvPr>
          <p:cNvSpPr/>
          <p:nvPr/>
        </p:nvSpPr>
        <p:spPr>
          <a:xfrm>
            <a:off x="3629515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26 044</a:t>
            </a:r>
            <a:endParaRPr lang="x-none" sz="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xmlns="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xmlns="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prstClr val="white"/>
              </a:solidFill>
            </a:endParaRPr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xmlns="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</a:t>
            </a:r>
            <a:r>
              <a:rPr lang="x-non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ОКРУГА</a:t>
            </a:r>
          </a:p>
        </p:txBody>
      </p:sp>
    </p:spTree>
    <p:extLst>
      <p:ext uri="{BB962C8B-B14F-4D97-AF65-F5344CB8AC3E}">
        <p14:creationId xmlns:p14="http://schemas.microsoft.com/office/powerpoint/2010/main" val="589871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140" descr="Country highway receding to horizon">
            <a:extLst>
              <a:ext uri="{FF2B5EF4-FFF2-40B4-BE49-F238E27FC236}">
                <a16:creationId xmlns:a16="http://schemas.microsoft.com/office/drawing/2014/main" xmlns="" id="{601A6AC4-8968-0B94-EFDD-22E1A9943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321" y="3541706"/>
            <a:ext cx="3977354" cy="2766116"/>
          </a:xfrm>
          <a:custGeom>
            <a:avLst/>
            <a:gdLst>
              <a:gd name="connsiteX0" fmla="*/ 247567 w 3977354"/>
              <a:gd name="connsiteY0" fmla="*/ 0 h 2766116"/>
              <a:gd name="connsiteX1" fmla="*/ 3729787 w 3977354"/>
              <a:gd name="connsiteY1" fmla="*/ 0 h 2766116"/>
              <a:gd name="connsiteX2" fmla="*/ 3977354 w 3977354"/>
              <a:gd name="connsiteY2" fmla="*/ 247567 h 2766116"/>
              <a:gd name="connsiteX3" fmla="*/ 3977354 w 3977354"/>
              <a:gd name="connsiteY3" fmla="*/ 2518549 h 2766116"/>
              <a:gd name="connsiteX4" fmla="*/ 3729787 w 3977354"/>
              <a:gd name="connsiteY4" fmla="*/ 2766116 h 2766116"/>
              <a:gd name="connsiteX5" fmla="*/ 247567 w 3977354"/>
              <a:gd name="connsiteY5" fmla="*/ 2766116 h 2766116"/>
              <a:gd name="connsiteX6" fmla="*/ 0 w 3977354"/>
              <a:gd name="connsiteY6" fmla="*/ 2518549 h 2766116"/>
              <a:gd name="connsiteX7" fmla="*/ 0 w 3977354"/>
              <a:gd name="connsiteY7" fmla="*/ 247567 h 2766116"/>
              <a:gd name="connsiteX8" fmla="*/ 247567 w 3977354"/>
              <a:gd name="connsiteY8" fmla="*/ 0 h 276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7354" h="2766116">
                <a:moveTo>
                  <a:pt x="247567" y="0"/>
                </a:moveTo>
                <a:lnTo>
                  <a:pt x="3729787" y="0"/>
                </a:lnTo>
                <a:cubicBezTo>
                  <a:pt x="3866514" y="0"/>
                  <a:pt x="3977354" y="110840"/>
                  <a:pt x="3977354" y="247567"/>
                </a:cubicBezTo>
                <a:lnTo>
                  <a:pt x="3977354" y="2518549"/>
                </a:lnTo>
                <a:cubicBezTo>
                  <a:pt x="3977354" y="2655276"/>
                  <a:pt x="3866514" y="2766116"/>
                  <a:pt x="3729787" y="2766116"/>
                </a:cubicBezTo>
                <a:lnTo>
                  <a:pt x="247567" y="2766116"/>
                </a:lnTo>
                <a:cubicBezTo>
                  <a:pt x="110840" y="2766116"/>
                  <a:pt x="0" y="2655276"/>
                  <a:pt x="0" y="2518549"/>
                </a:cubicBezTo>
                <a:lnTo>
                  <a:pt x="0" y="247567"/>
                </a:lnTo>
                <a:cubicBezTo>
                  <a:pt x="0" y="110840"/>
                  <a:pt x="110840" y="0"/>
                  <a:pt x="247567" y="0"/>
                </a:cubicBezTo>
                <a:close/>
              </a:path>
            </a:pathLst>
          </a:cu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38DF27EB-ADD8-14D9-C3C2-A3493440690F}"/>
              </a:ext>
            </a:extLst>
          </p:cNvPr>
          <p:cNvSpPr/>
          <p:nvPr/>
        </p:nvSpPr>
        <p:spPr>
          <a:xfrm>
            <a:off x="5795703" y="1401547"/>
            <a:ext cx="3991893" cy="2027453"/>
          </a:xfrm>
          <a:prstGeom prst="roundRect">
            <a:avLst>
              <a:gd name="adj" fmla="val 12961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DCD92E-140C-FCEB-8D89-B4DFC2B66BB3}"/>
              </a:ext>
            </a:extLst>
          </p:cNvPr>
          <p:cNvSpPr txBox="1"/>
          <p:nvPr/>
        </p:nvSpPr>
        <p:spPr>
          <a:xfrm>
            <a:off x="627016" y="55017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ВОЗМОЖНЫЕ РЕШЕНИЯ ПРОБЛЕМ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5E2268E5-CB2D-B784-7262-390A9AE7A51B}"/>
              </a:ext>
            </a:extLst>
          </p:cNvPr>
          <p:cNvSpPr/>
          <p:nvPr/>
        </p:nvSpPr>
        <p:spPr>
          <a:xfrm>
            <a:off x="627015" y="1401546"/>
            <a:ext cx="5035461" cy="4906276"/>
          </a:xfrm>
          <a:prstGeom prst="roundRect">
            <a:avLst>
              <a:gd name="adj" fmla="val 447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30EB40B-61B0-71B6-E201-BA9AA69269D8}"/>
              </a:ext>
            </a:extLst>
          </p:cNvPr>
          <p:cNvSpPr txBox="1"/>
          <p:nvPr/>
        </p:nvSpPr>
        <p:spPr>
          <a:xfrm>
            <a:off x="627015" y="1638617"/>
            <a:ext cx="504516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МНЕНИЮ ПРЕДСТАВИТЕЛЕЙ ОПРОШЕННЫХ КОМПАНИЙ НЕОБХОДИМЫ СЛЕДУЮЩИЕ МЕРЫ ПОДДЕРЖКИ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D37134AF-D33A-98D0-FD9F-4B46E40AEAB0}"/>
              </a:ext>
            </a:extLst>
          </p:cNvPr>
          <p:cNvSpPr/>
          <p:nvPr/>
        </p:nvSpPr>
        <p:spPr>
          <a:xfrm>
            <a:off x="895349" y="2216647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8F514B4-11AB-2F0C-7546-55DFDECCE05B}"/>
              </a:ext>
            </a:extLst>
          </p:cNvPr>
          <p:cNvSpPr txBox="1"/>
          <p:nvPr/>
        </p:nvSpPr>
        <p:spPr>
          <a:xfrm>
            <a:off x="1075254" y="2435116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57,2%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0061EC0-AB85-1D71-C9AD-F14D1A817343}"/>
              </a:ext>
            </a:extLst>
          </p:cNvPr>
          <p:cNvSpPr txBox="1"/>
          <p:nvPr/>
        </p:nvSpPr>
        <p:spPr>
          <a:xfrm>
            <a:off x="1805462" y="2459742"/>
            <a:ext cx="19109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</a:t>
            </a: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xmlns="" id="{62044BA2-B44C-A712-1297-D72CF4C9D5C3}"/>
              </a:ext>
            </a:extLst>
          </p:cNvPr>
          <p:cNvSpPr/>
          <p:nvPr/>
        </p:nvSpPr>
        <p:spPr>
          <a:xfrm>
            <a:off x="895349" y="2996315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xmlns="" id="{9ABA0665-7BF5-3BB6-EDAD-1C435AAA8499}"/>
              </a:ext>
            </a:extLst>
          </p:cNvPr>
          <p:cNvSpPr/>
          <p:nvPr/>
        </p:nvSpPr>
        <p:spPr>
          <a:xfrm>
            <a:off x="895349" y="3781162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Скругленный прямоугольник 96">
            <a:extLst>
              <a:ext uri="{FF2B5EF4-FFF2-40B4-BE49-F238E27FC236}">
                <a16:creationId xmlns:a16="http://schemas.microsoft.com/office/drawing/2014/main" xmlns="" id="{5802C631-A1EC-A364-FF47-7CC93E5701E0}"/>
              </a:ext>
            </a:extLst>
          </p:cNvPr>
          <p:cNvSpPr/>
          <p:nvPr/>
        </p:nvSpPr>
        <p:spPr>
          <a:xfrm>
            <a:off x="895349" y="4560830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1" name="Скругленный прямоугольник 100">
            <a:extLst>
              <a:ext uri="{FF2B5EF4-FFF2-40B4-BE49-F238E27FC236}">
                <a16:creationId xmlns:a16="http://schemas.microsoft.com/office/drawing/2014/main" xmlns="" id="{2D1761B5-B3E1-7A76-AAF3-1224BFFBAF6C}"/>
              </a:ext>
            </a:extLst>
          </p:cNvPr>
          <p:cNvSpPr/>
          <p:nvPr/>
        </p:nvSpPr>
        <p:spPr>
          <a:xfrm>
            <a:off x="895349" y="5340498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6" name="Рисунок 105" descr="Монеты со сплошной заливкой">
            <a:extLst>
              <a:ext uri="{FF2B5EF4-FFF2-40B4-BE49-F238E27FC236}">
                <a16:creationId xmlns:a16="http://schemas.microsoft.com/office/drawing/2014/main" xmlns="" id="{705F1669-CC6A-B05D-F958-37BDF31085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51281" y="2386495"/>
            <a:ext cx="360000" cy="360000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C949C828-2577-C5DF-ADD5-C08EEA31DFB6}"/>
              </a:ext>
            </a:extLst>
          </p:cNvPr>
          <p:cNvSpPr txBox="1"/>
          <p:nvPr/>
        </p:nvSpPr>
        <p:spPr>
          <a:xfrm>
            <a:off x="1075254" y="3218750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28,6%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1766BA8F-FC57-5B2D-90E2-D56C05BC4F1C}"/>
              </a:ext>
            </a:extLst>
          </p:cNvPr>
          <p:cNvSpPr txBox="1"/>
          <p:nvPr/>
        </p:nvSpPr>
        <p:spPr>
          <a:xfrm>
            <a:off x="1805462" y="3243376"/>
            <a:ext cx="19109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Льготное кредитование</a:t>
            </a:r>
          </a:p>
        </p:txBody>
      </p:sp>
      <p:pic>
        <p:nvPicPr>
          <p:cNvPr id="110" name="Рисунок 109" descr="Монеты со сплошной заливкой">
            <a:extLst>
              <a:ext uri="{FF2B5EF4-FFF2-40B4-BE49-F238E27FC236}">
                <a16:creationId xmlns:a16="http://schemas.microsoft.com/office/drawing/2014/main" xmlns="" id="{B09FEF6A-902E-311B-AEB9-701814B819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51281" y="3170129"/>
            <a:ext cx="360000" cy="36000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C95DD27A-64EF-79D2-15ED-71C79132EF43}"/>
              </a:ext>
            </a:extLst>
          </p:cNvPr>
          <p:cNvSpPr txBox="1"/>
          <p:nvPr/>
        </p:nvSpPr>
        <p:spPr>
          <a:xfrm>
            <a:off x="1075254" y="3999631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35,7%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3D1E8BC5-CED5-2F8A-8057-235370113FEC}"/>
              </a:ext>
            </a:extLst>
          </p:cNvPr>
          <p:cNvSpPr txBox="1"/>
          <p:nvPr/>
        </p:nvSpPr>
        <p:spPr>
          <a:xfrm>
            <a:off x="1805462" y="4024257"/>
            <a:ext cx="191094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</a:t>
            </a:r>
          </a:p>
        </p:txBody>
      </p:sp>
      <p:pic>
        <p:nvPicPr>
          <p:cNvPr id="114" name="Рисунок 113" descr="Монеты со сплошной заливкой">
            <a:extLst>
              <a:ext uri="{FF2B5EF4-FFF2-40B4-BE49-F238E27FC236}">
                <a16:creationId xmlns:a16="http://schemas.microsoft.com/office/drawing/2014/main" xmlns="" id="{CEBF71AD-3798-079F-1006-4BBD621CBA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51281" y="3951010"/>
            <a:ext cx="360000" cy="36000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B49FEFF5-ED7A-911B-E522-304578F8CA2D}"/>
              </a:ext>
            </a:extLst>
          </p:cNvPr>
          <p:cNvSpPr txBox="1"/>
          <p:nvPr/>
        </p:nvSpPr>
        <p:spPr>
          <a:xfrm>
            <a:off x="1075254" y="4786885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21,4%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4069AE09-F3E7-1FF7-20FD-D0140564616C}"/>
              </a:ext>
            </a:extLst>
          </p:cNvPr>
          <p:cNvSpPr txBox="1"/>
          <p:nvPr/>
        </p:nvSpPr>
        <p:spPr>
          <a:xfrm>
            <a:off x="1805461" y="4811511"/>
            <a:ext cx="251568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подборе кадров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48EC6495-D330-6761-457E-5F874A3FA7B8}"/>
              </a:ext>
            </a:extLst>
          </p:cNvPr>
          <p:cNvSpPr txBox="1"/>
          <p:nvPr/>
        </p:nvSpPr>
        <p:spPr>
          <a:xfrm>
            <a:off x="1075254" y="5558143"/>
            <a:ext cx="6100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31,9% 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FAF710BB-3919-EA2E-FBBA-05860669961B}"/>
              </a:ext>
            </a:extLst>
          </p:cNvPr>
          <p:cNvSpPr txBox="1"/>
          <p:nvPr/>
        </p:nvSpPr>
        <p:spPr>
          <a:xfrm>
            <a:off x="1805462" y="5500497"/>
            <a:ext cx="279890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доступности существующих мер поддержки</a:t>
            </a:r>
          </a:p>
        </p:txBody>
      </p:sp>
      <p:pic>
        <p:nvPicPr>
          <p:cNvPr id="124" name="Рисунок 123" descr="Банк со сплошной заливкой">
            <a:extLst>
              <a:ext uri="{FF2B5EF4-FFF2-40B4-BE49-F238E27FC236}">
                <a16:creationId xmlns:a16="http://schemas.microsoft.com/office/drawing/2014/main" xmlns="" id="{077AE888-BF98-A5C8-3632-BAD43006AF1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42184" y="5484834"/>
            <a:ext cx="360000" cy="360000"/>
          </a:xfrm>
          <a:prstGeom prst="rect">
            <a:avLst/>
          </a:prstGeo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40969E07-9DBB-0BE0-5FE2-B2628E78DAD2}"/>
              </a:ext>
            </a:extLst>
          </p:cNvPr>
          <p:cNvSpPr txBox="1"/>
          <p:nvPr/>
        </p:nvSpPr>
        <p:spPr>
          <a:xfrm>
            <a:off x="6043094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85,7%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3D5E7585-AEA8-6C9F-5ED3-B5D390D5176F}"/>
              </a:ext>
            </a:extLst>
          </p:cNvPr>
          <p:cNvSpPr txBox="1"/>
          <p:nvPr/>
        </p:nvSpPr>
        <p:spPr>
          <a:xfrm>
            <a:off x="6043093" y="2306182"/>
            <a:ext cx="259986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предпринимателей отмечают,          что для более активного развития округа необходимо улучшение транспортной инфраструктуры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Номер слайда 50">
            <a:extLst>
              <a:ext uri="{FF2B5EF4-FFF2-40B4-BE49-F238E27FC236}">
                <a16:creationId xmlns:a16="http://schemas.microsoft.com/office/drawing/2014/main" xmlns="" id="{D59CBD11-ED18-A63D-880A-49AA9FCE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xmlns="" id="{D33EA256-31E2-E04A-4863-8F643E1771C2}"/>
              </a:ext>
            </a:extLst>
          </p:cNvPr>
          <p:cNvSpPr/>
          <p:nvPr/>
        </p:nvSpPr>
        <p:spPr>
          <a:xfrm>
            <a:off x="627016" y="163628"/>
            <a:ext cx="146794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3EA7A1B3-FDB2-174A-2418-3B154CBF70E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933289" y="4733067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6EA9FB-1524-7609-F314-80A9F1E1D35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40284476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xmlns="" id="{51A819EE-87B6-8A1A-0730-08E1B3889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418895"/>
              </p:ext>
            </p:extLst>
          </p:nvPr>
        </p:nvGraphicFramePr>
        <p:xfrm>
          <a:off x="3723245" y="1401546"/>
          <a:ext cx="2968122" cy="416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АДМИНИСТРАЦИЕЙ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146794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xmlns="" id="{D510CA90-BCEA-DCF2-1BEF-005A50692AF5}"/>
              </a:ext>
            </a:extLst>
          </p:cNvPr>
          <p:cNvSpPr/>
          <p:nvPr/>
        </p:nvSpPr>
        <p:spPr>
          <a:xfrm>
            <a:off x="628736" y="1401545"/>
            <a:ext cx="2966400" cy="2394000"/>
          </a:xfrm>
          <a:prstGeom prst="roundRect">
            <a:avLst>
              <a:gd name="adj" fmla="val 109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7DE4BB89-C823-8988-7CBC-1B407915213F}"/>
              </a:ext>
            </a:extLst>
          </p:cNvPr>
          <p:cNvSpPr/>
          <p:nvPr/>
        </p:nvSpPr>
        <p:spPr>
          <a:xfrm>
            <a:off x="3723245" y="1401545"/>
            <a:ext cx="2968122" cy="4906275"/>
          </a:xfrm>
          <a:prstGeom prst="roundRect">
            <a:avLst>
              <a:gd name="adj" fmla="val 772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7254D348-821D-E792-0EB7-EC003E6AF949}"/>
              </a:ext>
            </a:extLst>
          </p:cNvPr>
          <p:cNvSpPr/>
          <p:nvPr/>
        </p:nvSpPr>
        <p:spPr>
          <a:xfrm>
            <a:off x="6819476" y="1401546"/>
            <a:ext cx="2968120" cy="4906274"/>
          </a:xfrm>
          <a:prstGeom prst="roundRect">
            <a:avLst>
              <a:gd name="adj" fmla="val 86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06A4766-7FB8-1E60-AC07-C889083B8299}"/>
              </a:ext>
            </a:extLst>
          </p:cNvPr>
          <p:cNvSpPr txBox="1"/>
          <p:nvPr/>
        </p:nvSpPr>
        <p:spPr>
          <a:xfrm>
            <a:off x="3723246" y="1600517"/>
            <a:ext cx="29681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    </a:t>
            </a:r>
            <a:r>
              <a:rPr lang="en-US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АДМИНИСТРАЦИЕЙ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 descr="Монеты со сплошной заливкой">
            <a:extLst>
              <a:ext uri="{FF2B5EF4-FFF2-40B4-BE49-F238E27FC236}">
                <a16:creationId xmlns:a16="http://schemas.microsoft.com/office/drawing/2014/main" xmlns="" id="{8FCBDF6A-8A7F-4E13-688F-B44DA31C21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93257" y="1478550"/>
            <a:ext cx="360000" cy="360000"/>
          </a:xfrm>
          <a:prstGeom prst="rect">
            <a:avLst/>
          </a:prstGeom>
        </p:spPr>
      </p:pic>
      <p:pic>
        <p:nvPicPr>
          <p:cNvPr id="37" name="Рисунок 36" descr="Монеты со сплошной заливкой">
            <a:extLst>
              <a:ext uri="{FF2B5EF4-FFF2-40B4-BE49-F238E27FC236}">
                <a16:creationId xmlns:a16="http://schemas.microsoft.com/office/drawing/2014/main" xmlns="" id="{C49C076B-6E8B-91E9-E767-04B2090A72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83996" y="1478550"/>
            <a:ext cx="360000" cy="36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9ED5EC5-DA2B-B67F-316E-9A04197D5075}"/>
              </a:ext>
            </a:extLst>
          </p:cNvPr>
          <p:cNvSpPr txBox="1"/>
          <p:nvPr/>
        </p:nvSpPr>
        <p:spPr>
          <a:xfrm>
            <a:off x="839119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15,6%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36176DF-7E83-79D9-D98C-C16A349E3BCF}"/>
              </a:ext>
            </a:extLst>
          </p:cNvPr>
          <p:cNvSpPr txBox="1"/>
          <p:nvPr/>
        </p:nvSpPr>
        <p:spPr>
          <a:xfrm>
            <a:off x="839119" y="2306182"/>
            <a:ext cx="22541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респондентов знают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инвестиционном уполномоченном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ACE7D1C-8603-5ACB-F1B9-4CC96A819C5B}"/>
              </a:ext>
            </a:extLst>
          </p:cNvPr>
          <p:cNvSpPr txBox="1"/>
          <p:nvPr/>
        </p:nvSpPr>
        <p:spPr>
          <a:xfrm>
            <a:off x="837399" y="4450871"/>
            <a:ext cx="16772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85,7%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D320235-F304-A8D4-B377-A0F3302396DA}"/>
              </a:ext>
            </a:extLst>
          </p:cNvPr>
          <p:cNvSpPr txBox="1"/>
          <p:nvPr/>
        </p:nvSpPr>
        <p:spPr>
          <a:xfrm>
            <a:off x="837398" y="4952990"/>
            <a:ext cx="167720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контактировала с ними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AED28E4B-4C9B-EDA1-A133-4F6E183E8935}"/>
              </a:ext>
            </a:extLst>
          </p:cNvPr>
          <p:cNvSpPr/>
          <p:nvPr/>
        </p:nvSpPr>
        <p:spPr>
          <a:xfrm>
            <a:off x="627016" y="3914887"/>
            <a:ext cx="2951999" cy="2394000"/>
          </a:xfrm>
          <a:prstGeom prst="roundRect">
            <a:avLst>
              <a:gd name="adj" fmla="val 10253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817A7D7-39C3-C19E-03C1-116EF4F8C841}"/>
              </a:ext>
            </a:extLst>
          </p:cNvPr>
          <p:cNvSpPr txBox="1"/>
          <p:nvPr/>
        </p:nvSpPr>
        <p:spPr>
          <a:xfrm>
            <a:off x="7029858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9,1%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B014617-87EF-37E5-0BB4-59168B9B1CFA}"/>
              </a:ext>
            </a:extLst>
          </p:cNvPr>
          <p:cNvSpPr txBox="1"/>
          <p:nvPr/>
        </p:nvSpPr>
        <p:spPr>
          <a:xfrm>
            <a:off x="7029858" y="2306182"/>
            <a:ext cx="225413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компаний-респондентов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получали государственную финансовую поддержку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FC61C3-3A62-D900-880B-15D1D1181A3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1568875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27946F-179A-49B4-0BB0-96B2051D4AB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АФАНАСЬЕВСКОГО МУНИЦИПАЛЬНОГО ОКРУГА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5F0592A3-CCBC-26A7-8134-12102FCA435F}"/>
              </a:ext>
            </a:extLst>
          </p:cNvPr>
          <p:cNvSpPr/>
          <p:nvPr/>
        </p:nvSpPr>
        <p:spPr>
          <a:xfrm>
            <a:off x="7033189" y="158307"/>
            <a:ext cx="2733627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КИРОВСКАЯ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CBF2EC44-B93A-6DD0-E7E6-F2814E9FD082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C769BDC-84C5-87C2-9A8A-BFB56689C509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1374B2-EE14-11BF-2352-85908E77CF2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960" y="1298156"/>
            <a:ext cx="2174751" cy="289638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6531" y="158307"/>
            <a:ext cx="1129469" cy="72762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79" y="1232938"/>
            <a:ext cx="7181065" cy="39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2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4EAC095F-9D74-7D49-4901-E85F2AE217CA}"/>
              </a:ext>
            </a:extLst>
          </p:cNvPr>
          <p:cNvSpPr/>
          <p:nvPr/>
        </p:nvSpPr>
        <p:spPr>
          <a:xfrm>
            <a:off x="7823310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4896 чел.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4C7367CC-2C8F-E4DC-E8B8-3D16B5436723}"/>
              </a:ext>
            </a:extLst>
          </p:cNvPr>
          <p:cNvSpPr/>
          <p:nvPr/>
        </p:nvSpPr>
        <p:spPr>
          <a:xfrm>
            <a:off x="5296223" y="1847741"/>
            <a:ext cx="4491371" cy="192816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9CA13AC4-7435-DEEE-4605-E265104DD5A0}"/>
              </a:ext>
            </a:extLst>
          </p:cNvPr>
          <p:cNvSpPr/>
          <p:nvPr/>
        </p:nvSpPr>
        <p:spPr>
          <a:xfrm>
            <a:off x="5296225" y="1400274"/>
            <a:ext cx="4491371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xmlns="" id="{45117FCB-FB0D-ACDC-38CA-B0524F5A8C72}"/>
              </a:ext>
            </a:extLst>
          </p:cNvPr>
          <p:cNvSpPr/>
          <p:nvPr/>
        </p:nvSpPr>
        <p:spPr>
          <a:xfrm>
            <a:off x="627015" y="1400274"/>
            <a:ext cx="4497839" cy="2376000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6C8BFA-FA03-9B4C-0957-FEDBCCA21685}"/>
              </a:ext>
            </a:extLst>
          </p:cNvPr>
          <p:cNvSpPr txBox="1"/>
          <p:nvPr/>
        </p:nvSpPr>
        <p:spPr>
          <a:xfrm>
            <a:off x="627016" y="1678464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8543F39-1862-225F-676D-5EA9ED5042F5}"/>
              </a:ext>
            </a:extLst>
          </p:cNvPr>
          <p:cNvSpPr/>
          <p:nvPr/>
        </p:nvSpPr>
        <p:spPr>
          <a:xfrm>
            <a:off x="627015" y="3931822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xmlns="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271240"/>
              </p:ext>
            </p:extLst>
          </p:nvPr>
        </p:nvGraphicFramePr>
        <p:xfrm>
          <a:off x="836567" y="2046834"/>
          <a:ext cx="3306015" cy="16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7D06431-2278-115D-A93F-C4A505FF50CB}"/>
              </a:ext>
            </a:extLst>
          </p:cNvPr>
          <p:cNvSpPr txBox="1"/>
          <p:nvPr/>
        </p:nvSpPr>
        <p:spPr>
          <a:xfrm>
            <a:off x="627016" y="4210011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2023 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xmlns="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5172947"/>
              </p:ext>
            </p:extLst>
          </p:nvPr>
        </p:nvGraphicFramePr>
        <p:xfrm>
          <a:off x="766354" y="4578382"/>
          <a:ext cx="3014999" cy="172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5022CB5-E7E2-AA50-A10D-C4C65B8B942C}"/>
              </a:ext>
            </a:extLst>
          </p:cNvPr>
          <p:cNvSpPr txBox="1"/>
          <p:nvPr/>
        </p:nvSpPr>
        <p:spPr>
          <a:xfrm>
            <a:off x="4241277" y="2034900"/>
            <a:ext cx="7593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</a:t>
            </a:r>
            <a:r>
              <a:rPr lang="en-US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172FE0D-553A-FE0F-3A47-C64F9D09AA29}"/>
              </a:ext>
            </a:extLst>
          </p:cNvPr>
          <p:cNvCxnSpPr>
            <a:cxnSpLocks/>
          </p:cNvCxnSpPr>
          <p:nvPr/>
        </p:nvCxnSpPr>
        <p:spPr>
          <a:xfrm>
            <a:off x="4136117" y="2034900"/>
            <a:ext cx="0" cy="1498009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xmlns="" id="{EFDBC0B8-5E11-F341-0ED5-65974A167108}"/>
              </a:ext>
            </a:extLst>
          </p:cNvPr>
          <p:cNvSpPr/>
          <p:nvPr/>
        </p:nvSpPr>
        <p:spPr>
          <a:xfrm>
            <a:off x="4241277" y="2361790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110,9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BC90595E-27D2-4878-4C3C-D23C5E914F17}"/>
              </a:ext>
            </a:extLst>
          </p:cNvPr>
          <p:cNvSpPr/>
          <p:nvPr/>
        </p:nvSpPr>
        <p:spPr>
          <a:xfrm>
            <a:off x="4241277" y="2790600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110,0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xmlns="" id="{F366D0DC-2F2F-1395-6E58-4CEE70D8CCE3}"/>
              </a:ext>
            </a:extLst>
          </p:cNvPr>
          <p:cNvSpPr/>
          <p:nvPr/>
        </p:nvSpPr>
        <p:spPr>
          <a:xfrm>
            <a:off x="4241277" y="3245535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108,6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xmlns="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363488"/>
              </p:ext>
            </p:extLst>
          </p:nvPr>
        </p:nvGraphicFramePr>
        <p:xfrm>
          <a:off x="5289759" y="1400273"/>
          <a:ext cx="4497840" cy="2169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33">
                  <a:extLst>
                    <a:ext uri="{9D8B030D-6E8A-4147-A177-3AD203B41FA5}">
                      <a16:colId xmlns:a16="http://schemas.microsoft.com/office/drawing/2014/main" xmlns="" val="3318199641"/>
                    </a:ext>
                  </a:extLst>
                </a:gridCol>
                <a:gridCol w="498487">
                  <a:extLst>
                    <a:ext uri="{9D8B030D-6E8A-4147-A177-3AD203B41FA5}">
                      <a16:colId xmlns:a16="http://schemas.microsoft.com/office/drawing/2014/main" xmlns="" val="1343176932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xmlns="" val="2111604541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xmlns="" val="2298273598"/>
                    </a:ext>
                  </a:extLst>
                </a:gridCol>
              </a:tblGrid>
              <a:tr h="308558"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8852991"/>
                  </a:ext>
                </a:extLst>
              </a:tr>
              <a:tr h="372187">
                <a:tc rowSpan="2"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номинальная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одного работающего         по полному кругу предприятий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044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506270"/>
                  </a:ext>
                </a:extLst>
              </a:tr>
              <a:tr h="372187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235586"/>
                  </a:ext>
                </a:extLst>
              </a:tr>
              <a:tr h="372187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по 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Кировской области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79490"/>
                  </a:ext>
                </a:extLst>
              </a:tr>
              <a:tr h="744375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реальная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Кировской области 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44000"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103,3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98,5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0292117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326AD10-2947-EFC3-9FD0-462C38686134}"/>
              </a:ext>
            </a:extLst>
          </p:cNvPr>
          <p:cNvSpPr txBox="1"/>
          <p:nvPr/>
        </p:nvSpPr>
        <p:spPr>
          <a:xfrm>
            <a:off x="627015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202ED880-7F9C-7522-6A34-8939D1C06451}"/>
              </a:ext>
            </a:extLst>
          </p:cNvPr>
          <p:cNvSpPr txBox="1"/>
          <p:nvPr/>
        </p:nvSpPr>
        <p:spPr>
          <a:xfrm>
            <a:off x="5316390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указан в процентах к предыдущему году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DE570A78-46A9-3F07-36FA-94EF1D510C3A}"/>
              </a:ext>
            </a:extLst>
          </p:cNvPr>
          <p:cNvSpPr/>
          <p:nvPr/>
        </p:nvSpPr>
        <p:spPr>
          <a:xfrm>
            <a:off x="5495581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0,8%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xmlns="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xmlns="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C1F7855C-3C0A-4AA7-EFF7-C1E794F9135E}"/>
              </a:ext>
            </a:extLst>
          </p:cNvPr>
          <p:cNvSpPr txBox="1"/>
          <p:nvPr/>
        </p:nvSpPr>
        <p:spPr>
          <a:xfrm>
            <a:off x="7623954" y="6329880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граждане на 01.01.2023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Кировской области </a:t>
            </a: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01.01.2023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Кировской области </a:t>
            </a: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01.01.2023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xmlns="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15702" y="5098060"/>
            <a:ext cx="360000" cy="360000"/>
          </a:xfrm>
          <a:prstGeom prst="rect">
            <a:avLst/>
          </a:prstGeom>
        </p:spPr>
      </p:pic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:a16="http://schemas.microsoft.com/office/drawing/2014/main" xmlns="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70190" y="2556325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:a16="http://schemas.microsoft.com/office/drawing/2014/main" xmlns="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430880" y="2517151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xmlns="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flipV="1">
            <a:off x="2890207" y="5447336"/>
            <a:ext cx="360001" cy="360001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xmlns="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22445" y="5409336"/>
            <a:ext cx="294156" cy="322317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27DC45EC-6B72-FC57-F6E6-430D336317AA}"/>
              </a:ext>
            </a:extLst>
          </p:cNvPr>
          <p:cNvSpPr/>
          <p:nvPr/>
        </p:nvSpPr>
        <p:spPr>
          <a:xfrm>
            <a:off x="640993" y="2038805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6C471008-A80D-1F1B-BC66-2067DA06313A}"/>
              </a:ext>
            </a:extLst>
          </p:cNvPr>
          <p:cNvSpPr/>
          <p:nvPr/>
        </p:nvSpPr>
        <p:spPr>
          <a:xfrm>
            <a:off x="640993" y="1145852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F7E90DD8-F625-774B-4916-57BEE3A50CB4}"/>
              </a:ext>
            </a:extLst>
          </p:cNvPr>
          <p:cNvSpPr/>
          <p:nvPr/>
        </p:nvSpPr>
        <p:spPr>
          <a:xfrm>
            <a:off x="627016" y="4593866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F259C10-BB78-48DB-70DD-10B33B701093}"/>
              </a:ext>
            </a:extLst>
          </p:cNvPr>
          <p:cNvSpPr/>
          <p:nvPr/>
        </p:nvSpPr>
        <p:spPr>
          <a:xfrm>
            <a:off x="627016" y="3700913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6" y="6376352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5300094" y="114585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AE91EFE9-B67B-0E7F-6272-816E1137AE9A}"/>
              </a:ext>
            </a:extLst>
          </p:cNvPr>
          <p:cNvSpPr/>
          <p:nvPr/>
        </p:nvSpPr>
        <p:spPr>
          <a:xfrm>
            <a:off x="5286117" y="459386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38997C38-2D25-2F3C-467D-A9A159CF5BA9}"/>
              </a:ext>
            </a:extLst>
          </p:cNvPr>
          <p:cNvSpPr/>
          <p:nvPr/>
        </p:nvSpPr>
        <p:spPr>
          <a:xfrm>
            <a:off x="5286117" y="3700913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C4A423-2228-521E-E06B-9B389FC0E335}"/>
              </a:ext>
            </a:extLst>
          </p:cNvPr>
          <p:cNvSpPr txBox="1"/>
          <p:nvPr/>
        </p:nvSpPr>
        <p:spPr>
          <a:xfrm>
            <a:off x="822445" y="2120937"/>
            <a:ext cx="405129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континентальный с продолжительной холодной многоснежной зимой и умеренным теплым летом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0282E4-2CCC-CE9A-16F7-CC2F77DF86AD}"/>
              </a:ext>
            </a:extLst>
          </p:cNvPr>
          <p:cNvSpPr txBox="1"/>
          <p:nvPr/>
        </p:nvSpPr>
        <p:spPr>
          <a:xfrm>
            <a:off x="1200169" y="2638554"/>
            <a:ext cx="168013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-15℃, в июле + 16℃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94ACB4A-9A05-F909-1488-4F131CC71B1A}"/>
              </a:ext>
            </a:extLst>
          </p:cNvPr>
          <p:cNvSpPr txBox="1"/>
          <p:nvPr/>
        </p:nvSpPr>
        <p:spPr>
          <a:xfrm>
            <a:off x="1201371" y="3071339"/>
            <a:ext cx="16888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по году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дней в месяце идёт дождь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xmlns="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70578" y="2517151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xmlns="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70578" y="2987152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30F9616-4CA9-8FB9-426A-440D5B09B098}"/>
              </a:ext>
            </a:extLst>
          </p:cNvPr>
          <p:cNvSpPr txBox="1"/>
          <p:nvPr/>
        </p:nvSpPr>
        <p:spPr>
          <a:xfrm>
            <a:off x="822445" y="4749070"/>
            <a:ext cx="361199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лесного фонда 430,8 тыс. га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запас древесины 60,7 млн. м3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782E053-2F93-9792-F207-53B43CF12C51}"/>
              </a:ext>
            </a:extLst>
          </p:cNvPr>
          <p:cNvSpPr txBox="1"/>
          <p:nvPr/>
        </p:nvSpPr>
        <p:spPr>
          <a:xfrm>
            <a:off x="1152682" y="5385782"/>
            <a:ext cx="133282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Преобладают мягко-лиственные породы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3DE3B28B-9C2A-C4FD-BC1D-17B55EA166BC}"/>
              </a:ext>
            </a:extLst>
          </p:cNvPr>
          <p:cNvSpPr txBox="1"/>
          <p:nvPr/>
        </p:nvSpPr>
        <p:spPr>
          <a:xfrm>
            <a:off x="3321001" y="5337188"/>
            <a:ext cx="177590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900" b="1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9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 образованы из гальки, гравия и глины </a:t>
            </a:r>
            <a:endParaRPr lang="en-US" sz="9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ED43C5D-0262-F43E-BACE-84B5F5D53598}"/>
              </a:ext>
            </a:extLst>
          </p:cNvPr>
          <p:cNvSpPr txBox="1"/>
          <p:nvPr/>
        </p:nvSpPr>
        <p:spPr>
          <a:xfrm>
            <a:off x="5860471" y="2527874"/>
            <a:ext cx="15176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запасы строительных песков и гравия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7350817-E0E1-F8FA-9710-5BB6612E517F}"/>
              </a:ext>
            </a:extLst>
          </p:cNvPr>
          <p:cNvSpPr txBox="1"/>
          <p:nvPr/>
        </p:nvSpPr>
        <p:spPr>
          <a:xfrm>
            <a:off x="7999934" y="2527874"/>
            <a:ext cx="18189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гравия и торфа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3B81FAEA-1548-B5F4-06CC-079A55CF6E19}"/>
              </a:ext>
            </a:extLst>
          </p:cNvPr>
          <p:cNvSpPr txBox="1"/>
          <p:nvPr/>
        </p:nvSpPr>
        <p:spPr>
          <a:xfrm>
            <a:off x="5481546" y="4749070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515,6 тыс. 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94B33CE-DA6F-7903-8552-2F4E10758830}"/>
              </a:ext>
            </a:extLst>
          </p:cNvPr>
          <p:cNvSpPr txBox="1"/>
          <p:nvPr/>
        </p:nvSpPr>
        <p:spPr>
          <a:xfrm>
            <a:off x="5846495" y="5108783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63,0 тыс. 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2232438-0B4C-EE5D-F317-B1A618F94DAC}"/>
              </a:ext>
            </a:extLst>
          </p:cNvPr>
          <p:cNvSpPr txBox="1"/>
          <p:nvPr/>
        </p:nvSpPr>
        <p:spPr>
          <a:xfrm>
            <a:off x="5846495" y="5585271"/>
            <a:ext cx="17691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тыс. га</a:t>
            </a: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:a16="http://schemas.microsoft.com/office/drawing/2014/main" xmlns="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402399" y="5555312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CF61200C-1B4F-94A8-B2A9-63CB92B95149}"/>
              </a:ext>
            </a:extLst>
          </p:cNvPr>
          <p:cNvSpPr/>
          <p:nvPr/>
        </p:nvSpPr>
        <p:spPr>
          <a:xfrm>
            <a:off x="5297773" y="2035087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617829-9ABE-B8DA-2750-51342286CCBC}"/>
              </a:ext>
            </a:extLst>
          </p:cNvPr>
          <p:cNvSpPr txBox="1"/>
          <p:nvPr/>
        </p:nvSpPr>
        <p:spPr>
          <a:xfrm>
            <a:off x="627018" y="6376352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939" y="5285830"/>
            <a:ext cx="550996" cy="3928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70728" y="5285830"/>
            <a:ext cx="147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лесного фонда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429,8 тыс. га</a:t>
            </a:r>
          </a:p>
        </p:txBody>
      </p:sp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A4503707-C842-55D2-8184-C2281EB1EB33}"/>
              </a:ext>
            </a:extLst>
          </p:cNvPr>
          <p:cNvSpPr/>
          <p:nvPr/>
        </p:nvSpPr>
        <p:spPr>
          <a:xfrm>
            <a:off x="7598612" y="2231916"/>
            <a:ext cx="2196000" cy="3437907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памятника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BFEBFB40-7B6B-80BC-E2A0-D704509DB297}"/>
              </a:ext>
            </a:extLst>
          </p:cNvPr>
          <p:cNvSpPr/>
          <p:nvPr/>
        </p:nvSpPr>
        <p:spPr>
          <a:xfrm>
            <a:off x="627016" y="2269715"/>
            <a:ext cx="2196000" cy="3402252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xmlns="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594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12926F69-40C7-3974-087F-9781F99C6E13}"/>
              </a:ext>
            </a:extLst>
          </p:cNvPr>
          <p:cNvSpPr txBox="1"/>
          <p:nvPr/>
        </p:nvSpPr>
        <p:spPr>
          <a:xfrm>
            <a:off x="826896" y="5518079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B225F85E-9845-220A-B6E0-8F517F2F3582}"/>
              </a:ext>
            </a:extLst>
          </p:cNvPr>
          <p:cNvSpPr txBox="1"/>
          <p:nvPr/>
        </p:nvSpPr>
        <p:spPr>
          <a:xfrm>
            <a:off x="826896" y="5863510"/>
            <a:ext cx="733991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3240BB4F-916F-9A16-B053-540E8BA0C6C3}"/>
              </a:ext>
            </a:extLst>
          </p:cNvPr>
          <p:cNvSpPr txBox="1"/>
          <p:nvPr/>
        </p:nvSpPr>
        <p:spPr>
          <a:xfrm>
            <a:off x="1828506" y="5515935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xmlns="" id="{690BC0E0-A47B-7C34-B2FA-E073E5D93F69}"/>
              </a:ext>
            </a:extLst>
          </p:cNvPr>
          <p:cNvSpPr txBox="1"/>
          <p:nvPr/>
        </p:nvSpPr>
        <p:spPr>
          <a:xfrm>
            <a:off x="826896" y="4770621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xmlns="" id="{8B3D4C90-9F8B-ADB3-6F43-32DD9FCCC0A1}"/>
              </a:ext>
            </a:extLst>
          </p:cNvPr>
          <p:cNvSpPr txBox="1"/>
          <p:nvPr/>
        </p:nvSpPr>
        <p:spPr>
          <a:xfrm>
            <a:off x="826896" y="5116052"/>
            <a:ext cx="733991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xmlns="" id="{8289096E-232E-07AD-8087-A4968491C029}"/>
              </a:ext>
            </a:extLst>
          </p:cNvPr>
          <p:cNvSpPr txBox="1"/>
          <p:nvPr/>
        </p:nvSpPr>
        <p:spPr>
          <a:xfrm>
            <a:off x="1828506" y="4768477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1648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1318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3400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стационарные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койки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xmlns="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5151CFA0-40D0-3C38-D789-043E220BC223}"/>
              </a:ext>
            </a:extLst>
          </p:cNvPr>
          <p:cNvSpPr txBox="1"/>
          <p:nvPr/>
        </p:nvSpPr>
        <p:spPr>
          <a:xfrm>
            <a:off x="3154474" y="3174338"/>
            <a:ext cx="128475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фельдшерско-акушерский пункт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333EE292-1A91-AA33-C08E-2950E0E02A61}"/>
              </a:ext>
            </a:extLst>
          </p:cNvPr>
          <p:cNvSpPr txBox="1"/>
          <p:nvPr/>
        </p:nvSpPr>
        <p:spPr>
          <a:xfrm>
            <a:off x="3154473" y="3855130"/>
            <a:ext cx="194337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и 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 врачебной практики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3395501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18390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плоскостных спортивных сооружений</a:t>
            </a: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xmlns="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xmlns="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B38CFC4B-4571-DF22-142C-09FDD201865C}"/>
              </a:ext>
            </a:extLst>
          </p:cNvPr>
          <p:cNvSpPr txBox="1"/>
          <p:nvPr/>
        </p:nvSpPr>
        <p:spPr>
          <a:xfrm>
            <a:off x="547648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40BFAEC2-21A1-E0CF-DC35-664D8408F090}"/>
              </a:ext>
            </a:extLst>
          </p:cNvPr>
          <p:cNvSpPr txBox="1"/>
          <p:nvPr/>
        </p:nvSpPr>
        <p:spPr>
          <a:xfrm>
            <a:off x="5476481" y="4023164"/>
            <a:ext cx="89383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спортивная школа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xmlns="" id="{520B3D92-6F17-A05B-FBFB-F0B0317F5D40}"/>
              </a:ext>
            </a:extLst>
          </p:cNvPr>
          <p:cNvSpPr txBox="1"/>
          <p:nvPr/>
        </p:nvSpPr>
        <p:spPr>
          <a:xfrm>
            <a:off x="627015" y="6348324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727DE7D-0010-3BC8-3EAE-B3A5A3C8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xmlns="" id="{9FA1CCCC-27F8-04AE-2D67-9FEF7E4963DB}"/>
              </a:ext>
            </a:extLst>
          </p:cNvPr>
          <p:cNvSpPr/>
          <p:nvPr/>
        </p:nvSpPr>
        <p:spPr>
          <a:xfrm>
            <a:off x="5305521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xmlns="" id="{37F814F7-C72C-DEBF-A8E0-D0157782DA7F}"/>
              </a:ext>
            </a:extLst>
          </p:cNvPr>
          <p:cNvSpPr/>
          <p:nvPr/>
        </p:nvSpPr>
        <p:spPr>
          <a:xfrm>
            <a:off x="5305521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82B9E135-49A8-AFAE-B5ED-1983DB685625}"/>
              </a:ext>
            </a:extLst>
          </p:cNvPr>
          <p:cNvSpPr/>
          <p:nvPr/>
        </p:nvSpPr>
        <p:spPr>
          <a:xfrm>
            <a:off x="5305521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D7A8C65-2FFC-FA19-1043-FD5C616916B7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0E7AEE1B-6493-2AAC-9706-2C996F25F138}"/>
              </a:ext>
            </a:extLst>
          </p:cNvPr>
          <p:cNvSpPr/>
          <p:nvPr/>
        </p:nvSpPr>
        <p:spPr>
          <a:xfrm>
            <a:off x="627018" y="163628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96D46BCC-52CE-113E-98A7-2CFA709E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75F4BDB2-1DD7-9775-89B1-819D0A2A7FFF}"/>
              </a:ext>
            </a:extLst>
          </p:cNvPr>
          <p:cNvSpPr/>
          <p:nvPr/>
        </p:nvSpPr>
        <p:spPr>
          <a:xfrm>
            <a:off x="627016" y="5217886"/>
            <a:ext cx="9176347" cy="1080000"/>
          </a:xfrm>
          <a:prstGeom prst="roundRect">
            <a:avLst>
              <a:gd name="adj" fmla="val 253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xmlns="" id="{A2AD330D-FF13-7864-9E54-AAB88FE0D0E9}"/>
              </a:ext>
            </a:extLst>
          </p:cNvPr>
          <p:cNvSpPr/>
          <p:nvPr/>
        </p:nvSpPr>
        <p:spPr>
          <a:xfrm>
            <a:off x="627016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2B503AD-0885-7A92-B50F-6D6B23E4B90F}"/>
              </a:ext>
            </a:extLst>
          </p:cNvPr>
          <p:cNvSpPr txBox="1"/>
          <p:nvPr/>
        </p:nvSpPr>
        <p:spPr>
          <a:xfrm>
            <a:off x="872824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ТРАНСПОРТНОЕ ОБСЛУЖИВАНИЕ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xmlns="" id="{901A812C-12AC-0269-B78F-98A858EE1EF6}"/>
              </a:ext>
            </a:extLst>
          </p:cNvPr>
          <p:cNvSpPr/>
          <p:nvPr/>
        </p:nvSpPr>
        <p:spPr>
          <a:xfrm>
            <a:off x="627016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2D3A55BF-3247-B000-6EA4-E0D6AB1E9AFD}"/>
              </a:ext>
            </a:extLst>
          </p:cNvPr>
          <p:cNvSpPr/>
          <p:nvPr/>
        </p:nvSpPr>
        <p:spPr>
          <a:xfrm>
            <a:off x="627016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8A15FB1C-D0D1-CE8C-F8E6-994D5BF27E92}"/>
              </a:ext>
            </a:extLst>
          </p:cNvPr>
          <p:cNvSpPr txBox="1"/>
          <p:nvPr/>
        </p:nvSpPr>
        <p:spPr>
          <a:xfrm>
            <a:off x="872824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485C49D6-BF39-8137-2806-6E756A76C75E}"/>
              </a:ext>
            </a:extLst>
          </p:cNvPr>
          <p:cNvSpPr txBox="1"/>
          <p:nvPr/>
        </p:nvSpPr>
        <p:spPr>
          <a:xfrm>
            <a:off x="872824" y="414282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ВОДОСНАБЖЕНИЯ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EF38B41A-CEBF-CCE2-493A-938216893052}"/>
              </a:ext>
            </a:extLst>
          </p:cNvPr>
          <p:cNvSpPr txBox="1"/>
          <p:nvPr/>
        </p:nvSpPr>
        <p:spPr>
          <a:xfrm>
            <a:off x="5551329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ТЕПЛОСНАБЖЕНИЯ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49D6839A-39A6-4F5E-B5FE-686F0C2ED13D}"/>
              </a:ext>
            </a:extLst>
          </p:cNvPr>
          <p:cNvSpPr txBox="1"/>
          <p:nvPr/>
        </p:nvSpPr>
        <p:spPr>
          <a:xfrm>
            <a:off x="5551329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АВТОМОБИЛЬНЫХ ДОРОГ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0EE053FA-A557-1414-8ECE-9262B61E39F3}"/>
              </a:ext>
            </a:extLst>
          </p:cNvPr>
          <p:cNvSpPr txBox="1"/>
          <p:nvPr/>
        </p:nvSpPr>
        <p:spPr>
          <a:xfrm>
            <a:off x="5551329" y="3987200"/>
            <a:ext cx="38405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ВОДООТВЕДЕНИЯ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DF09B481-63E6-4827-EEE1-C4395D37642B}"/>
              </a:ext>
            </a:extLst>
          </p:cNvPr>
          <p:cNvSpPr txBox="1"/>
          <p:nvPr/>
        </p:nvSpPr>
        <p:spPr>
          <a:xfrm>
            <a:off x="627015" y="5404523"/>
            <a:ext cx="91605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7" name="Диаграмма 136">
            <a:extLst>
              <a:ext uri="{FF2B5EF4-FFF2-40B4-BE49-F238E27FC236}">
                <a16:creationId xmlns:a16="http://schemas.microsoft.com/office/drawing/2014/main" xmlns="" id="{C51C3D30-2B31-37DD-003E-863B1BF9B3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224967"/>
              </p:ext>
            </p:extLst>
          </p:nvPr>
        </p:nvGraphicFramePr>
        <p:xfrm>
          <a:off x="5551329" y="184867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9" name="Диаграмма 138">
            <a:extLst>
              <a:ext uri="{FF2B5EF4-FFF2-40B4-BE49-F238E27FC236}">
                <a16:creationId xmlns:a16="http://schemas.microsoft.com/office/drawing/2014/main" xmlns="" id="{97A1D79B-4DF1-ADD5-E150-13F835D6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422493"/>
              </p:ext>
            </p:extLst>
          </p:nvPr>
        </p:nvGraphicFramePr>
        <p:xfrm>
          <a:off x="5557264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1" name="Диаграмма 140">
            <a:extLst>
              <a:ext uri="{FF2B5EF4-FFF2-40B4-BE49-F238E27FC236}">
                <a16:creationId xmlns:a16="http://schemas.microsoft.com/office/drawing/2014/main" xmlns="" id="{742B76D2-5D93-71F4-1341-2C5463DC0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686160"/>
              </p:ext>
            </p:extLst>
          </p:nvPr>
        </p:nvGraphicFramePr>
        <p:xfrm>
          <a:off x="5557264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3" name="Диаграмма 142">
            <a:extLst>
              <a:ext uri="{FF2B5EF4-FFF2-40B4-BE49-F238E27FC236}">
                <a16:creationId xmlns:a16="http://schemas.microsoft.com/office/drawing/2014/main" xmlns="" id="{FA8C9C48-A45C-D0E3-548B-CB6A14B90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197845"/>
              </p:ext>
            </p:extLst>
          </p:nvPr>
        </p:nvGraphicFramePr>
        <p:xfrm>
          <a:off x="872824" y="184867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4" name="Диаграмма 143">
            <a:extLst>
              <a:ext uri="{FF2B5EF4-FFF2-40B4-BE49-F238E27FC236}">
                <a16:creationId xmlns:a16="http://schemas.microsoft.com/office/drawing/2014/main" xmlns="" id="{31E09409-6A4A-5B0C-B3C4-AF3F5C017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348630"/>
              </p:ext>
            </p:extLst>
          </p:nvPr>
        </p:nvGraphicFramePr>
        <p:xfrm>
          <a:off x="878759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5" name="Диаграмма 144">
            <a:extLst>
              <a:ext uri="{FF2B5EF4-FFF2-40B4-BE49-F238E27FC236}">
                <a16:creationId xmlns:a16="http://schemas.microsoft.com/office/drawing/2014/main" xmlns="" id="{19E1FE89-1D22-621D-B790-2E2FDB94C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842682"/>
              </p:ext>
            </p:extLst>
          </p:nvPr>
        </p:nvGraphicFramePr>
        <p:xfrm>
          <a:off x="878759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42B7C9-C8A4-AD18-9E68-F31C31721362}"/>
              </a:ext>
            </a:extLst>
          </p:cNvPr>
          <p:cNvSpPr txBox="1"/>
          <p:nvPr/>
        </p:nvSpPr>
        <p:spPr>
          <a:xfrm>
            <a:off x="1367452" y="5593282"/>
            <a:ext cx="2736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 качество транспортного обслуживания, автомобильных дорог, услуг теплоснабжения, электроснабжения и водоснабжения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CE461E-F443-47C2-E7FF-BE4E6CF5C7C2}"/>
              </a:ext>
            </a:extLst>
          </p:cNvPr>
          <p:cNvSpPr txBox="1"/>
          <p:nvPr/>
        </p:nvSpPr>
        <p:spPr>
          <a:xfrm>
            <a:off x="6323974" y="5675032"/>
            <a:ext cx="2736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удовлетворительное качество услуг водоотведения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27B8DF-37F1-A614-442C-D33BA1425CA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АФАНАСЬЕВСКОГО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283290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28728</TotalTime>
  <Words>5025</Words>
  <Application>Microsoft Office PowerPoint</Application>
  <PresentationFormat>Лист A4 (210x297 мм)</PresentationFormat>
  <Paragraphs>1245</Paragraphs>
  <Slides>52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60" baseType="lpstr">
      <vt:lpstr>Arial</vt:lpstr>
      <vt:lpstr>Calibri</vt:lpstr>
      <vt:lpstr>Calibri Light</vt:lpstr>
      <vt:lpstr>Open Sans</vt:lpstr>
      <vt:lpstr>PFBeauSansPro-Regular</vt:lpstr>
      <vt:lpstr>Ubuntu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User</cp:lastModifiedBy>
  <cp:revision>560</cp:revision>
  <cp:lastPrinted>2024-04-18T13:26:11Z</cp:lastPrinted>
  <dcterms:created xsi:type="dcterms:W3CDTF">2023-11-22T14:19:10Z</dcterms:created>
  <dcterms:modified xsi:type="dcterms:W3CDTF">2024-05-22T10:29:54Z</dcterms:modified>
</cp:coreProperties>
</file>